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drawings/drawing2.xml" ContentType="application/vnd.openxmlformats-officedocument.drawingml.chartshapes+xml"/>
  <Override PartName="/ppt/drawings/drawing1.xml" ContentType="application/vnd.openxmlformats-officedocument.drawingml.chartshapes+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Authors.xml" ContentType="application/vnd.openxmlformats-officedocument.presentationml.commentAuthors+xml"/>
  <Override PartName="/ppt/charts/chart2.xml" ContentType="application/vnd.openxmlformats-officedocument.drawingml.chart+xml"/>
  <Override PartName="/ppt/charts/colors2.xml" ContentType="application/vnd.ms-office.chartcolorstyle+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charts/style2.xml" ContentType="application/vnd.ms-office.chartstyl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1"/>
  </p:notesMasterIdLst>
  <p:sldIdLst>
    <p:sldId id="265" r:id="rId2"/>
    <p:sldId id="266" r:id="rId3"/>
    <p:sldId id="268" r:id="rId4"/>
    <p:sldId id="284" r:id="rId5"/>
    <p:sldId id="280" r:id="rId6"/>
    <p:sldId id="269" r:id="rId7"/>
    <p:sldId id="285" r:id="rId8"/>
    <p:sldId id="286" r:id="rId9"/>
    <p:sldId id="28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C0F7812-319D-4432-9A66-93610426279C}">
          <p14:sldIdLst>
            <p14:sldId id="265"/>
            <p14:sldId id="266"/>
            <p14:sldId id="268"/>
            <p14:sldId id="284"/>
            <p14:sldId id="280"/>
            <p14:sldId id="269"/>
            <p14:sldId id="285"/>
            <p14:sldId id="286"/>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son" initials="P" lastIdx="1" clrIdx="0">
    <p:extLst>
      <p:ext uri="{19B8F6BF-5375-455C-9EA6-DF929625EA0E}">
        <p15:presenceInfo xmlns:p15="http://schemas.microsoft.com/office/powerpoint/2012/main" userId="S-1-5-21-2319753882-1007721936-1208462417-2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8ED"/>
    <a:srgbClr val="C543A9"/>
    <a:srgbClr val="E385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80663" autoAdjust="0"/>
  </p:normalViewPr>
  <p:slideViewPr>
    <p:cSldViewPr snapToGrid="0">
      <p:cViewPr varScale="1">
        <p:scale>
          <a:sx n="52" d="100"/>
          <a:sy n="52" d="100"/>
        </p:scale>
        <p:origin x="8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solidFill>
              <a:schemeClr val="accent4">
                <a:lumMod val="75000"/>
              </a:schemeClr>
            </a:solidFill>
          </c:spPr>
          <c:dPt>
            <c:idx val="0"/>
            <c:bubble3D val="0"/>
            <c:spPr>
              <a:solidFill>
                <a:schemeClr val="accent4">
                  <a:lumMod val="60000"/>
                  <a:lumOff val="40000"/>
                </a:schemeClr>
              </a:solidFill>
              <a:ln w="19050">
                <a:solidFill>
                  <a:schemeClr val="tx1"/>
                </a:solidFill>
              </a:ln>
              <a:effectLst/>
            </c:spPr>
            <c:extLst>
              <c:ext xmlns:c16="http://schemas.microsoft.com/office/drawing/2014/chart" uri="{C3380CC4-5D6E-409C-BE32-E72D297353CC}">
                <c16:uniqueId val="{00000003-52F5-4335-A5F8-94B56E16C642}"/>
              </c:ext>
            </c:extLst>
          </c:dPt>
          <c:dPt>
            <c:idx val="1"/>
            <c:bubble3D val="0"/>
            <c:spPr>
              <a:solidFill>
                <a:schemeClr val="accent4">
                  <a:lumMod val="75000"/>
                </a:schemeClr>
              </a:solidFill>
              <a:ln w="19050">
                <a:solidFill>
                  <a:schemeClr val="tx1"/>
                </a:solidFill>
              </a:ln>
              <a:effectLst/>
            </c:spPr>
            <c:extLst>
              <c:ext xmlns:c16="http://schemas.microsoft.com/office/drawing/2014/chart" uri="{C3380CC4-5D6E-409C-BE32-E72D297353CC}">
                <c16:uniqueId val="{00000001-52F5-4335-A5F8-94B56E16C642}"/>
              </c:ext>
            </c:extLst>
          </c:dPt>
          <c:dPt>
            <c:idx val="2"/>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5-71B7-4BF6-969E-CB5BAAE9D6F1}"/>
              </c:ext>
            </c:extLst>
          </c:dPt>
          <c:dPt>
            <c:idx val="3"/>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7-71B7-4BF6-969E-CB5BAAE9D6F1}"/>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34</c:v>
                </c:pt>
                <c:pt idx="1">
                  <c:v>66</c:v>
                </c:pt>
              </c:numCache>
            </c:numRef>
          </c:val>
          <c:extLst>
            <c:ext xmlns:c16="http://schemas.microsoft.com/office/drawing/2014/chart" uri="{C3380CC4-5D6E-409C-BE32-E72D297353CC}">
              <c16:uniqueId val="{00000000-52F5-4335-A5F8-94B56E16C64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494522664741027"/>
          <c:y val="2.8251497051277803E-3"/>
          <c:w val="0.5503229279496954"/>
          <c:h val="0.93784670648718882"/>
        </c:manualLayout>
      </c:layout>
      <c:pieChart>
        <c:varyColors val="1"/>
        <c:ser>
          <c:idx val="0"/>
          <c:order val="0"/>
          <c:tx>
            <c:strRef>
              <c:f>Sheet1!$B$1</c:f>
              <c:strCache>
                <c:ptCount val="1"/>
                <c:pt idx="0">
                  <c:v>Sales</c:v>
                </c:pt>
              </c:strCache>
            </c:strRef>
          </c:tx>
          <c:spPr>
            <a:solidFill>
              <a:schemeClr val="accent4">
                <a:lumMod val="75000"/>
              </a:schemeClr>
            </a:solidFill>
          </c:spPr>
          <c:dPt>
            <c:idx val="0"/>
            <c:bubble3D val="0"/>
            <c:spPr>
              <a:solidFill>
                <a:schemeClr val="accent4">
                  <a:lumMod val="60000"/>
                  <a:lumOff val="40000"/>
                </a:schemeClr>
              </a:solidFill>
              <a:ln w="19050">
                <a:solidFill>
                  <a:schemeClr val="tx1"/>
                </a:solidFill>
              </a:ln>
              <a:effectLst/>
            </c:spPr>
            <c:extLst>
              <c:ext xmlns:c16="http://schemas.microsoft.com/office/drawing/2014/chart" uri="{C3380CC4-5D6E-409C-BE32-E72D297353CC}">
                <c16:uniqueId val="{00000001-B45D-4954-BF64-3166D3C11336}"/>
              </c:ext>
            </c:extLst>
          </c:dPt>
          <c:dPt>
            <c:idx val="1"/>
            <c:bubble3D val="0"/>
            <c:spPr>
              <a:solidFill>
                <a:schemeClr val="accent4">
                  <a:lumMod val="75000"/>
                </a:schemeClr>
              </a:solidFill>
              <a:ln w="19050">
                <a:solidFill>
                  <a:schemeClr val="tx1"/>
                </a:solidFill>
              </a:ln>
              <a:effectLst/>
            </c:spPr>
            <c:extLst>
              <c:ext xmlns:c16="http://schemas.microsoft.com/office/drawing/2014/chart" uri="{C3380CC4-5D6E-409C-BE32-E72D297353CC}">
                <c16:uniqueId val="{00000003-B45D-4954-BF64-3166D3C11336}"/>
              </c:ext>
            </c:extLst>
          </c:dPt>
          <c:dPt>
            <c:idx val="2"/>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5-B45D-4954-BF64-3166D3C11336}"/>
              </c:ext>
            </c:extLst>
          </c:dPt>
          <c:dPt>
            <c:idx val="3"/>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7-B45D-4954-BF64-3166D3C11336}"/>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37.770000000000003</c:v>
                </c:pt>
                <c:pt idx="1">
                  <c:v>62.23</c:v>
                </c:pt>
              </c:numCache>
            </c:numRef>
          </c:val>
          <c:extLst>
            <c:ext xmlns:c16="http://schemas.microsoft.com/office/drawing/2014/chart" uri="{C3380CC4-5D6E-409C-BE32-E72D297353CC}">
              <c16:uniqueId val="{00000008-B45D-4954-BF64-3166D3C1133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cdr:x>
      <cdr:y>0.24063</cdr:y>
    </cdr:from>
    <cdr:to>
      <cdr:x>0.71307</cdr:x>
      <cdr:y>0.49375</cdr:y>
    </cdr:to>
    <cdr:sp macro="" textlink="">
      <cdr:nvSpPr>
        <cdr:cNvPr id="2" name="TextBox 1">
          <a:extLst xmlns:a="http://schemas.openxmlformats.org/drawingml/2006/main">
            <a:ext uri="{FF2B5EF4-FFF2-40B4-BE49-F238E27FC236}">
              <a16:creationId xmlns:a16="http://schemas.microsoft.com/office/drawing/2014/main" id="{1D34618E-ABC5-44ED-B00F-CD067370877A}"/>
            </a:ext>
          </a:extLst>
        </cdr:cNvPr>
        <cdr:cNvSpPr txBox="1"/>
      </cdr:nvSpPr>
      <cdr:spPr>
        <a:xfrm xmlns:a="http://schemas.openxmlformats.org/drawingml/2006/main">
          <a:off x="4064000" y="1303867"/>
          <a:ext cx="1731818" cy="1371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3200" b="1" dirty="0">
              <a:latin typeface="Book Antiqua" panose="02040602050305030304" pitchFamily="18" charset="0"/>
            </a:rPr>
            <a:t>Women</a:t>
          </a:r>
        </a:p>
        <a:p xmlns:a="http://schemas.openxmlformats.org/drawingml/2006/main">
          <a:pPr algn="ctr"/>
          <a:r>
            <a:rPr lang="en-US" sz="3200" b="1" dirty="0">
              <a:latin typeface="Book Antiqua" panose="02040602050305030304" pitchFamily="18" charset="0"/>
            </a:rPr>
            <a:t>34%</a:t>
          </a:r>
        </a:p>
      </cdr:txBody>
    </cdr:sp>
  </cdr:relSizeAnchor>
  <cdr:relSizeAnchor xmlns:cdr="http://schemas.openxmlformats.org/drawingml/2006/chartDrawing">
    <cdr:from>
      <cdr:x>0.30744</cdr:x>
      <cdr:y>0.5</cdr:y>
    </cdr:from>
    <cdr:to>
      <cdr:x>0.63855</cdr:x>
      <cdr:y>0.75661</cdr:y>
    </cdr:to>
    <cdr:sp macro="" textlink="">
      <cdr:nvSpPr>
        <cdr:cNvPr id="3" name="TextBox 2">
          <a:extLst xmlns:a="http://schemas.openxmlformats.org/drawingml/2006/main">
            <a:ext uri="{FF2B5EF4-FFF2-40B4-BE49-F238E27FC236}">
              <a16:creationId xmlns:a16="http://schemas.microsoft.com/office/drawing/2014/main" id="{1E7E5A30-1A23-4AF2-B55A-34ACC1ECB171}"/>
            </a:ext>
          </a:extLst>
        </cdr:cNvPr>
        <cdr:cNvSpPr txBox="1"/>
      </cdr:nvSpPr>
      <cdr:spPr>
        <a:xfrm xmlns:a="http://schemas.openxmlformats.org/drawingml/2006/main">
          <a:off x="2498898" y="2709333"/>
          <a:ext cx="2691245" cy="13904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latin typeface="Book Antiqua" panose="02040602050305030304" pitchFamily="18" charset="0"/>
            </a:rPr>
            <a:t>Men</a:t>
          </a:r>
        </a:p>
        <a:p xmlns:a="http://schemas.openxmlformats.org/drawingml/2006/main">
          <a:r>
            <a:rPr lang="en-US" sz="3200" b="1" dirty="0">
              <a:latin typeface="Book Antiqua" panose="02040602050305030304" pitchFamily="18" charset="0"/>
            </a:rPr>
            <a:t>66%</a:t>
          </a:r>
        </a:p>
      </cdr:txBody>
    </cdr:sp>
  </cdr:relSizeAnchor>
</c:userShapes>
</file>

<file path=ppt/drawings/drawing2.xml><?xml version="1.0" encoding="utf-8"?>
<c:userShapes xmlns:c="http://schemas.openxmlformats.org/drawingml/2006/chart">
  <cdr:relSizeAnchor xmlns:cdr="http://schemas.openxmlformats.org/drawingml/2006/chartDrawing">
    <cdr:from>
      <cdr:x>0.5</cdr:x>
      <cdr:y>0.24063</cdr:y>
    </cdr:from>
    <cdr:to>
      <cdr:x>0.71307</cdr:x>
      <cdr:y>0.49375</cdr:y>
    </cdr:to>
    <cdr:sp macro="" textlink="">
      <cdr:nvSpPr>
        <cdr:cNvPr id="2" name="TextBox 1">
          <a:extLst xmlns:a="http://schemas.openxmlformats.org/drawingml/2006/main">
            <a:ext uri="{FF2B5EF4-FFF2-40B4-BE49-F238E27FC236}">
              <a16:creationId xmlns:a16="http://schemas.microsoft.com/office/drawing/2014/main" id="{1D34618E-ABC5-44ED-B00F-CD067370877A}"/>
            </a:ext>
          </a:extLst>
        </cdr:cNvPr>
        <cdr:cNvSpPr txBox="1"/>
      </cdr:nvSpPr>
      <cdr:spPr>
        <a:xfrm xmlns:a="http://schemas.openxmlformats.org/drawingml/2006/main">
          <a:off x="4064000" y="1303867"/>
          <a:ext cx="1731818" cy="1371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3200" b="1" dirty="0">
              <a:latin typeface="Book Antiqua" panose="02040602050305030304" pitchFamily="18" charset="0"/>
            </a:rPr>
            <a:t>Women</a:t>
          </a:r>
        </a:p>
        <a:p xmlns:a="http://schemas.openxmlformats.org/drawingml/2006/main">
          <a:pPr algn="ctr"/>
          <a:r>
            <a:rPr lang="en-US" sz="3200" b="1" dirty="0">
              <a:latin typeface="Book Antiqua" panose="02040602050305030304" pitchFamily="18" charset="0"/>
            </a:rPr>
            <a:t>38%</a:t>
          </a:r>
        </a:p>
      </cdr:txBody>
    </cdr:sp>
  </cdr:relSizeAnchor>
  <cdr:relSizeAnchor xmlns:cdr="http://schemas.openxmlformats.org/drawingml/2006/chartDrawing">
    <cdr:from>
      <cdr:x>0.30744</cdr:x>
      <cdr:y>0.5</cdr:y>
    </cdr:from>
    <cdr:to>
      <cdr:x>0.63855</cdr:x>
      <cdr:y>0.75661</cdr:y>
    </cdr:to>
    <cdr:sp macro="" textlink="">
      <cdr:nvSpPr>
        <cdr:cNvPr id="3" name="TextBox 2">
          <a:extLst xmlns:a="http://schemas.openxmlformats.org/drawingml/2006/main">
            <a:ext uri="{FF2B5EF4-FFF2-40B4-BE49-F238E27FC236}">
              <a16:creationId xmlns:a16="http://schemas.microsoft.com/office/drawing/2014/main" id="{1E7E5A30-1A23-4AF2-B55A-34ACC1ECB171}"/>
            </a:ext>
          </a:extLst>
        </cdr:cNvPr>
        <cdr:cNvSpPr txBox="1"/>
      </cdr:nvSpPr>
      <cdr:spPr>
        <a:xfrm xmlns:a="http://schemas.openxmlformats.org/drawingml/2006/main">
          <a:off x="2498898" y="2709333"/>
          <a:ext cx="2691245" cy="13904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latin typeface="Book Antiqua" panose="02040602050305030304" pitchFamily="18" charset="0"/>
            </a:rPr>
            <a:t>Men</a:t>
          </a:r>
        </a:p>
        <a:p xmlns:a="http://schemas.openxmlformats.org/drawingml/2006/main">
          <a:r>
            <a:rPr lang="en-US" sz="3200" b="1" dirty="0">
              <a:latin typeface="Book Antiqua" panose="02040602050305030304" pitchFamily="18" charset="0"/>
            </a:rPr>
            <a:t>62%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B94515-037F-454E-911D-22EF30E56838}" type="datetimeFigureOut">
              <a:rPr lang="en-US" smtClean="0"/>
              <a:t>3/16/2023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9BBEB-D368-4848-8BA1-B544F66CDCAC}" type="slidenum">
              <a:rPr lang="en-US" smtClean="0"/>
              <a:t>‹#›</a:t>
            </a:fld>
            <a:endParaRPr lang="en-US" dirty="0"/>
          </a:p>
        </p:txBody>
      </p:sp>
    </p:spTree>
    <p:extLst>
      <p:ext uri="{BB962C8B-B14F-4D97-AF65-F5344CB8AC3E}">
        <p14:creationId xmlns:p14="http://schemas.microsoft.com/office/powerpoint/2010/main" val="1361288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1</a:t>
            </a:fld>
            <a:endParaRPr lang="en-US" dirty="0"/>
          </a:p>
        </p:txBody>
      </p:sp>
    </p:spTree>
    <p:extLst>
      <p:ext uri="{BB962C8B-B14F-4D97-AF65-F5344CB8AC3E}">
        <p14:creationId xmlns:p14="http://schemas.microsoft.com/office/powerpoint/2010/main" val="239895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2</a:t>
            </a:fld>
            <a:endParaRPr lang="en-US" dirty="0"/>
          </a:p>
        </p:txBody>
      </p:sp>
    </p:spTree>
    <p:extLst>
      <p:ext uri="{BB962C8B-B14F-4D97-AF65-F5344CB8AC3E}">
        <p14:creationId xmlns:p14="http://schemas.microsoft.com/office/powerpoint/2010/main" val="3092926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79BBEB-D368-4848-8BA1-B544F66CDCAC}" type="slidenum">
              <a:rPr lang="en-US" smtClean="0"/>
              <a:t>3</a:t>
            </a:fld>
            <a:endParaRPr lang="en-US" dirty="0"/>
          </a:p>
        </p:txBody>
      </p:sp>
    </p:spTree>
    <p:extLst>
      <p:ext uri="{BB962C8B-B14F-4D97-AF65-F5344CB8AC3E}">
        <p14:creationId xmlns:p14="http://schemas.microsoft.com/office/powerpoint/2010/main" val="875783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4</a:t>
            </a:fld>
            <a:endParaRPr lang="en-US" dirty="0"/>
          </a:p>
        </p:txBody>
      </p:sp>
    </p:spTree>
    <p:extLst>
      <p:ext uri="{BB962C8B-B14F-4D97-AF65-F5344CB8AC3E}">
        <p14:creationId xmlns:p14="http://schemas.microsoft.com/office/powerpoint/2010/main" val="823526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5</a:t>
            </a:fld>
            <a:endParaRPr lang="en-US" dirty="0"/>
          </a:p>
        </p:txBody>
      </p:sp>
    </p:spTree>
    <p:extLst>
      <p:ext uri="{BB962C8B-B14F-4D97-AF65-F5344CB8AC3E}">
        <p14:creationId xmlns:p14="http://schemas.microsoft.com/office/powerpoint/2010/main" val="3585789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6</a:t>
            </a:fld>
            <a:endParaRPr lang="en-US" dirty="0"/>
          </a:p>
        </p:txBody>
      </p:sp>
    </p:spTree>
    <p:extLst>
      <p:ext uri="{BB962C8B-B14F-4D97-AF65-F5344CB8AC3E}">
        <p14:creationId xmlns:p14="http://schemas.microsoft.com/office/powerpoint/2010/main" val="3121929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7</a:t>
            </a:fld>
            <a:endParaRPr lang="en-US" dirty="0"/>
          </a:p>
        </p:txBody>
      </p:sp>
    </p:spTree>
    <p:extLst>
      <p:ext uri="{BB962C8B-B14F-4D97-AF65-F5344CB8AC3E}">
        <p14:creationId xmlns:p14="http://schemas.microsoft.com/office/powerpoint/2010/main" val="2226545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8</a:t>
            </a:fld>
            <a:endParaRPr lang="en-US" dirty="0"/>
          </a:p>
        </p:txBody>
      </p:sp>
    </p:spTree>
    <p:extLst>
      <p:ext uri="{BB962C8B-B14F-4D97-AF65-F5344CB8AC3E}">
        <p14:creationId xmlns:p14="http://schemas.microsoft.com/office/powerpoint/2010/main" val="368872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9BBEB-D368-4848-8BA1-B544F66CDCAC}" type="slidenum">
              <a:rPr lang="en-US" smtClean="0"/>
              <a:t>9</a:t>
            </a:fld>
            <a:endParaRPr lang="en-US" dirty="0"/>
          </a:p>
        </p:txBody>
      </p:sp>
    </p:spTree>
    <p:extLst>
      <p:ext uri="{BB962C8B-B14F-4D97-AF65-F5344CB8AC3E}">
        <p14:creationId xmlns:p14="http://schemas.microsoft.com/office/powerpoint/2010/main" val="1027119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B7EE9-400E-4A6A-B868-3801723B19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EB807B-58A7-43B6-99A8-4C4D5C7F24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014D68-BE3C-48AC-AA01-1635E0A744BA}"/>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FBE90CC1-D48A-44E3-AAA4-9C706AEE6E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7F43E8-52F9-4B89-B2CC-19E91979CC9B}"/>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2554211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3070-D1C1-4325-9DC0-D35931BBE9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8D15A0-76B1-47C8-873C-8D24F14535E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8EFB19-7E14-4D46-96CC-3A7868A40DC2}"/>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07116C06-FA90-4754-8BE9-57387747876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DDB4BF-490A-466A-9019-A41A0D7907C3}"/>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1635832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E28A65-38BD-4209-84C4-AEFB5247E5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D675EF-3154-42F5-BFED-5C8C0F7861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17A102-4635-4777-8340-49CDF79B0D2B}"/>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05B677D4-4524-4C3D-83D9-0FA819E7A1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A005081-9B2E-4F22-AD4A-6F4DC51C01F1}"/>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302132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663D-19A6-4642-B125-D176214185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8FBD1E-DE4D-441B-95E2-D18BAC92254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51AC3-8628-4D6D-8CD6-77B5B326259D}"/>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EEA7E772-C0EB-4F2C-B64B-C35E700F6A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F59CE15-1CC1-46C6-9F53-605FAE7FD4FD}"/>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2197669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CCEA2-D0E8-456E-99F4-EA1D355C42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4DFECB-E9A6-4C18-8E27-BE6FD4B2AF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6D6D9C7-2223-4DA6-BC18-2B8F2EA7AD74}"/>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C2CC1940-B816-4D0C-BC71-F84E1911A2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3D2143-8485-4C67-BEF6-B2392CAEB891}"/>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4249198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6B759-DB57-44F2-AE1C-08E7AE1518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D7FBED-1F5C-492E-A76C-5241CC219EA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A6FAD8-A957-4981-86A1-1E578DC4C3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E6811B-38A2-4ABA-8BA1-84F1748CE24F}"/>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6" name="Footer Placeholder 5">
            <a:extLst>
              <a:ext uri="{FF2B5EF4-FFF2-40B4-BE49-F238E27FC236}">
                <a16:creationId xmlns:a16="http://schemas.microsoft.com/office/drawing/2014/main" id="{5C0DADBA-D5A1-4EAE-BDD1-0EDF26C4E2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9E4BC29-AAD4-475B-8C59-4CDBAD77AC68}"/>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2060062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C62D8-FDD2-48D9-BD03-5DC8F25B0C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E56793-A8E4-4E05-84C8-665DF86E38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8F8763-F84A-49F8-83DA-F8A04C7F5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898F2B-7AC7-4959-998F-E091282D84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FEE2B81-6869-4CAD-A73A-ED1BF1D6156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BEF212-E33A-40D1-A324-2CAE522D8C07}"/>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8" name="Footer Placeholder 7">
            <a:extLst>
              <a:ext uri="{FF2B5EF4-FFF2-40B4-BE49-F238E27FC236}">
                <a16:creationId xmlns:a16="http://schemas.microsoft.com/office/drawing/2014/main" id="{229615A0-E4CD-461E-96C4-85A001E59F0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3A7AFE8-6701-4DE7-9480-273FF9A0D834}"/>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797470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75E3B-051B-4E10-8F9A-CB8B4530A9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4F3CA8-526A-46F3-A1D8-43DFD8585250}"/>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4" name="Footer Placeholder 3">
            <a:extLst>
              <a:ext uri="{FF2B5EF4-FFF2-40B4-BE49-F238E27FC236}">
                <a16:creationId xmlns:a16="http://schemas.microsoft.com/office/drawing/2014/main" id="{8D5C44D1-17C6-4EBC-A8AC-7B28409E74A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9918575-2344-48B4-B8EF-1D078B16643B}"/>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532770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0E59F8-5A53-4BD9-B719-06CCC63A19AC}"/>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3" name="Footer Placeholder 2">
            <a:extLst>
              <a:ext uri="{FF2B5EF4-FFF2-40B4-BE49-F238E27FC236}">
                <a16:creationId xmlns:a16="http://schemas.microsoft.com/office/drawing/2014/main" id="{DDACDF0A-8493-488B-B824-E8967563995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BF06166-971C-449A-9BA6-C06D05C71128}"/>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3773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D1BF1-390D-4146-A80A-0853EBE4C6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F3902A-85B3-44C1-83C0-9992B3E383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8D908D-561E-416D-A4FC-D95C6B7F0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40B54F-94BE-4148-A3D5-B58E8650566D}"/>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6" name="Footer Placeholder 5">
            <a:extLst>
              <a:ext uri="{FF2B5EF4-FFF2-40B4-BE49-F238E27FC236}">
                <a16:creationId xmlns:a16="http://schemas.microsoft.com/office/drawing/2014/main" id="{E9B46D43-A7A4-4EF5-9F24-9B21D0AC71C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AF1EB6E-6B0C-4236-ACB5-6AF2E5F59E9D}"/>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3327046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6B09C-18AE-47C6-969C-121A372016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E37BA6-1B72-40C4-95F1-037D6F126D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76025B2-685A-4BE8-AB05-219B27D8FC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AEB4B1-BBC0-45E7-B52E-1495996D890D}"/>
              </a:ext>
            </a:extLst>
          </p:cNvPr>
          <p:cNvSpPr>
            <a:spLocks noGrp="1"/>
          </p:cNvSpPr>
          <p:nvPr>
            <p:ph type="dt" sz="half" idx="10"/>
          </p:nvPr>
        </p:nvSpPr>
        <p:spPr/>
        <p:txBody>
          <a:bodyPr/>
          <a:lstStyle/>
          <a:p>
            <a:fld id="{FA39F4BD-3B75-4586-A203-8DF20BE28059}" type="datetimeFigureOut">
              <a:rPr lang="en-US" smtClean="0"/>
              <a:t>3/16/2023</a:t>
            </a:fld>
            <a:endParaRPr lang="en-US" dirty="0"/>
          </a:p>
        </p:txBody>
      </p:sp>
      <p:sp>
        <p:nvSpPr>
          <p:cNvPr id="6" name="Footer Placeholder 5">
            <a:extLst>
              <a:ext uri="{FF2B5EF4-FFF2-40B4-BE49-F238E27FC236}">
                <a16:creationId xmlns:a16="http://schemas.microsoft.com/office/drawing/2014/main" id="{FEEF9B59-93B0-487A-AC31-DFA58385FCC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9C83FC-CECF-49C0-AF96-44CA7BD41831}"/>
              </a:ext>
            </a:extLst>
          </p:cNvPr>
          <p:cNvSpPr>
            <a:spLocks noGrp="1"/>
          </p:cNvSpPr>
          <p:nvPr>
            <p:ph type="sldNum" sz="quarter" idx="12"/>
          </p:nvPr>
        </p:nvSpPr>
        <p:spPr/>
        <p:txBody>
          <a:bodyPr/>
          <a:lstStyle/>
          <a:p>
            <a:fld id="{631CCD7F-AD52-4D34-B0CA-45DF4DDDB169}" type="slidenum">
              <a:rPr lang="en-US" smtClean="0"/>
              <a:t>‹#›</a:t>
            </a:fld>
            <a:endParaRPr lang="en-US" dirty="0"/>
          </a:p>
        </p:txBody>
      </p:sp>
    </p:spTree>
    <p:extLst>
      <p:ext uri="{BB962C8B-B14F-4D97-AF65-F5344CB8AC3E}">
        <p14:creationId xmlns:p14="http://schemas.microsoft.com/office/powerpoint/2010/main" val="50118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DEAD70-DAD1-4807-98A5-ECAB8893AE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B687DC-898C-4293-8C11-E51AEB86F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F435F1-E217-4986-9078-76B55A6885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39F4BD-3B75-4586-A203-8DF20BE28059}" type="datetimeFigureOut">
              <a:rPr lang="en-US" smtClean="0"/>
              <a:t>3/16/2023</a:t>
            </a:fld>
            <a:endParaRPr lang="en-US" dirty="0"/>
          </a:p>
        </p:txBody>
      </p:sp>
      <p:sp>
        <p:nvSpPr>
          <p:cNvPr id="5" name="Footer Placeholder 4">
            <a:extLst>
              <a:ext uri="{FF2B5EF4-FFF2-40B4-BE49-F238E27FC236}">
                <a16:creationId xmlns:a16="http://schemas.microsoft.com/office/drawing/2014/main" id="{F100F884-39B4-465B-92AF-7955C4C29F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597CCCE-BF24-4AC8-8D51-6535C5EEC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CCD7F-AD52-4D34-B0CA-45DF4DDDB169}" type="slidenum">
              <a:rPr lang="en-US" smtClean="0"/>
              <a:t>‹#›</a:t>
            </a:fld>
            <a:endParaRPr lang="en-US" dirty="0"/>
          </a:p>
        </p:txBody>
      </p:sp>
    </p:spTree>
    <p:extLst>
      <p:ext uri="{BB962C8B-B14F-4D97-AF65-F5344CB8AC3E}">
        <p14:creationId xmlns:p14="http://schemas.microsoft.com/office/powerpoint/2010/main" val="2477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mericanbar.org/content/dam/aba/administrative/women/walkoutdoor_online_042320.pdf" TargetMode="External"/><Relationship Id="rId7" Type="http://schemas.openxmlformats.org/officeDocument/2006/relationships/hyperlink" Target="https://www.brennancenter.org/our-work/analysis-opinion/what-research-shows-about-importance-supreme-court-diversity"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brennancenter.org/our-work/research-reports/state-supreme-court-diversity" TargetMode="External"/><Relationship Id="rId5" Type="http://schemas.openxmlformats.org/officeDocument/2006/relationships/hyperlink" Target="https://www.americanbar.org/content/dam/aba/administrative/women/closing_the_gap.authcheckdam.pdf" TargetMode="External"/><Relationship Id="rId4" Type="http://schemas.openxmlformats.org/officeDocument/2006/relationships/hyperlink" Target="https://digitalcommons.law.seattleu.edu/cgi/viewcontent.cgi?article=1805&amp;context=facult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hbr.org/2012/09/will-working-mothers-take-your-company-to-court#:~:text=One%20study%20by%20Shelley%20Correll,hired%20than%20one%20without%20childre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news.bloomberglaw.com/business-and-practice/huge-pay-gap-for-women-lawyers-what-firms-can-do" TargetMode="External"/><Relationship Id="rId5" Type="http://schemas.openxmlformats.org/officeDocument/2006/relationships/hyperlink" Target="https://www.acslaw.org/judicial-nominations/diversity-of-the-federal-bench/" TargetMode="External"/><Relationship Id="rId4" Type="http://schemas.openxmlformats.org/officeDocument/2006/relationships/hyperlink" Target="https://www.nawj.org/www.nawj.org/statistics/2023-us-state-court-women-judg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6052BC-2EA9-44A7-98D8-EAA813D3C6B1}"/>
              </a:ext>
            </a:extLst>
          </p:cNvPr>
          <p:cNvSpPr txBox="1"/>
          <p:nvPr/>
        </p:nvSpPr>
        <p:spPr>
          <a:xfrm>
            <a:off x="2034497" y="118497"/>
            <a:ext cx="8582891" cy="923330"/>
          </a:xfrm>
          <a:prstGeom prst="rect">
            <a:avLst/>
          </a:prstGeom>
          <a:noFill/>
        </p:spPr>
        <p:txBody>
          <a:bodyPr wrap="square" rtlCol="0">
            <a:spAutoFit/>
          </a:bodyPr>
          <a:lstStyle/>
          <a:p>
            <a:r>
              <a:rPr lang="en-US" sz="5400" b="1" dirty="0">
                <a:latin typeface="Book Antiqua" panose="02040602050305030304" pitchFamily="18" charset="0"/>
              </a:rPr>
              <a:t>Women in Private Practice</a:t>
            </a:r>
          </a:p>
        </p:txBody>
      </p:sp>
      <p:sp>
        <p:nvSpPr>
          <p:cNvPr id="6" name="Explosion: 14 Points 5">
            <a:extLst>
              <a:ext uri="{FF2B5EF4-FFF2-40B4-BE49-F238E27FC236}">
                <a16:creationId xmlns:a16="http://schemas.microsoft.com/office/drawing/2014/main" id="{85D5F7C3-B575-4938-B565-0FB72EBB8D73}"/>
              </a:ext>
            </a:extLst>
          </p:cNvPr>
          <p:cNvSpPr/>
          <p:nvPr/>
        </p:nvSpPr>
        <p:spPr>
          <a:xfrm>
            <a:off x="211494" y="1763188"/>
            <a:ext cx="3886200" cy="3611571"/>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Explosion: 14 Points 7">
            <a:extLst>
              <a:ext uri="{FF2B5EF4-FFF2-40B4-BE49-F238E27FC236}">
                <a16:creationId xmlns:a16="http://schemas.microsoft.com/office/drawing/2014/main" id="{DD5CFBF5-C536-469F-AD2E-B90ADDCF9243}"/>
              </a:ext>
            </a:extLst>
          </p:cNvPr>
          <p:cNvSpPr/>
          <p:nvPr/>
        </p:nvSpPr>
        <p:spPr>
          <a:xfrm>
            <a:off x="3950172" y="2845010"/>
            <a:ext cx="3886200" cy="3611571"/>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Explosion: 14 Points 8">
            <a:extLst>
              <a:ext uri="{FF2B5EF4-FFF2-40B4-BE49-F238E27FC236}">
                <a16:creationId xmlns:a16="http://schemas.microsoft.com/office/drawing/2014/main" id="{96B76543-EE50-475E-9BDC-B8602592DC4F}"/>
              </a:ext>
            </a:extLst>
          </p:cNvPr>
          <p:cNvSpPr/>
          <p:nvPr/>
        </p:nvSpPr>
        <p:spPr>
          <a:xfrm>
            <a:off x="7836372" y="3180210"/>
            <a:ext cx="3886200" cy="3611571"/>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3260C6C2-44E5-4C4E-AAA2-3B0AA943B334}"/>
              </a:ext>
            </a:extLst>
          </p:cNvPr>
          <p:cNvSpPr txBox="1"/>
          <p:nvPr/>
        </p:nvSpPr>
        <p:spPr>
          <a:xfrm>
            <a:off x="1184744" y="3059826"/>
            <a:ext cx="1679865" cy="830997"/>
          </a:xfrm>
          <a:prstGeom prst="rect">
            <a:avLst/>
          </a:prstGeom>
          <a:noFill/>
        </p:spPr>
        <p:txBody>
          <a:bodyPr wrap="square" rtlCol="0">
            <a:spAutoFit/>
          </a:bodyPr>
          <a:lstStyle/>
          <a:p>
            <a:pPr algn="ctr"/>
            <a:r>
              <a:rPr lang="en-US" sz="2400" b="1" dirty="0">
                <a:latin typeface="Book Antiqua" panose="02040602050305030304" pitchFamily="18" charset="0"/>
              </a:rPr>
              <a:t>Associates</a:t>
            </a:r>
          </a:p>
          <a:p>
            <a:pPr algn="ctr"/>
            <a:r>
              <a:rPr lang="en-US" sz="2400" b="1" dirty="0">
                <a:latin typeface="Book Antiqua" panose="02040602050305030304" pitchFamily="18" charset="0"/>
              </a:rPr>
              <a:t>45-50%</a:t>
            </a:r>
          </a:p>
        </p:txBody>
      </p:sp>
      <p:sp>
        <p:nvSpPr>
          <p:cNvPr id="11" name="TextBox 10">
            <a:extLst>
              <a:ext uri="{FF2B5EF4-FFF2-40B4-BE49-F238E27FC236}">
                <a16:creationId xmlns:a16="http://schemas.microsoft.com/office/drawing/2014/main" id="{F9D6FD1A-C993-4522-9FDC-D09ED6766C9C}"/>
              </a:ext>
            </a:extLst>
          </p:cNvPr>
          <p:cNvSpPr txBox="1"/>
          <p:nvPr/>
        </p:nvSpPr>
        <p:spPr>
          <a:xfrm>
            <a:off x="8890261" y="4507025"/>
            <a:ext cx="1679865" cy="1200329"/>
          </a:xfrm>
          <a:prstGeom prst="rect">
            <a:avLst/>
          </a:prstGeom>
          <a:noFill/>
        </p:spPr>
        <p:txBody>
          <a:bodyPr wrap="square" rtlCol="0">
            <a:spAutoFit/>
          </a:bodyPr>
          <a:lstStyle/>
          <a:p>
            <a:pPr algn="ctr"/>
            <a:r>
              <a:rPr lang="en-US" sz="2400" b="1" dirty="0">
                <a:latin typeface="Book Antiqua" panose="02040602050305030304" pitchFamily="18" charset="0"/>
              </a:rPr>
              <a:t>Equity Partners 20%</a:t>
            </a:r>
          </a:p>
        </p:txBody>
      </p:sp>
      <p:sp>
        <p:nvSpPr>
          <p:cNvPr id="12" name="TextBox 11">
            <a:extLst>
              <a:ext uri="{FF2B5EF4-FFF2-40B4-BE49-F238E27FC236}">
                <a16:creationId xmlns:a16="http://schemas.microsoft.com/office/drawing/2014/main" id="{DD8D294D-524A-4FBC-8242-550ECE5AC0E9}"/>
              </a:ext>
            </a:extLst>
          </p:cNvPr>
          <p:cNvSpPr txBox="1"/>
          <p:nvPr/>
        </p:nvSpPr>
        <p:spPr>
          <a:xfrm>
            <a:off x="4750879" y="4167681"/>
            <a:ext cx="1852182" cy="1200329"/>
          </a:xfrm>
          <a:prstGeom prst="rect">
            <a:avLst/>
          </a:prstGeom>
          <a:noFill/>
        </p:spPr>
        <p:txBody>
          <a:bodyPr wrap="square" rtlCol="0">
            <a:spAutoFit/>
          </a:bodyPr>
          <a:lstStyle/>
          <a:p>
            <a:pPr algn="ctr"/>
            <a:r>
              <a:rPr lang="en-US" sz="2400" b="1" dirty="0">
                <a:latin typeface="Book Antiqua" panose="02040602050305030304" pitchFamily="18" charset="0"/>
              </a:rPr>
              <a:t>Non-Equity Partners</a:t>
            </a:r>
          </a:p>
          <a:p>
            <a:pPr algn="ctr"/>
            <a:r>
              <a:rPr lang="en-US" sz="2400" b="1" dirty="0">
                <a:latin typeface="Book Antiqua" panose="02040602050305030304" pitchFamily="18" charset="0"/>
              </a:rPr>
              <a:t>30% </a:t>
            </a:r>
          </a:p>
        </p:txBody>
      </p:sp>
      <p:sp>
        <p:nvSpPr>
          <p:cNvPr id="15" name="TextBox 14">
            <a:extLst>
              <a:ext uri="{FF2B5EF4-FFF2-40B4-BE49-F238E27FC236}">
                <a16:creationId xmlns:a16="http://schemas.microsoft.com/office/drawing/2014/main" id="{25C40E4D-0E2F-4484-DE37-788C2A321F54}"/>
              </a:ext>
            </a:extLst>
          </p:cNvPr>
          <p:cNvSpPr txBox="1"/>
          <p:nvPr/>
        </p:nvSpPr>
        <p:spPr>
          <a:xfrm>
            <a:off x="4230833" y="1150646"/>
            <a:ext cx="7749673" cy="1246495"/>
          </a:xfrm>
          <a:prstGeom prst="rect">
            <a:avLst/>
          </a:prstGeom>
          <a:noFill/>
        </p:spPr>
        <p:txBody>
          <a:bodyPr wrap="square" rtlCol="0">
            <a:spAutoFit/>
          </a:bodyPr>
          <a:lstStyle/>
          <a:p>
            <a:r>
              <a:rPr lang="en-US" sz="2500" dirty="0">
                <a:latin typeface="Book Antiqua" panose="02040602050305030304" pitchFamily="18" charset="0"/>
              </a:rPr>
              <a:t>For several decades, women have made up about half of entering associate classes. However, a much smaller percentage of women are partners.</a:t>
            </a:r>
            <a:endParaRPr lang="en-US" sz="2000" dirty="0">
              <a:latin typeface="Book Antiqua" panose="02040602050305030304" pitchFamily="18" charset="0"/>
            </a:endParaRPr>
          </a:p>
        </p:txBody>
      </p:sp>
    </p:spTree>
    <p:extLst>
      <p:ext uri="{BB962C8B-B14F-4D97-AF65-F5344CB8AC3E}">
        <p14:creationId xmlns:p14="http://schemas.microsoft.com/office/powerpoint/2010/main" val="3445280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9000"/>
            <a:lum/>
          </a:blip>
          <a:srcRect/>
          <a:stretch>
            <a:fillRect t="-16000" b="-16000"/>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9D416EF-B320-4F95-A442-0E2BA7B8745D}"/>
              </a:ext>
            </a:extLst>
          </p:cNvPr>
          <p:cNvSpPr/>
          <p:nvPr/>
        </p:nvSpPr>
        <p:spPr>
          <a:xfrm>
            <a:off x="3627215" y="181088"/>
            <a:ext cx="4937570" cy="1569660"/>
          </a:xfrm>
          <a:prstGeom prst="rect">
            <a:avLst/>
          </a:prstGeom>
          <a:noFill/>
        </p:spPr>
        <p:txBody>
          <a:bodyPr wrap="none" lIns="91440" tIns="45720" rIns="91440" bIns="45720">
            <a:spAutoFit/>
          </a:bodyPr>
          <a:lstStyle/>
          <a:p>
            <a:pPr algn="ctr"/>
            <a:r>
              <a:rPr lang="en-US" sz="9600" b="1" cap="none" spc="0" dirty="0">
                <a:ln w="0"/>
                <a:solidFill>
                  <a:schemeClr val="tx1"/>
                </a:solidFill>
                <a:effectLst>
                  <a:outerShdw blurRad="38100" dist="19050" dir="2700000" algn="tl" rotWithShape="0">
                    <a:schemeClr val="dk1">
                      <a:alpha val="40000"/>
                    </a:schemeClr>
                  </a:outerShdw>
                </a:effectLst>
                <a:latin typeface="Book Antiqua" panose="02040602050305030304" pitchFamily="18" charset="0"/>
              </a:rPr>
              <a:t>Pay Gap</a:t>
            </a:r>
          </a:p>
        </p:txBody>
      </p:sp>
      <p:sp>
        <p:nvSpPr>
          <p:cNvPr id="2" name="Star: 16 Points 1">
            <a:extLst>
              <a:ext uri="{FF2B5EF4-FFF2-40B4-BE49-F238E27FC236}">
                <a16:creationId xmlns:a16="http://schemas.microsoft.com/office/drawing/2014/main" id="{F71EA78B-730D-4805-9904-90552B4F21A1}"/>
              </a:ext>
            </a:extLst>
          </p:cNvPr>
          <p:cNvSpPr/>
          <p:nvPr/>
        </p:nvSpPr>
        <p:spPr>
          <a:xfrm>
            <a:off x="3124200" y="1581150"/>
            <a:ext cx="5943600" cy="4582391"/>
          </a:xfrm>
          <a:prstGeom prst="star16">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Book Antiqua" panose="02040602050305030304" pitchFamily="18" charset="0"/>
              </a:rPr>
              <a:t>Female Lawyers’ median weekly pay is 26.5% less than male lawyers</a:t>
            </a:r>
          </a:p>
        </p:txBody>
      </p:sp>
    </p:spTree>
    <p:extLst>
      <p:ext uri="{BB962C8B-B14F-4D97-AF65-F5344CB8AC3E}">
        <p14:creationId xmlns:p14="http://schemas.microsoft.com/office/powerpoint/2010/main" val="277479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dashUpDiag">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A3FA2-BC7C-4A6F-A8D1-676D0798B210}"/>
              </a:ext>
            </a:extLst>
          </p:cNvPr>
          <p:cNvSpPr>
            <a:spLocks noGrp="1"/>
          </p:cNvSpPr>
          <p:nvPr>
            <p:ph type="title"/>
          </p:nvPr>
        </p:nvSpPr>
        <p:spPr/>
        <p:txBody>
          <a:bodyPr>
            <a:noAutofit/>
          </a:bodyPr>
          <a:lstStyle/>
          <a:p>
            <a:pPr algn="ctr"/>
            <a:br>
              <a:rPr lang="en-US" sz="6600" b="1" dirty="0">
                <a:latin typeface="Book Antiqua" panose="02040602050305030304" pitchFamily="18" charset="0"/>
              </a:rPr>
            </a:br>
            <a:r>
              <a:rPr lang="en-US" sz="6600" b="1" dirty="0">
                <a:latin typeface="Book Antiqua" panose="02040602050305030304" pitchFamily="18" charset="0"/>
              </a:rPr>
              <a:t>The Motherhood Gap</a:t>
            </a:r>
            <a:br>
              <a:rPr lang="en-US" sz="6600" b="1" dirty="0">
                <a:latin typeface="Book Antiqua" panose="02040602050305030304" pitchFamily="18" charset="0"/>
              </a:rPr>
            </a:br>
            <a:endParaRPr lang="en-US" sz="6600" b="1" dirty="0">
              <a:latin typeface="Book Antiqua" panose="02040602050305030304" pitchFamily="18" charset="0"/>
            </a:endParaRPr>
          </a:p>
        </p:txBody>
      </p:sp>
      <p:sp>
        <p:nvSpPr>
          <p:cNvPr id="11" name="Double Wave 10">
            <a:extLst>
              <a:ext uri="{FF2B5EF4-FFF2-40B4-BE49-F238E27FC236}">
                <a16:creationId xmlns:a16="http://schemas.microsoft.com/office/drawing/2014/main" id="{F19E6E16-F910-4B57-AB46-8435194D564B}"/>
              </a:ext>
            </a:extLst>
          </p:cNvPr>
          <p:cNvSpPr/>
          <p:nvPr/>
        </p:nvSpPr>
        <p:spPr>
          <a:xfrm>
            <a:off x="408429" y="1897795"/>
            <a:ext cx="5336081" cy="3771979"/>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4DE1751C-921F-4632-BC20-8E177DF0109C}"/>
              </a:ext>
            </a:extLst>
          </p:cNvPr>
          <p:cNvSpPr txBox="1"/>
          <p:nvPr/>
        </p:nvSpPr>
        <p:spPr>
          <a:xfrm>
            <a:off x="700008" y="2521900"/>
            <a:ext cx="4752921" cy="2523768"/>
          </a:xfrm>
          <a:prstGeom prst="rect">
            <a:avLst/>
          </a:prstGeom>
          <a:noFill/>
        </p:spPr>
        <p:txBody>
          <a:bodyPr wrap="square" rtlCol="0">
            <a:spAutoFit/>
          </a:bodyPr>
          <a:lstStyle/>
          <a:p>
            <a:pPr algn="ctr"/>
            <a:r>
              <a:rPr lang="en-US" sz="2800" b="1" dirty="0">
                <a:latin typeface="Book Antiqua" panose="02040602050305030304" pitchFamily="18" charset="0"/>
              </a:rPr>
              <a:t>One study found that a mother was 79% less likely to be hired than an otherwise identical candidate without children</a:t>
            </a:r>
          </a:p>
          <a:p>
            <a:pPr algn="ctr"/>
            <a:endParaRPr lang="en-US" dirty="0"/>
          </a:p>
        </p:txBody>
      </p:sp>
      <p:sp>
        <p:nvSpPr>
          <p:cNvPr id="13" name="Double Wave 12">
            <a:extLst>
              <a:ext uri="{FF2B5EF4-FFF2-40B4-BE49-F238E27FC236}">
                <a16:creationId xmlns:a16="http://schemas.microsoft.com/office/drawing/2014/main" id="{B66F4AD7-EDDE-44A7-A260-0E590FB80CFB}"/>
              </a:ext>
            </a:extLst>
          </p:cNvPr>
          <p:cNvSpPr/>
          <p:nvPr/>
        </p:nvSpPr>
        <p:spPr>
          <a:xfrm>
            <a:off x="6096000" y="2220295"/>
            <a:ext cx="5965902" cy="4087629"/>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764CDC0C-1A93-418E-82FA-ACBB16C582F5}"/>
              </a:ext>
            </a:extLst>
          </p:cNvPr>
          <p:cNvSpPr txBox="1"/>
          <p:nvPr/>
        </p:nvSpPr>
        <p:spPr>
          <a:xfrm>
            <a:off x="6392621" y="2666748"/>
            <a:ext cx="5372660" cy="3194721"/>
          </a:xfrm>
          <a:prstGeom prst="rect">
            <a:avLst/>
          </a:prstGeom>
          <a:noFill/>
        </p:spPr>
        <p:txBody>
          <a:bodyPr wrap="square" rtlCol="0">
            <a:spAutoFit/>
          </a:bodyPr>
          <a:lstStyle/>
          <a:p>
            <a:pPr lvl="0" algn="ctr" defTabSz="889000">
              <a:lnSpc>
                <a:spcPct val="90000"/>
              </a:lnSpc>
              <a:spcBef>
                <a:spcPct val="0"/>
              </a:spcBef>
              <a:spcAft>
                <a:spcPct val="35000"/>
              </a:spcAft>
            </a:pPr>
            <a:r>
              <a:rPr lang="en-US" sz="3200" b="1" dirty="0">
                <a:latin typeface="Book Antiqua" panose="02040602050305030304" pitchFamily="18" charset="0"/>
              </a:rPr>
              <a:t>Another study had consultants evaluate candidate profiles that varied by gender and parenthood and found that mothers were judged to be significantly less competent </a:t>
            </a:r>
          </a:p>
        </p:txBody>
      </p:sp>
    </p:spTree>
    <p:extLst>
      <p:ext uri="{BB962C8B-B14F-4D97-AF65-F5344CB8AC3E}">
        <p14:creationId xmlns:p14="http://schemas.microsoft.com/office/powerpoint/2010/main" val="237936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22000">
              <a:schemeClr val="accent2">
                <a:lumMod val="40000"/>
                <a:lumOff val="60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1489A4E-69AD-4FF5-9242-F716F46D77E6}"/>
              </a:ext>
            </a:extLst>
          </p:cNvPr>
          <p:cNvSpPr txBox="1"/>
          <p:nvPr/>
        </p:nvSpPr>
        <p:spPr>
          <a:xfrm>
            <a:off x="2174732" y="430135"/>
            <a:ext cx="7938654" cy="707886"/>
          </a:xfrm>
          <a:prstGeom prst="rect">
            <a:avLst/>
          </a:prstGeom>
          <a:noFill/>
        </p:spPr>
        <p:txBody>
          <a:bodyPr wrap="square" rtlCol="0">
            <a:spAutoFit/>
          </a:bodyPr>
          <a:lstStyle/>
          <a:p>
            <a:pPr algn="ctr"/>
            <a:r>
              <a:rPr lang="en-US" sz="4000" b="1" dirty="0">
                <a:latin typeface="Book Antiqua" panose="02040602050305030304" pitchFamily="18" charset="0"/>
              </a:rPr>
              <a:t>Solutions?</a:t>
            </a:r>
          </a:p>
        </p:txBody>
      </p:sp>
      <p:sp>
        <p:nvSpPr>
          <p:cNvPr id="7" name="TextBox 6">
            <a:extLst>
              <a:ext uri="{FF2B5EF4-FFF2-40B4-BE49-F238E27FC236}">
                <a16:creationId xmlns:a16="http://schemas.microsoft.com/office/drawing/2014/main" id="{1644609B-20B6-40CD-9D3B-772D2A3C98EA}"/>
              </a:ext>
            </a:extLst>
          </p:cNvPr>
          <p:cNvSpPr txBox="1"/>
          <p:nvPr/>
        </p:nvSpPr>
        <p:spPr>
          <a:xfrm>
            <a:off x="969385" y="1502930"/>
            <a:ext cx="9776980" cy="1708160"/>
          </a:xfrm>
          <a:prstGeom prst="rect">
            <a:avLst/>
          </a:prstGeom>
          <a:noFill/>
        </p:spPr>
        <p:txBody>
          <a:bodyPr wrap="square" rtlCol="0">
            <a:spAutoFit/>
          </a:bodyPr>
          <a:lstStyle/>
          <a:p>
            <a:pPr algn="ctr"/>
            <a:r>
              <a:rPr lang="en-US" sz="2500" u="sng" dirty="0">
                <a:latin typeface="Book Antiqua" panose="02040602050305030304" pitchFamily="18" charset="0"/>
              </a:rPr>
              <a:t>Avoid Difference Blindness</a:t>
            </a:r>
          </a:p>
          <a:p>
            <a:r>
              <a:rPr lang="en-US" sz="2000" dirty="0">
                <a:latin typeface="Book Antiqua" panose="02040602050305030304" pitchFamily="18" charset="0"/>
              </a:rPr>
              <a:t>Despite good intentions, ignoring differences among diverse individuals can perpetuate implicit bias. Difference blindness holds all lawyers accountable to purportedly neutral standards, but those standards are based on white, heterosexual males. </a:t>
            </a:r>
          </a:p>
        </p:txBody>
      </p:sp>
      <p:sp>
        <p:nvSpPr>
          <p:cNvPr id="8" name="TextBox 7">
            <a:extLst>
              <a:ext uri="{FF2B5EF4-FFF2-40B4-BE49-F238E27FC236}">
                <a16:creationId xmlns:a16="http://schemas.microsoft.com/office/drawing/2014/main" id="{9140D0F1-004F-4E50-BD6B-21FC2C63F9C8}"/>
              </a:ext>
            </a:extLst>
          </p:cNvPr>
          <p:cNvSpPr txBox="1"/>
          <p:nvPr/>
        </p:nvSpPr>
        <p:spPr>
          <a:xfrm>
            <a:off x="567170" y="3405770"/>
            <a:ext cx="5290705" cy="1708160"/>
          </a:xfrm>
          <a:prstGeom prst="rect">
            <a:avLst/>
          </a:prstGeom>
          <a:noFill/>
        </p:spPr>
        <p:txBody>
          <a:bodyPr wrap="square" rtlCol="0">
            <a:spAutoFit/>
          </a:bodyPr>
          <a:lstStyle/>
          <a:p>
            <a:r>
              <a:rPr lang="en-US" sz="2500" u="sng" dirty="0">
                <a:latin typeface="Book Antiqua" panose="02040602050305030304" pitchFamily="18" charset="0"/>
              </a:rPr>
              <a:t>Mentorship</a:t>
            </a:r>
          </a:p>
          <a:p>
            <a:r>
              <a:rPr lang="en-US" sz="2000" dirty="0">
                <a:latin typeface="Book Antiqua" panose="02040602050305030304" pitchFamily="18" charset="0"/>
              </a:rPr>
              <a:t>Studies have found that employees with mentors are promoted 5X more and that retention/promotion rates for mentored women increased from 15% to 38% </a:t>
            </a:r>
          </a:p>
        </p:txBody>
      </p:sp>
      <p:sp>
        <p:nvSpPr>
          <p:cNvPr id="9" name="TextBox 8">
            <a:extLst>
              <a:ext uri="{FF2B5EF4-FFF2-40B4-BE49-F238E27FC236}">
                <a16:creationId xmlns:a16="http://schemas.microsoft.com/office/drawing/2014/main" id="{60AC728F-F083-45B3-805F-FF30C2EC7F90}"/>
              </a:ext>
            </a:extLst>
          </p:cNvPr>
          <p:cNvSpPr txBox="1"/>
          <p:nvPr/>
        </p:nvSpPr>
        <p:spPr>
          <a:xfrm>
            <a:off x="2509406" y="5503290"/>
            <a:ext cx="9305924" cy="477054"/>
          </a:xfrm>
          <a:prstGeom prst="rect">
            <a:avLst/>
          </a:prstGeom>
          <a:noFill/>
        </p:spPr>
        <p:txBody>
          <a:bodyPr wrap="square" rtlCol="0">
            <a:spAutoFit/>
          </a:bodyPr>
          <a:lstStyle/>
          <a:p>
            <a:pPr algn="ctr"/>
            <a:r>
              <a:rPr lang="en-US" sz="2500" u="sng" dirty="0">
                <a:latin typeface="Book Antiqua" panose="02040602050305030304" pitchFamily="18" charset="0"/>
              </a:rPr>
              <a:t>Implement Clear Standards for Promotions &amp; Compensation</a:t>
            </a:r>
          </a:p>
        </p:txBody>
      </p:sp>
      <p:sp>
        <p:nvSpPr>
          <p:cNvPr id="2" name="TextBox 1">
            <a:extLst>
              <a:ext uri="{FF2B5EF4-FFF2-40B4-BE49-F238E27FC236}">
                <a16:creationId xmlns:a16="http://schemas.microsoft.com/office/drawing/2014/main" id="{4593F96E-899F-03E7-2389-A9787BF2F459}"/>
              </a:ext>
            </a:extLst>
          </p:cNvPr>
          <p:cNvSpPr txBox="1"/>
          <p:nvPr/>
        </p:nvSpPr>
        <p:spPr>
          <a:xfrm>
            <a:off x="5857875" y="3405770"/>
            <a:ext cx="6202509" cy="1092607"/>
          </a:xfrm>
          <a:prstGeom prst="rect">
            <a:avLst/>
          </a:prstGeom>
          <a:noFill/>
        </p:spPr>
        <p:txBody>
          <a:bodyPr wrap="square" rtlCol="0">
            <a:spAutoFit/>
          </a:bodyPr>
          <a:lstStyle/>
          <a:p>
            <a:pPr algn="ctr"/>
            <a:r>
              <a:rPr lang="en-US" sz="2500" u="sng" dirty="0">
                <a:latin typeface="Book Antiqua" panose="02040602050305030304" pitchFamily="18" charset="0"/>
              </a:rPr>
              <a:t>Recognize Unconscious Bias &amp; Educate </a:t>
            </a:r>
          </a:p>
          <a:p>
            <a:r>
              <a:rPr lang="en-US" sz="2000" dirty="0">
                <a:latin typeface="Book Antiqua" panose="02040602050305030304" pitchFamily="18" charset="0"/>
              </a:rPr>
              <a:t>We all have implicit biases but until we recognize them, they won’t go away</a:t>
            </a:r>
          </a:p>
        </p:txBody>
      </p:sp>
    </p:spTree>
    <p:extLst>
      <p:ext uri="{BB962C8B-B14F-4D97-AF65-F5344CB8AC3E}">
        <p14:creationId xmlns:p14="http://schemas.microsoft.com/office/powerpoint/2010/main" val="746678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3C45A-2284-4C6A-8531-144E18B93786}"/>
              </a:ext>
            </a:extLst>
          </p:cNvPr>
          <p:cNvSpPr>
            <a:spLocks noGrp="1"/>
          </p:cNvSpPr>
          <p:nvPr>
            <p:ph type="title"/>
          </p:nvPr>
        </p:nvSpPr>
        <p:spPr>
          <a:xfrm>
            <a:off x="838200" y="500062"/>
            <a:ext cx="10515600" cy="1325563"/>
          </a:xfrm>
        </p:spPr>
        <p:txBody>
          <a:bodyPr>
            <a:normAutofit fontScale="90000"/>
          </a:bodyPr>
          <a:lstStyle/>
          <a:p>
            <a:pPr algn="ctr"/>
            <a:r>
              <a:rPr lang="en-US" sz="5400" b="1" dirty="0">
                <a:latin typeface="Book Antiqua" panose="02040602050305030304" pitchFamily="18" charset="0"/>
              </a:rPr>
              <a:t>What is Gender-Based Harassment?</a:t>
            </a:r>
          </a:p>
        </p:txBody>
      </p:sp>
      <p:sp>
        <p:nvSpPr>
          <p:cNvPr id="3" name="Content Placeholder 2">
            <a:extLst>
              <a:ext uri="{FF2B5EF4-FFF2-40B4-BE49-F238E27FC236}">
                <a16:creationId xmlns:a16="http://schemas.microsoft.com/office/drawing/2014/main" id="{38EFE008-824F-4040-B552-C72A1C5B240F}"/>
              </a:ext>
            </a:extLst>
          </p:cNvPr>
          <p:cNvSpPr>
            <a:spLocks noGrp="1"/>
          </p:cNvSpPr>
          <p:nvPr>
            <p:ph idx="1"/>
          </p:nvPr>
        </p:nvSpPr>
        <p:spPr>
          <a:xfrm>
            <a:off x="838200" y="1970768"/>
            <a:ext cx="10515600" cy="4351338"/>
          </a:xfrm>
        </p:spPr>
        <p:txBody>
          <a:bodyPr>
            <a:normAutofit/>
          </a:bodyPr>
          <a:lstStyle/>
          <a:p>
            <a:pPr marL="0" indent="0">
              <a:buNone/>
            </a:pPr>
            <a:r>
              <a:rPr lang="en-US" sz="3600" b="1" dirty="0">
                <a:latin typeface="Book Antiqua" panose="02040602050305030304" pitchFamily="18" charset="0"/>
              </a:rPr>
              <a:t>Obvious Answers: sexually suggestive comments and touching</a:t>
            </a:r>
          </a:p>
          <a:p>
            <a:pPr marL="0" indent="0">
              <a:buNone/>
            </a:pPr>
            <a:endParaRPr lang="en-US" sz="3600" b="1" dirty="0">
              <a:latin typeface="Book Antiqua" panose="02040602050305030304" pitchFamily="18" charset="0"/>
            </a:endParaRPr>
          </a:p>
          <a:p>
            <a:pPr marL="0" indent="0">
              <a:buNone/>
            </a:pPr>
            <a:r>
              <a:rPr lang="en-US" sz="3600" b="1" dirty="0">
                <a:latin typeface="Book Antiqua" panose="02040602050305030304" pitchFamily="18" charset="0"/>
              </a:rPr>
              <a:t>Less Overt Answers: micro-inequity, such as requesting that the only woman in the room take notes or asking women how they balance their work and home life</a:t>
            </a:r>
          </a:p>
        </p:txBody>
      </p:sp>
    </p:spTree>
    <p:extLst>
      <p:ext uri="{BB962C8B-B14F-4D97-AF65-F5344CB8AC3E}">
        <p14:creationId xmlns:p14="http://schemas.microsoft.com/office/powerpoint/2010/main" val="576697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1000"/>
            <a:lum/>
          </a:blip>
          <a:srcRect/>
          <a:stretch>
            <a:fillRect l="-6000" r="-6000"/>
          </a:stretch>
        </a:blipFill>
        <a:effectLst/>
      </p:bgPr>
    </p:bg>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64CEA93C-758A-4BF6-9718-2BF1FF2100AC}"/>
              </a:ext>
            </a:extLst>
          </p:cNvPr>
          <p:cNvGraphicFramePr/>
          <p:nvPr>
            <p:extLst>
              <p:ext uri="{D42A27DB-BD31-4B8C-83A1-F6EECF244321}">
                <p14:modId xmlns:p14="http://schemas.microsoft.com/office/powerpoint/2010/main" val="3054490107"/>
              </p:ext>
            </p:extLst>
          </p:nvPr>
        </p:nvGraphicFramePr>
        <p:xfrm>
          <a:off x="5169160" y="2362663"/>
          <a:ext cx="7660842" cy="4495337"/>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97FF9B26-6192-4451-BF6B-E1239E9749A2}"/>
              </a:ext>
            </a:extLst>
          </p:cNvPr>
          <p:cNvSpPr txBox="1"/>
          <p:nvPr/>
        </p:nvSpPr>
        <p:spPr>
          <a:xfrm>
            <a:off x="3284517" y="516003"/>
            <a:ext cx="5622966" cy="923330"/>
          </a:xfrm>
          <a:prstGeom prst="rect">
            <a:avLst/>
          </a:prstGeom>
          <a:noFill/>
        </p:spPr>
        <p:txBody>
          <a:bodyPr wrap="square" rtlCol="0">
            <a:spAutoFit/>
          </a:bodyPr>
          <a:lstStyle/>
          <a:p>
            <a:r>
              <a:rPr lang="en-US" sz="5400" b="1" dirty="0">
                <a:latin typeface="Book Antiqua" panose="02040602050305030304" pitchFamily="18" charset="0"/>
              </a:rPr>
              <a:t>The Gavel Gap </a:t>
            </a:r>
          </a:p>
        </p:txBody>
      </p:sp>
      <p:sp>
        <p:nvSpPr>
          <p:cNvPr id="2" name="TextBox 1">
            <a:extLst>
              <a:ext uri="{FF2B5EF4-FFF2-40B4-BE49-F238E27FC236}">
                <a16:creationId xmlns:a16="http://schemas.microsoft.com/office/drawing/2014/main" id="{6FBCC097-0372-5D63-1958-D584D98A50C2}"/>
              </a:ext>
            </a:extLst>
          </p:cNvPr>
          <p:cNvSpPr txBox="1"/>
          <p:nvPr/>
        </p:nvSpPr>
        <p:spPr>
          <a:xfrm>
            <a:off x="7638938" y="1643929"/>
            <a:ext cx="2721286" cy="630942"/>
          </a:xfrm>
          <a:prstGeom prst="rect">
            <a:avLst/>
          </a:prstGeom>
          <a:noFill/>
        </p:spPr>
        <p:txBody>
          <a:bodyPr wrap="square" rtlCol="0">
            <a:spAutoFit/>
          </a:bodyPr>
          <a:lstStyle/>
          <a:p>
            <a:r>
              <a:rPr lang="en-US" sz="3500" b="1" dirty="0">
                <a:latin typeface="Book Antiqua" panose="02040602050305030304" pitchFamily="18" charset="0"/>
              </a:rPr>
              <a:t>State Court</a:t>
            </a:r>
          </a:p>
        </p:txBody>
      </p:sp>
      <p:graphicFrame>
        <p:nvGraphicFramePr>
          <p:cNvPr id="3" name="Chart 2">
            <a:extLst>
              <a:ext uri="{FF2B5EF4-FFF2-40B4-BE49-F238E27FC236}">
                <a16:creationId xmlns:a16="http://schemas.microsoft.com/office/drawing/2014/main" id="{2417C0EE-2180-EFFD-5BA6-9B8682CC7E0C}"/>
              </a:ext>
            </a:extLst>
          </p:cNvPr>
          <p:cNvGraphicFramePr/>
          <p:nvPr>
            <p:extLst>
              <p:ext uri="{D42A27DB-BD31-4B8C-83A1-F6EECF244321}">
                <p14:modId xmlns:p14="http://schemas.microsoft.com/office/powerpoint/2010/main" val="255161336"/>
              </p:ext>
            </p:extLst>
          </p:nvPr>
        </p:nvGraphicFramePr>
        <p:xfrm>
          <a:off x="-545904" y="2450455"/>
          <a:ext cx="7660842" cy="4495337"/>
        </p:xfrm>
        <a:graphic>
          <a:graphicData uri="http://schemas.openxmlformats.org/drawingml/2006/chart">
            <c:chart xmlns:c="http://schemas.openxmlformats.org/drawingml/2006/chart" xmlns:r="http://schemas.openxmlformats.org/officeDocument/2006/relationships" r:id="rId5"/>
          </a:graphicData>
        </a:graphic>
      </p:graphicFrame>
      <p:sp>
        <p:nvSpPr>
          <p:cNvPr id="4" name="TextBox 3">
            <a:extLst>
              <a:ext uri="{FF2B5EF4-FFF2-40B4-BE49-F238E27FC236}">
                <a16:creationId xmlns:a16="http://schemas.microsoft.com/office/drawing/2014/main" id="{064D3E6B-9FB8-5208-14ED-C1F76126F488}"/>
              </a:ext>
            </a:extLst>
          </p:cNvPr>
          <p:cNvSpPr txBox="1"/>
          <p:nvPr/>
        </p:nvSpPr>
        <p:spPr>
          <a:xfrm>
            <a:off x="1466738" y="1643929"/>
            <a:ext cx="3276712" cy="630942"/>
          </a:xfrm>
          <a:prstGeom prst="rect">
            <a:avLst/>
          </a:prstGeom>
          <a:noFill/>
        </p:spPr>
        <p:txBody>
          <a:bodyPr wrap="square" rtlCol="0">
            <a:spAutoFit/>
          </a:bodyPr>
          <a:lstStyle/>
          <a:p>
            <a:r>
              <a:rPr lang="en-US" sz="3500" b="1" dirty="0">
                <a:latin typeface="Book Antiqua" panose="02040602050305030304" pitchFamily="18" charset="0"/>
              </a:rPr>
              <a:t>Federal Court</a:t>
            </a:r>
          </a:p>
        </p:txBody>
      </p:sp>
    </p:spTree>
    <p:extLst>
      <p:ext uri="{BB962C8B-B14F-4D97-AF65-F5344CB8AC3E}">
        <p14:creationId xmlns:p14="http://schemas.microsoft.com/office/powerpoint/2010/main" val="3264827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7FF9B26-6192-4451-BF6B-E1239E9749A2}"/>
              </a:ext>
            </a:extLst>
          </p:cNvPr>
          <p:cNvSpPr txBox="1"/>
          <p:nvPr/>
        </p:nvSpPr>
        <p:spPr>
          <a:xfrm>
            <a:off x="457200" y="573153"/>
            <a:ext cx="11277600" cy="861774"/>
          </a:xfrm>
          <a:prstGeom prst="rect">
            <a:avLst/>
          </a:prstGeom>
          <a:noFill/>
        </p:spPr>
        <p:txBody>
          <a:bodyPr wrap="square" rtlCol="0">
            <a:spAutoFit/>
          </a:bodyPr>
          <a:lstStyle/>
          <a:p>
            <a:r>
              <a:rPr lang="en-US" sz="5000" b="1" dirty="0">
                <a:latin typeface="Book Antiqua" panose="02040602050305030304" pitchFamily="18" charset="0"/>
              </a:rPr>
              <a:t>The Importance of Judicial Diversity</a:t>
            </a:r>
          </a:p>
        </p:txBody>
      </p:sp>
      <p:sp>
        <p:nvSpPr>
          <p:cNvPr id="5" name="TextBox 4">
            <a:extLst>
              <a:ext uri="{FF2B5EF4-FFF2-40B4-BE49-F238E27FC236}">
                <a16:creationId xmlns:a16="http://schemas.microsoft.com/office/drawing/2014/main" id="{F0CEE160-D367-D3AF-7406-CEBFA6CCA81A}"/>
              </a:ext>
            </a:extLst>
          </p:cNvPr>
          <p:cNvSpPr txBox="1"/>
          <p:nvPr/>
        </p:nvSpPr>
        <p:spPr>
          <a:xfrm>
            <a:off x="657225" y="1997839"/>
            <a:ext cx="11077575" cy="4319452"/>
          </a:xfrm>
          <a:prstGeom prst="rect">
            <a:avLst/>
          </a:prstGeom>
          <a:noFill/>
        </p:spPr>
        <p:txBody>
          <a:bodyPr wrap="square" rtlCol="0">
            <a:spAutoFit/>
          </a:bodyPr>
          <a:lstStyle/>
          <a:p>
            <a:pPr marR="0" lvl="0" algn="just">
              <a:lnSpc>
                <a:spcPct val="107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Studies show that judicial diversity:</a:t>
            </a:r>
          </a:p>
          <a:p>
            <a:pPr marL="571500" marR="0" lvl="0" indent="-571500" algn="just">
              <a:lnSpc>
                <a:spcPct val="107000"/>
              </a:lnSpc>
              <a:spcBef>
                <a:spcPts val="0"/>
              </a:spcBef>
              <a:spcAft>
                <a:spcPts val="800"/>
              </a:spcAft>
              <a:buFont typeface="Arial" panose="020B0604020202020204" pitchFamily="34" charset="0"/>
              <a:buChar char="•"/>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enriches judicial decision-making and creates  richer jurisprudence</a:t>
            </a:r>
          </a:p>
          <a:p>
            <a:pPr marL="571500" marR="0" lvl="0" indent="-571500" algn="just">
              <a:lnSpc>
                <a:spcPct val="107000"/>
              </a:lnSpc>
              <a:spcBef>
                <a:spcPts val="0"/>
              </a:spcBef>
              <a:spcAft>
                <a:spcPts val="800"/>
              </a:spcAft>
              <a:buFont typeface="Arial" panose="020B0604020202020204" pitchFamily="34" charset="0"/>
              <a:buChar char="•"/>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promotes public confidence in the judiciary</a:t>
            </a:r>
          </a:p>
          <a:p>
            <a:pPr marL="571500" marR="0" lvl="0" indent="-571500" algn="just">
              <a:lnSpc>
                <a:spcPct val="107000"/>
              </a:lnSpc>
              <a:spcBef>
                <a:spcPts val="0"/>
              </a:spcBef>
              <a:spcAft>
                <a:spcPts val="800"/>
              </a:spcAft>
              <a:buFont typeface="Arial" panose="020B0604020202020204" pitchFamily="34" charset="0"/>
              <a:buChar char="•"/>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establishes role models across demographic groups.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1046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7FF9B26-6192-4451-BF6B-E1239E9749A2}"/>
              </a:ext>
            </a:extLst>
          </p:cNvPr>
          <p:cNvSpPr txBox="1"/>
          <p:nvPr/>
        </p:nvSpPr>
        <p:spPr>
          <a:xfrm>
            <a:off x="457200" y="230253"/>
            <a:ext cx="11277600" cy="477054"/>
          </a:xfrm>
          <a:prstGeom prst="rect">
            <a:avLst/>
          </a:prstGeom>
          <a:noFill/>
        </p:spPr>
        <p:txBody>
          <a:bodyPr wrap="square" rtlCol="0">
            <a:spAutoFit/>
          </a:bodyPr>
          <a:lstStyle/>
          <a:p>
            <a:pPr algn="ctr"/>
            <a:r>
              <a:rPr lang="en-US" sz="2500" b="1" dirty="0">
                <a:latin typeface="Book Antiqua" panose="02040602050305030304" pitchFamily="18" charset="0"/>
              </a:rPr>
              <a:t>Sources &amp; Supplemental Materials</a:t>
            </a:r>
          </a:p>
        </p:txBody>
      </p:sp>
      <p:sp>
        <p:nvSpPr>
          <p:cNvPr id="5" name="TextBox 4">
            <a:extLst>
              <a:ext uri="{FF2B5EF4-FFF2-40B4-BE49-F238E27FC236}">
                <a16:creationId xmlns:a16="http://schemas.microsoft.com/office/drawing/2014/main" id="{F0CEE160-D367-D3AF-7406-CEBFA6CCA81A}"/>
              </a:ext>
            </a:extLst>
          </p:cNvPr>
          <p:cNvSpPr txBox="1"/>
          <p:nvPr/>
        </p:nvSpPr>
        <p:spPr>
          <a:xfrm>
            <a:off x="1" y="468780"/>
            <a:ext cx="12192000" cy="6690293"/>
          </a:xfrm>
          <a:prstGeom prst="rect">
            <a:avLst/>
          </a:prstGeom>
          <a:noFill/>
        </p:spPr>
        <p:txBody>
          <a:bodyPr wrap="square" rtlCol="0">
            <a:spAutoFit/>
          </a:bodyPr>
          <a:lstStyle/>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Walking Out The Door</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u="sng" dirty="0">
                <a:solidFill>
                  <a:srgbClr val="0000FF"/>
                </a:solidFill>
                <a:effectLst/>
                <a:latin typeface="Book Antiqua" panose="02040602050305030304" pitchFamily="18" charset="0"/>
                <a:ea typeface="Calibri" panose="020F0502020204030204" pitchFamily="34" charset="0"/>
                <a:cs typeface="Times New Roman" panose="02020603050405020304" pitchFamily="18" charset="0"/>
                <a:hlinkClick r:id="rId3"/>
              </a:rPr>
              <a:t>https://www.americanbar.org/content/dam/aba/administrative/women/walkoutdoor_online_042320.pdf</a:t>
            </a:r>
            <a:r>
              <a:rPr lang="en-US" sz="25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2500" dirty="0">
              <a:latin typeface="Book Antiqua" panose="02040602050305030304" pitchFamily="18" charset="0"/>
              <a:ea typeface="Calibri" panose="020F0502020204030204" pitchFamily="34" charset="0"/>
              <a:cs typeface="Times New Roman" panose="02020603050405020304" pitchFamily="18" charset="0"/>
            </a:endParaRPr>
          </a:p>
          <a:p>
            <a:pPr algn="just"/>
            <a:r>
              <a:rPr lang="en-US" sz="2500" i="1" dirty="0">
                <a:effectLst/>
                <a:latin typeface="Book Antiqua" panose="02040602050305030304" pitchFamily="18" charset="0"/>
                <a:ea typeface="Calibri" panose="020F0502020204030204" pitchFamily="34" charset="0"/>
                <a:cs typeface="Times New Roman" panose="02020603050405020304" pitchFamily="18" charset="0"/>
              </a:rPr>
              <a:t>A Legal </a:t>
            </a:r>
            <a:r>
              <a:rPr lang="en-US" sz="2500" i="1" dirty="0" err="1">
                <a:effectLst/>
                <a:latin typeface="Book Antiqua" panose="02040602050305030304" pitchFamily="18" charset="0"/>
                <a:ea typeface="Calibri" panose="020F0502020204030204" pitchFamily="34" charset="0"/>
                <a:cs typeface="Times New Roman" panose="02020603050405020304" pitchFamily="18" charset="0"/>
              </a:rPr>
              <a:t>Fempire</a:t>
            </a: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 Women in Complex Civil Litigation</a:t>
            </a:r>
            <a:r>
              <a:rPr lang="en-US" sz="2500" dirty="0">
                <a:effectLst/>
                <a:latin typeface="Book Antiqua" panose="02040602050305030304" pitchFamily="18" charset="0"/>
                <a:ea typeface="Calibri" panose="020F0502020204030204" pitchFamily="34" charset="0"/>
                <a:cs typeface="Times New Roman" panose="02020603050405020304" pitchFamily="18" charset="0"/>
              </a:rPr>
              <a:t> </a:t>
            </a:r>
            <a:r>
              <a:rPr lang="en-US" sz="2500" u="sng" dirty="0">
                <a:solidFill>
                  <a:srgbClr val="0000FF"/>
                </a:solidFill>
                <a:effectLst/>
                <a:latin typeface="Book Antiqua" panose="02040602050305030304" pitchFamily="18" charset="0"/>
                <a:ea typeface="Calibri" panose="020F0502020204030204" pitchFamily="34" charset="0"/>
                <a:cs typeface="Times New Roman" panose="02020603050405020304" pitchFamily="18" charset="0"/>
                <a:hlinkClick r:id="rId4"/>
              </a:rPr>
              <a:t>https://digitalcommons.law.seattleu.edu/cgi/viewcontent.cgi?article=1805&amp;context=faculty</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Closing the Gap</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u="sng" dirty="0">
                <a:solidFill>
                  <a:srgbClr val="0000FF"/>
                </a:solidFill>
                <a:effectLst/>
                <a:latin typeface="Book Antiqua" panose="02040602050305030304" pitchFamily="18" charset="0"/>
                <a:ea typeface="Calibri" panose="020F0502020204030204" pitchFamily="34" charset="0"/>
                <a:cs typeface="Times New Roman" panose="02020603050405020304" pitchFamily="18" charset="0"/>
                <a:hlinkClick r:id="rId5"/>
              </a:rPr>
              <a:t>https://www.americanbar.org/content/dam/aba/administrative/women/closing_the_gap.authcheckdam.pdf</a:t>
            </a:r>
            <a:endParaRPr lang="en-US" sz="2500" dirty="0">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State Supreme Court Diversity</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u="sng" dirty="0">
                <a:solidFill>
                  <a:srgbClr val="0000FF"/>
                </a:solidFill>
                <a:effectLst/>
                <a:latin typeface="Book Antiqua" panose="02040602050305030304" pitchFamily="18" charset="0"/>
                <a:ea typeface="Calibri" panose="020F0502020204030204" pitchFamily="34" charset="0"/>
                <a:cs typeface="Times New Roman" panose="02020603050405020304" pitchFamily="18" charset="0"/>
                <a:hlinkClick r:id="rId6"/>
              </a:rPr>
              <a:t>https://www.brennancenter.org/our-work/research-reports/state-supreme-court-diversity</a:t>
            </a:r>
            <a:r>
              <a:rPr lang="en-US" sz="2500" dirty="0">
                <a:effectLst/>
                <a:latin typeface="Book Antiqua" panose="02040602050305030304" pitchFamily="18" charset="0"/>
                <a:ea typeface="Calibri" panose="020F0502020204030204" pitchFamily="34" charset="0"/>
                <a:cs typeface="Times New Roman" panose="02020603050405020304" pitchFamily="18" charset="0"/>
              </a:rPr>
              <a:t> </a:t>
            </a:r>
          </a:p>
          <a:p>
            <a:pPr marL="0" marR="0" algn="just">
              <a:spcBef>
                <a:spcPts val="0"/>
              </a:spcBef>
              <a:spcAft>
                <a:spcPts val="80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What Research Shows About the Importance of Supreme Court Diversity</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u="sng" dirty="0">
                <a:solidFill>
                  <a:srgbClr val="0000FF"/>
                </a:solidFill>
                <a:effectLst/>
                <a:latin typeface="Book Antiqua" panose="02040602050305030304" pitchFamily="18" charset="0"/>
                <a:ea typeface="Calibri" panose="020F0502020204030204" pitchFamily="34" charset="0"/>
                <a:cs typeface="Times New Roman" panose="02020603050405020304" pitchFamily="18" charset="0"/>
                <a:hlinkClick r:id="rId7"/>
              </a:rPr>
              <a:t>https://www.brennancenter.org/our-work/analysis-opinion/what-research-shows-about-importance-supreme-court-diversity</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894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7FF9B26-6192-4451-BF6B-E1239E9749A2}"/>
              </a:ext>
            </a:extLst>
          </p:cNvPr>
          <p:cNvSpPr txBox="1"/>
          <p:nvPr/>
        </p:nvSpPr>
        <p:spPr>
          <a:xfrm>
            <a:off x="457200" y="230253"/>
            <a:ext cx="11277600" cy="477054"/>
          </a:xfrm>
          <a:prstGeom prst="rect">
            <a:avLst/>
          </a:prstGeom>
          <a:noFill/>
        </p:spPr>
        <p:txBody>
          <a:bodyPr wrap="square" rtlCol="0">
            <a:spAutoFit/>
          </a:bodyPr>
          <a:lstStyle/>
          <a:p>
            <a:pPr algn="ctr"/>
            <a:r>
              <a:rPr lang="en-US" sz="2500" b="1" dirty="0">
                <a:latin typeface="Book Antiqua" panose="02040602050305030304" pitchFamily="18" charset="0"/>
              </a:rPr>
              <a:t>Sources &amp; Supplemental Materials</a:t>
            </a:r>
          </a:p>
        </p:txBody>
      </p:sp>
      <p:sp>
        <p:nvSpPr>
          <p:cNvPr id="5" name="TextBox 4">
            <a:extLst>
              <a:ext uri="{FF2B5EF4-FFF2-40B4-BE49-F238E27FC236}">
                <a16:creationId xmlns:a16="http://schemas.microsoft.com/office/drawing/2014/main" id="{F0CEE160-D367-D3AF-7406-CEBFA6CCA81A}"/>
              </a:ext>
            </a:extLst>
          </p:cNvPr>
          <p:cNvSpPr txBox="1"/>
          <p:nvPr/>
        </p:nvSpPr>
        <p:spPr>
          <a:xfrm>
            <a:off x="0" y="702528"/>
            <a:ext cx="12192000" cy="6140142"/>
          </a:xfrm>
          <a:prstGeom prst="rect">
            <a:avLst/>
          </a:prstGeom>
          <a:noFill/>
        </p:spPr>
        <p:txBody>
          <a:bodyPr wrap="square" rtlCol="0">
            <a:spAutoFit/>
          </a:bodyPr>
          <a:lstStyle/>
          <a:p>
            <a:pPr marL="0" marR="0" algn="just">
              <a:spcBef>
                <a:spcPts val="0"/>
              </a:spcBef>
              <a:spcAft>
                <a:spcPts val="0"/>
              </a:spcAft>
            </a:pPr>
            <a:r>
              <a:rPr lang="en-US" sz="2500" i="1" dirty="0">
                <a:latin typeface="Book Antiqua" panose="02040602050305030304" pitchFamily="18" charset="0"/>
                <a:ea typeface="Calibri" panose="020F0502020204030204" pitchFamily="34" charset="0"/>
                <a:cs typeface="Times New Roman" panose="02020603050405020304" pitchFamily="18" charset="0"/>
              </a:rPr>
              <a:t>Will Working Mothers Take Your Company to Court</a:t>
            </a:r>
          </a:p>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hlinkClick r:id="rId3"/>
              </a:rPr>
              <a:t>https://hbr.org/2012/09/will-working-mothers-take-your-company-to-court#:~:text=One%20study%20by%20Shelley%20Correll,hired%20than%20one%20without%20children</a:t>
            </a: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 </a:t>
            </a:r>
          </a:p>
          <a:p>
            <a:pPr marL="0" marR="0" algn="just">
              <a:spcBef>
                <a:spcPts val="0"/>
              </a:spcBef>
              <a:spcAft>
                <a:spcPts val="0"/>
              </a:spcAft>
            </a:pPr>
            <a:endParaRPr lang="en-US" sz="2500" i="1" dirty="0">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2023 US State Court Women Judges</a:t>
            </a:r>
          </a:p>
          <a:p>
            <a:pPr marL="0" marR="0" algn="just">
              <a:spcBef>
                <a:spcPts val="0"/>
              </a:spcBef>
              <a:spcAft>
                <a:spcPts val="0"/>
              </a:spcAft>
            </a:pPr>
            <a:r>
              <a:rPr lang="en-US" sz="2500" dirty="0">
                <a:effectLst/>
                <a:latin typeface="Book Antiqua" panose="02040602050305030304" pitchFamily="18" charset="0"/>
                <a:ea typeface="Calibri" panose="020F0502020204030204" pitchFamily="34" charset="0"/>
                <a:cs typeface="Times New Roman" panose="02020603050405020304" pitchFamily="18" charset="0"/>
                <a:hlinkClick r:id="rId4"/>
              </a:rPr>
              <a:t>https://www.nawj.org/www.nawj.org/statistics/2023-us-state-court-women-judges</a:t>
            </a:r>
            <a:endParaRPr lang="en-US" sz="25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endParaRPr lang="en-US" sz="2500" dirty="0">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American Constitution Society</a:t>
            </a:r>
          </a:p>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hlinkClick r:id="rId5"/>
              </a:rPr>
              <a:t>https://www.acslaw.org/judicial-nominations/diversity-of-the-federal-bench/</a:t>
            </a:r>
            <a:endParaRPr lang="en-US" sz="2500" i="1"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endParaRPr lang="en-US" sz="2500" i="1" dirty="0">
              <a:latin typeface="Book Antiqua" panose="0204060205030503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500" i="1" dirty="0">
                <a:latin typeface="Book Antiqua" panose="02040602050305030304" pitchFamily="18" charset="0"/>
                <a:ea typeface="Calibri" panose="020F0502020204030204" pitchFamily="34" charset="0"/>
                <a:cs typeface="Times New Roman" panose="02020603050405020304" pitchFamily="18" charset="0"/>
              </a:rPr>
              <a:t>Huge Pay Gap for Women Lawyers</a:t>
            </a:r>
          </a:p>
          <a:p>
            <a:pPr marL="0" marR="0" algn="just">
              <a:spcBef>
                <a:spcPts val="0"/>
              </a:spcBef>
              <a:spcAft>
                <a:spcPts val="0"/>
              </a:spcAft>
            </a:pPr>
            <a:r>
              <a:rPr lang="en-US" sz="2500" i="1" dirty="0">
                <a:effectLst/>
                <a:latin typeface="Book Antiqua" panose="02040602050305030304" pitchFamily="18" charset="0"/>
                <a:ea typeface="Calibri" panose="020F0502020204030204" pitchFamily="34" charset="0"/>
                <a:cs typeface="Times New Roman" panose="02020603050405020304" pitchFamily="18" charset="0"/>
                <a:hlinkClick r:id="rId6"/>
              </a:rPr>
              <a:t>https://news.bloomberglaw.com/business-and-practice/huge-pay-gap-for-women-lawyers-what-firms-can-do</a:t>
            </a:r>
            <a:r>
              <a:rPr lang="en-US" sz="2500" i="1" dirty="0">
                <a:effectLst/>
                <a:latin typeface="Book Antiqua" panose="02040602050305030304" pitchFamily="18" charset="0"/>
                <a:ea typeface="Calibri" panose="020F0502020204030204" pitchFamily="34" charset="0"/>
                <a:cs typeface="Times New Roman" panose="02020603050405020304" pitchFamily="18" charset="0"/>
              </a:rPr>
              <a:t> </a:t>
            </a:r>
          </a:p>
          <a:p>
            <a:pPr marL="0" marR="0" algn="just">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9569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787B74D79E9C448C0D93DADBAA84D5" ma:contentTypeVersion="17" ma:contentTypeDescription="Create a new document." ma:contentTypeScope="" ma:versionID="7d9d432d337e6fe32a596cc214b00afe">
  <xsd:schema xmlns:xsd="http://www.w3.org/2001/XMLSchema" xmlns:xs="http://www.w3.org/2001/XMLSchema" xmlns:p="http://schemas.microsoft.com/office/2006/metadata/properties" xmlns:ns2="ef350951-e117-4bf7-a880-9ac973280e17" xmlns:ns3="f8e8b4e7-51d1-43c2-a38a-150a7368d468" targetNamespace="http://schemas.microsoft.com/office/2006/metadata/properties" ma:root="true" ma:fieldsID="9dcbf32cb8d491acf565ba441ab3a521" ns2:_="" ns3:_="">
    <xsd:import namespace="ef350951-e117-4bf7-a880-9ac973280e17"/>
    <xsd:import namespace="f8e8b4e7-51d1-43c2-a38a-150a7368d46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350951-e117-4bf7-a880-9ac973280e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aff95736-bbe9-40c9-918d-ebd9bd28360b"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e8b4e7-51d1-43c2-a38a-150a7368d46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00367cf-b3e5-42e2-9bc8-4efafa4fda87}" ma:internalName="TaxCatchAll" ma:showField="CatchAllData" ma:web="f8e8b4e7-51d1-43c2-a38a-150a7368d4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566BA8-EB44-4273-82DD-42159EE6D66D}"/>
</file>

<file path=customXml/itemProps2.xml><?xml version="1.0" encoding="utf-8"?>
<ds:datastoreItem xmlns:ds="http://schemas.openxmlformats.org/officeDocument/2006/customXml" ds:itemID="{75BB7EB3-CE69-441D-BB6E-9B7911FF09C9}"/>
</file>

<file path=docProps/app.xml><?xml version="1.0" encoding="utf-8"?>
<Properties xmlns="http://schemas.openxmlformats.org/officeDocument/2006/extended-properties" xmlns:vt="http://schemas.openxmlformats.org/officeDocument/2006/docPropsVTypes">
  <TotalTime>3850</TotalTime>
  <Words>537</Words>
  <Application>Microsoft Office PowerPoint</Application>
  <PresentationFormat>Widescreen</PresentationFormat>
  <Paragraphs>71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Book Antiqua</vt:lpstr>
      <vt:lpstr>Calibri</vt:lpstr>
      <vt:lpstr>Calibri Light</vt:lpstr>
      <vt:lpstr>Times New Roman</vt:lpstr>
      <vt:lpstr>Office Theme</vt:lpstr>
      <vt:lpstr>PowerPoint Presentation</vt:lpstr>
      <vt:lpstr>PowerPoint Presentation</vt:lpstr>
      <vt:lpstr> The Motherhood Gap </vt:lpstr>
      <vt:lpstr>PowerPoint Presentation</vt:lpstr>
      <vt:lpstr>What is Gender-Based Harassment?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Paulson</dc:creator>
  <cp:lastModifiedBy>Jenny Paulson</cp:lastModifiedBy>
  <cp:revision>88</cp:revision>
  <dcterms:created xsi:type="dcterms:W3CDTF">2018-10-29T19:26:28Z</dcterms:created>
  <dcterms:modified xsi:type="dcterms:W3CDTF">2023-03-16T21:38:30Z</dcterms:modified>
</cp:coreProperties>
</file>