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86" r:id="rId3"/>
    <p:sldId id="302" r:id="rId4"/>
    <p:sldId id="288" r:id="rId5"/>
    <p:sldId id="304" r:id="rId6"/>
    <p:sldId id="301" r:id="rId7"/>
    <p:sldId id="293" r:id="rId8"/>
    <p:sldId id="275" r:id="rId9"/>
    <p:sldId id="277" r:id="rId10"/>
    <p:sldId id="297" r:id="rId11"/>
    <p:sldId id="307" r:id="rId12"/>
    <p:sldId id="308" r:id="rId13"/>
    <p:sldId id="311" r:id="rId14"/>
    <p:sldId id="306" r:id="rId15"/>
    <p:sldId id="313" r:id="rId16"/>
    <p:sldId id="312" r:id="rId17"/>
    <p:sldId id="264"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580" autoAdjust="0"/>
  </p:normalViewPr>
  <p:slideViewPr>
    <p:cSldViewPr snapToGrid="0" snapToObjects="1">
      <p:cViewPr>
        <p:scale>
          <a:sx n="107" d="100"/>
          <a:sy n="107" d="100"/>
        </p:scale>
        <p:origin x="-84"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oleObject" Target="Workbook1"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a:pPr>
            <a:r>
              <a:rPr lang="en-US" dirty="0"/>
              <a:t>Voluntary Disclosures Before and After Whistleblower Reward </a:t>
            </a:r>
            <a:r>
              <a:rPr lang="en-US" dirty="0" smtClean="0"/>
              <a:t>Law and UBS Whistleblower Case</a:t>
            </a:r>
            <a:endParaRPr lang="en-US" dirty="0"/>
          </a:p>
        </c:rich>
      </c:tx>
      <c:layout>
        <c:manualLayout>
          <c:xMode val="edge"/>
          <c:yMode val="edge"/>
          <c:x val="0.18303074056041499"/>
          <c:y val="0"/>
        </c:manualLayout>
      </c:layout>
      <c:overlay val="0"/>
    </c:title>
    <c:autoTitleDeleted val="0"/>
    <c:view3D>
      <c:rotX val="15"/>
      <c:rotY val="20"/>
      <c:rAngAx val="0"/>
      <c:perspective val="30"/>
    </c:view3D>
    <c:floor>
      <c:thickness val="0"/>
    </c:floor>
    <c:sideWall>
      <c:thickness val="0"/>
    </c:sideWall>
    <c:backWall>
      <c:thickness val="0"/>
    </c:backWall>
    <c:plotArea>
      <c:layout>
        <c:manualLayout>
          <c:layoutTarget val="inner"/>
          <c:xMode val="edge"/>
          <c:yMode val="edge"/>
          <c:x val="0.29454644661954599"/>
          <c:y val="0.15029230556706699"/>
          <c:w val="0.327904907408962"/>
          <c:h val="0.69789446056085103"/>
        </c:manualLayout>
      </c:layout>
      <c:bar3DChart>
        <c:barDir val="col"/>
        <c:grouping val="clustered"/>
        <c:varyColors val="0"/>
        <c:ser>
          <c:idx val="0"/>
          <c:order val="0"/>
          <c:tx>
            <c:strRef>
              <c:f>Sheet1!$B$2</c:f>
              <c:strCache>
                <c:ptCount val="1"/>
                <c:pt idx="0">
                  <c:v>2003 (1,321 Disclosures)</c:v>
                </c:pt>
              </c:strCache>
            </c:strRef>
          </c:tx>
          <c:invertIfNegative val="0"/>
          <c:dLbls>
            <c:dLbl>
              <c:idx val="0"/>
              <c:layout>
                <c:manualLayout>
                  <c:x val="-3.1982942430703598E-2"/>
                  <c:y val="-5.6140350877192997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numRef>
              <c:f>Sheet1!$C$1</c:f>
              <c:numCache>
                <c:formatCode>General</c:formatCode>
                <c:ptCount val="1"/>
              </c:numCache>
            </c:numRef>
          </c:cat>
          <c:val>
            <c:numRef>
              <c:f>Sheet1!$C$2</c:f>
              <c:numCache>
                <c:formatCode>"$"#,##0_);[Red]\("$"#,##0\)</c:formatCode>
                <c:ptCount val="1"/>
                <c:pt idx="0">
                  <c:v>200000000</c:v>
                </c:pt>
              </c:numCache>
            </c:numRef>
          </c:val>
        </c:ser>
        <c:ser>
          <c:idx val="1"/>
          <c:order val="1"/>
          <c:tx>
            <c:strRef>
              <c:f>Sheet1!$B$3</c:f>
              <c:strCache>
                <c:ptCount val="1"/>
                <c:pt idx="0">
                  <c:v>2009 (15,000 Disclosures)</c:v>
                </c:pt>
              </c:strCache>
            </c:strRef>
          </c:tx>
          <c:invertIfNegative val="0"/>
          <c:dLbls>
            <c:dLbl>
              <c:idx val="0"/>
              <c:layout>
                <c:manualLayout>
                  <c:x val="1.06609808102345E-2"/>
                  <c:y val="-2.8070175438596499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numRef>
              <c:f>Sheet1!$C$1</c:f>
              <c:numCache>
                <c:formatCode>General</c:formatCode>
                <c:ptCount val="1"/>
              </c:numCache>
            </c:numRef>
          </c:cat>
          <c:val>
            <c:numRef>
              <c:f>Sheet1!$C$3</c:f>
              <c:numCache>
                <c:formatCode>"$"#,##0_);[Red]\("$"#,##0\)</c:formatCode>
                <c:ptCount val="1"/>
                <c:pt idx="0">
                  <c:v>4100000000</c:v>
                </c:pt>
              </c:numCache>
            </c:numRef>
          </c:val>
        </c:ser>
        <c:dLbls>
          <c:showLegendKey val="0"/>
          <c:showVal val="1"/>
          <c:showCatName val="0"/>
          <c:showSerName val="0"/>
          <c:showPercent val="0"/>
          <c:showBubbleSize val="0"/>
        </c:dLbls>
        <c:gapWidth val="150"/>
        <c:shape val="box"/>
        <c:axId val="35224960"/>
        <c:axId val="35227136"/>
        <c:axId val="0"/>
      </c:bar3DChart>
      <c:catAx>
        <c:axId val="35224960"/>
        <c:scaling>
          <c:orientation val="minMax"/>
        </c:scaling>
        <c:delete val="0"/>
        <c:axPos val="b"/>
        <c:title>
          <c:tx>
            <c:rich>
              <a:bodyPr/>
              <a:lstStyle/>
              <a:p>
                <a:pPr>
                  <a:defRPr/>
                </a:pPr>
                <a:r>
                  <a:rPr lang="en-US"/>
                  <a:t>*"U.S. Government Accountability Office, Offshore Tax Evasion" (GAO-13-318) (March 2013)</a:t>
                </a:r>
              </a:p>
            </c:rich>
          </c:tx>
          <c:layout>
            <c:manualLayout>
              <c:xMode val="edge"/>
              <c:yMode val="edge"/>
              <c:x val="0.17727565770696599"/>
              <c:y val="0.88965824008840999"/>
            </c:manualLayout>
          </c:layout>
          <c:overlay val="0"/>
        </c:title>
        <c:numFmt formatCode="General" sourceLinked="1"/>
        <c:majorTickMark val="out"/>
        <c:minorTickMark val="none"/>
        <c:tickLblPos val="nextTo"/>
        <c:crossAx val="35227136"/>
        <c:crosses val="autoZero"/>
        <c:auto val="1"/>
        <c:lblAlgn val="ctr"/>
        <c:lblOffset val="100"/>
        <c:noMultiLvlLbl val="0"/>
      </c:catAx>
      <c:valAx>
        <c:axId val="35227136"/>
        <c:scaling>
          <c:orientation val="minMax"/>
        </c:scaling>
        <c:delete val="0"/>
        <c:axPos val="l"/>
        <c:majorGridlines/>
        <c:numFmt formatCode="&quot;$&quot;#,##0_);[Red]\(&quot;$&quot;#,##0\)" sourceLinked="1"/>
        <c:majorTickMark val="out"/>
        <c:minorTickMark val="none"/>
        <c:tickLblPos val="nextTo"/>
        <c:crossAx val="35224960"/>
        <c:crosses val="autoZero"/>
        <c:crossBetween val="between"/>
      </c:valAx>
    </c:plotArea>
    <c:legend>
      <c:legendPos val="r"/>
      <c:layout/>
      <c:overlay val="0"/>
    </c:legend>
    <c:plotVisOnly val="1"/>
    <c:dispBlanksAs val="gap"/>
    <c:showDLblsOverMax val="0"/>
  </c:chart>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99AFC5F-950F-8D41-95A4-8AFF760CBE4E}" type="datetimeFigureOut">
              <a:rPr lang="en-US" smtClean="0"/>
              <a:pPr/>
              <a:t>3/10/2015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7EA8F6-224F-C945-9CF7-183459F2FD28}"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9AFC5F-950F-8D41-95A4-8AFF760CBE4E}" type="datetimeFigureOut">
              <a:rPr lang="en-US" smtClean="0"/>
              <a:pPr/>
              <a:t>3/10/2015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7EA8F6-224F-C945-9CF7-183459F2FD2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9AFC5F-950F-8D41-95A4-8AFF760CBE4E}" type="datetimeFigureOut">
              <a:rPr lang="en-US" smtClean="0"/>
              <a:pPr/>
              <a:t>3/10/2015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7EA8F6-224F-C945-9CF7-183459F2FD2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9AFC5F-950F-8D41-95A4-8AFF760CBE4E}" type="datetimeFigureOut">
              <a:rPr lang="en-US" smtClean="0"/>
              <a:pPr/>
              <a:t>3/10/2015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7EA8F6-224F-C945-9CF7-183459F2FD2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9AFC5F-950F-8D41-95A4-8AFF760CBE4E}" type="datetimeFigureOut">
              <a:rPr lang="en-US" smtClean="0"/>
              <a:pPr/>
              <a:t>3/10/2015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7EA8F6-224F-C945-9CF7-183459F2FD2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99AFC5F-950F-8D41-95A4-8AFF760CBE4E}" type="datetimeFigureOut">
              <a:rPr lang="en-US" smtClean="0"/>
              <a:pPr/>
              <a:t>3/10/2015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57EA8F6-224F-C945-9CF7-183459F2FD2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99AFC5F-950F-8D41-95A4-8AFF760CBE4E}" type="datetimeFigureOut">
              <a:rPr lang="en-US" smtClean="0"/>
              <a:pPr/>
              <a:t>3/10/2015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57EA8F6-224F-C945-9CF7-183459F2FD2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9AFC5F-950F-8D41-95A4-8AFF760CBE4E}" type="datetimeFigureOut">
              <a:rPr lang="en-US" smtClean="0"/>
              <a:pPr/>
              <a:t>3/10/2015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57EA8F6-224F-C945-9CF7-183459F2FD2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9AFC5F-950F-8D41-95A4-8AFF760CBE4E}" type="datetimeFigureOut">
              <a:rPr lang="en-US" smtClean="0"/>
              <a:pPr/>
              <a:t>3/10/2015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57EA8F6-224F-C945-9CF7-183459F2FD2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9AFC5F-950F-8D41-95A4-8AFF760CBE4E}" type="datetimeFigureOut">
              <a:rPr lang="en-US" smtClean="0"/>
              <a:pPr/>
              <a:t>3/10/2015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57EA8F6-224F-C945-9CF7-183459F2FD2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9AFC5F-950F-8D41-95A4-8AFF760CBE4E}" type="datetimeFigureOut">
              <a:rPr lang="en-US" smtClean="0"/>
              <a:pPr/>
              <a:t>3/10/2015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57EA8F6-224F-C945-9CF7-183459F2FD2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9AFC5F-950F-8D41-95A4-8AFF760CBE4E}" type="datetimeFigureOut">
              <a:rPr lang="en-US" smtClean="0"/>
              <a:pPr/>
              <a:t>3/10/2015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7EA8F6-224F-C945-9CF7-183459F2FD2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Staff%20Files:NWC%20projects:International-Presentation-Final.doc!OLE_LINK1" TargetMode="External"/><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kkc.com/whistleblower-protection-resources/"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www.kkc.com/whistleblower-protection-resources/" TargetMode="External"/><Relationship Id="rId3" Type="http://schemas.openxmlformats.org/officeDocument/2006/relationships/hyperlink" Target="http://www.kkc.com/foreign-corrupt-practices-act-history-amendments/" TargetMode="External"/><Relationship Id="rId7" Type="http://schemas.openxmlformats.org/officeDocument/2006/relationships/hyperlink" Target="http://www.kkc.com/whistleblower-protection-resources/state-whistleblower-protections/" TargetMode="External"/><Relationship Id="rId2" Type="http://schemas.openxmlformats.org/officeDocument/2006/relationships/hyperlink" Target="http://www.kkc.com/false-claims-act-legislative-history/" TargetMode="External"/><Relationship Id="rId1" Type="http://schemas.openxmlformats.org/officeDocument/2006/relationships/slideLayout" Target="../slideLayouts/slideLayout2.xml"/><Relationship Id="rId6" Type="http://schemas.openxmlformats.org/officeDocument/2006/relationships/hyperlink" Target="http://www.kkc.com/whistleblower-protection-resources/whistleblower-protections-federal-law/" TargetMode="External"/><Relationship Id="rId5" Type="http://schemas.openxmlformats.org/officeDocument/2006/relationships/hyperlink" Target="http://www.kkc.com/sarbanes-oxley-act/" TargetMode="External"/><Relationship Id="rId4" Type="http://schemas.openxmlformats.org/officeDocument/2006/relationships/hyperlink" Target="http://www.kkc.com/dodd-frank-act-whistleblower-protections-and-rewards-for-securities-whistleblowers/" TargetMode="External"/><Relationship Id="rId9"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hyperlink" Target="http://www.whistleblowersblog.com/" TargetMode="External"/><Relationship Id="rId2" Type="http://schemas.openxmlformats.org/officeDocument/2006/relationships/hyperlink" Target="http://www.whistleblowersblog.org/"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bit.ly/1AadY0L"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whistleblowers.org/storage/whistleblowers/docs/BlogDocs/whistleblowerreport2-25-15.pdf" TargetMode="External"/><Relationship Id="rId2" Type="http://schemas.openxmlformats.org/officeDocument/2006/relationships/hyperlink" Target="http://bit.ly/1F44TNB"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hyperlink" Target="http://www.whistleblowers.org" TargetMode="Externa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whistleblowers.org" TargetMode="External"/><Relationship Id="rId2" Type="http://schemas.openxmlformats.org/officeDocument/2006/relationships/hyperlink" Target="mailto:ars@whistleblowers.org" TargetMode="External"/><Relationship Id="rId1" Type="http://schemas.openxmlformats.org/officeDocument/2006/relationships/slideLayout" Target="../slideLayouts/slideLayout2.xml"/><Relationship Id="rId4" Type="http://schemas.openxmlformats.org/officeDocument/2006/relationships/hyperlink" Target="mailto:contact@whistleblowers.org"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 TargetMode="Externa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989096" y="1313523"/>
            <a:ext cx="6858000" cy="3124111"/>
          </a:xfrm>
          <a:prstGeom prst="rect">
            <a:avLst/>
          </a:prstGeom>
          <a:solidFill>
            <a:srgbClr val="F3760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ts val="1200"/>
              </a:spcBef>
              <a:spcAft>
                <a:spcPts val="1200"/>
              </a:spcAft>
              <a:buClrTx/>
              <a:buSzTx/>
              <a:buFontTx/>
              <a:buNone/>
              <a:tabLst/>
            </a:pPr>
            <a:r>
              <a:rPr kumimoji="0" lang="en-US" sz="3600" b="0" i="0" u="none" strike="noStrike" cap="none" normalizeH="0" baseline="0" dirty="0" smtClean="0">
                <a:ln>
                  <a:noFill/>
                </a:ln>
                <a:solidFill>
                  <a:srgbClr val="FFFFFF"/>
                </a:solidFill>
                <a:effectLst/>
                <a:latin typeface="Book Antiqua" charset="0"/>
                <a:ea typeface="Times New Roman" charset="0"/>
              </a:rPr>
              <a:t>Whistleblower</a:t>
            </a:r>
            <a:r>
              <a:rPr kumimoji="0" lang="en-US" sz="3600" b="0" i="0" u="none" strike="noStrike" cap="none" normalizeH="0" dirty="0" smtClean="0">
                <a:ln>
                  <a:noFill/>
                </a:ln>
                <a:solidFill>
                  <a:srgbClr val="FFFFFF"/>
                </a:solidFill>
                <a:effectLst/>
                <a:latin typeface="Book Antiqua" charset="0"/>
                <a:ea typeface="Times New Roman" charset="0"/>
              </a:rPr>
              <a:t> Protection</a:t>
            </a:r>
            <a:r>
              <a:rPr kumimoji="0" lang="en-US" sz="3600" b="0" i="0" u="none" strike="noStrike" cap="none" normalizeH="0" baseline="0" dirty="0" smtClean="0">
                <a:ln>
                  <a:noFill/>
                </a:ln>
                <a:solidFill>
                  <a:srgbClr val="FFFFFF"/>
                </a:solidFill>
                <a:effectLst/>
                <a:latin typeface="Book Antiqua" charset="0"/>
                <a:ea typeface="Times New Roman" charset="0"/>
              </a:rPr>
              <a:t>:  </a:t>
            </a:r>
            <a:r>
              <a:rPr lang="en-US" sz="3600" dirty="0" smtClean="0">
                <a:solidFill>
                  <a:srgbClr val="FFFFFF"/>
                </a:solidFill>
                <a:latin typeface="Book Antiqua" charset="0"/>
                <a:ea typeface="Times New Roman" charset="0"/>
              </a:rPr>
              <a:t>New Developments</a:t>
            </a:r>
          </a:p>
          <a:p>
            <a:pPr lvl="0" algn="ctr" defTabSz="914400" fontAlgn="base">
              <a:spcBef>
                <a:spcPts val="1200"/>
              </a:spcBef>
              <a:spcAft>
                <a:spcPts val="1200"/>
              </a:spcAft>
            </a:pPr>
            <a:r>
              <a:rPr lang="en-US" sz="2800" dirty="0"/>
              <a:t>FBA L&amp;E Section’s</a:t>
            </a:r>
            <a:r>
              <a:rPr lang="en-US" sz="2800" dirty="0" smtClean="0"/>
              <a:t> 6th </a:t>
            </a:r>
            <a:r>
              <a:rPr lang="en-US" sz="2800" dirty="0"/>
              <a:t>Biennial Labor &amp; Employment </a:t>
            </a:r>
            <a:r>
              <a:rPr lang="en-US" sz="2800" dirty="0" smtClean="0"/>
              <a:t>Conference</a:t>
            </a:r>
          </a:p>
          <a:p>
            <a:pPr lvl="0" algn="ctr" defTabSz="914400" fontAlgn="base">
              <a:spcBef>
                <a:spcPts val="1200"/>
              </a:spcBef>
              <a:spcAft>
                <a:spcPts val="1200"/>
              </a:spcAft>
            </a:pPr>
            <a:r>
              <a:rPr lang="en-US" sz="2400" dirty="0" smtClean="0"/>
              <a:t> </a:t>
            </a:r>
            <a:endParaRPr kumimoji="0" lang="en-US" sz="2400" b="0" i="0" u="none" strike="noStrike" cap="none" normalizeH="0" baseline="0" dirty="0" smtClean="0">
              <a:ln>
                <a:noFill/>
              </a:ln>
              <a:solidFill>
                <a:srgbClr val="FFFFFF"/>
              </a:solidFill>
              <a:effectLst/>
              <a:latin typeface="Book Antiqua" charset="0"/>
              <a:ea typeface="Times New Roman" charset="0"/>
            </a:endParaRPr>
          </a:p>
        </p:txBody>
      </p:sp>
      <p:graphicFrame>
        <p:nvGraphicFramePr>
          <p:cNvPr id="3076" name="Object 4"/>
          <p:cNvGraphicFramePr>
            <a:graphicFrameLocks noChangeAspect="1"/>
          </p:cNvGraphicFramePr>
          <p:nvPr>
            <p:extLst>
              <p:ext uri="{D42A27DB-BD31-4B8C-83A1-F6EECF244321}">
                <p14:modId xmlns:p14="http://schemas.microsoft.com/office/powerpoint/2010/main" val="1030757706"/>
              </p:ext>
            </p:extLst>
          </p:nvPr>
        </p:nvGraphicFramePr>
        <p:xfrm>
          <a:off x="1828800" y="4865702"/>
          <a:ext cx="5486400" cy="987978"/>
        </p:xfrm>
        <a:graphic>
          <a:graphicData uri="http://schemas.openxmlformats.org/presentationml/2006/ole">
            <mc:AlternateContent xmlns:mc="http://schemas.openxmlformats.org/markup-compatibility/2006">
              <mc:Choice xmlns:v="urn:schemas-microsoft-com:vml" Requires="v">
                <p:oleObj spid="_x0000_s3083" name="Document" r:id="rId3" imgW="21942857" imgH="3657143" progId="Word.Document.12">
                  <p:link updateAutomatic="1"/>
                </p:oleObj>
              </mc:Choice>
              <mc:Fallback>
                <p:oleObj name="Document" r:id="rId3" imgW="21942857" imgH="3657143" progId="Word.Document.12">
                  <p:link updateAutomatic="1"/>
                  <p:pic>
                    <p:nvPicPr>
                      <p:cNvPr id="0"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4865702"/>
                        <a:ext cx="5486400" cy="9879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077" name="Group 5"/>
          <p:cNvGrpSpPr>
            <a:grpSpLocks/>
          </p:cNvGrpSpPr>
          <p:nvPr/>
        </p:nvGrpSpPr>
        <p:grpSpPr bwMode="auto">
          <a:xfrm>
            <a:off x="5829300" y="328294"/>
            <a:ext cx="2971800" cy="777875"/>
            <a:chOff x="8474" y="1342"/>
            <a:chExt cx="3751" cy="1225"/>
          </a:xfrm>
        </p:grpSpPr>
        <p:sp>
          <p:nvSpPr>
            <p:cNvPr id="3078" name="Text Box 6"/>
            <p:cNvSpPr txBox="1">
              <a:spLocks noChangeArrowheads="1"/>
            </p:cNvSpPr>
            <p:nvPr/>
          </p:nvSpPr>
          <p:spPr bwMode="auto">
            <a:xfrm>
              <a:off x="8474" y="1539"/>
              <a:ext cx="1981" cy="8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808080"/>
                  </a:solidFill>
                  <a:effectLst/>
                  <a:latin typeface="Calibri" charset="0"/>
                  <a:ea typeface="Times New Roman" charset="0"/>
                </a:rPr>
                <a:t/>
              </a:r>
              <a:br>
                <a:rPr kumimoji="0" lang="en-US" sz="1600" b="1" i="0" u="none" strike="noStrike" cap="none" normalizeH="0" baseline="0" dirty="0" smtClean="0">
                  <a:ln>
                    <a:noFill/>
                  </a:ln>
                  <a:solidFill>
                    <a:srgbClr val="808080"/>
                  </a:solidFill>
                  <a:effectLst/>
                  <a:latin typeface="Calibri" charset="0"/>
                  <a:ea typeface="Times New Roman" charset="0"/>
                </a:rPr>
              </a:br>
              <a:r>
                <a:rPr lang="en-US" sz="1600" b="1" dirty="0" smtClean="0">
                  <a:solidFill>
                    <a:srgbClr val="808080"/>
                  </a:solidFill>
                  <a:latin typeface="Calibri" charset="0"/>
                  <a:ea typeface="Times New Roman" charset="0"/>
                </a:rPr>
                <a:t>March 12</a:t>
              </a:r>
              <a:endParaRPr kumimoji="0" lang="en-US" sz="1200" b="0" i="0" u="none" strike="noStrike" cap="none" normalizeH="0" baseline="0" dirty="0">
                <a:ln>
                  <a:noFill/>
                </a:ln>
                <a:solidFill>
                  <a:schemeClr val="tx1"/>
                </a:solidFill>
                <a:effectLst/>
                <a:latin typeface="Times New Roman" charset="0"/>
                <a:ea typeface="Times New Roman" charset="0"/>
              </a:endParaRPr>
            </a:p>
          </p:txBody>
        </p:sp>
        <p:sp>
          <p:nvSpPr>
            <p:cNvPr id="3079" name="Text Box 7"/>
            <p:cNvSpPr txBox="1">
              <a:spLocks noChangeArrowheads="1"/>
            </p:cNvSpPr>
            <p:nvPr/>
          </p:nvSpPr>
          <p:spPr bwMode="auto">
            <a:xfrm>
              <a:off x="10656" y="1342"/>
              <a:ext cx="1569" cy="119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600" b="0" i="0" u="none" strike="noStrike" cap="none" normalizeH="0" baseline="0" dirty="0" smtClean="0">
                  <a:ln>
                    <a:noFill/>
                  </a:ln>
                  <a:solidFill>
                    <a:srgbClr val="548DD4"/>
                  </a:solidFill>
                  <a:effectLst/>
                  <a:latin typeface="Book Antiqua" charset="0"/>
                  <a:ea typeface="Times New Roman" charset="0"/>
                </a:rPr>
                <a:t>2015</a:t>
              </a:r>
              <a:endParaRPr kumimoji="0" lang="en-US" sz="4600" b="0" i="0" u="none" strike="noStrike" cap="none" normalizeH="0" baseline="0" dirty="0">
                <a:ln>
                  <a:noFill/>
                </a:ln>
                <a:solidFill>
                  <a:srgbClr val="548DD4"/>
                </a:solidFill>
                <a:effectLst/>
                <a:latin typeface="Book Antiqua" charset="0"/>
                <a:ea typeface="Times New Roman" charset="0"/>
              </a:endParaRPr>
            </a:p>
          </p:txBody>
        </p:sp>
        <p:cxnSp>
          <p:nvCxnSpPr>
            <p:cNvPr id="3080" name="AutoShape 8"/>
            <p:cNvCxnSpPr>
              <a:cxnSpLocks noChangeShapeType="1"/>
            </p:cNvCxnSpPr>
            <p:nvPr/>
          </p:nvCxnSpPr>
          <p:spPr bwMode="auto">
            <a:xfrm>
              <a:off x="10571" y="1644"/>
              <a:ext cx="0" cy="923"/>
            </a:xfrm>
            <a:prstGeom prst="straightConnector1">
              <a:avLst/>
            </a:prstGeom>
            <a:noFill/>
            <a:ln w="19050">
              <a:solidFill>
                <a:srgbClr val="808080"/>
              </a:solidFill>
              <a:round/>
              <a:headEnd/>
              <a:tailEnd/>
            </a:ln>
          </p:spPr>
        </p:cxn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Why the </a:t>
            </a:r>
            <a:r>
              <a:rPr lang="en-US" b="1" i="1" dirty="0" smtClean="0"/>
              <a:t>Qui Tam </a:t>
            </a:r>
            <a:r>
              <a:rPr lang="en-US" b="1" dirty="0" smtClean="0"/>
              <a:t>Laws Have Been Expanded and Improved?</a:t>
            </a:r>
            <a:endParaRPr lang="en-US" b="1" dirty="0"/>
          </a:p>
        </p:txBody>
      </p:sp>
      <p:sp>
        <p:nvSpPr>
          <p:cNvPr id="3" name="Content Placeholder 2"/>
          <p:cNvSpPr>
            <a:spLocks noGrp="1"/>
          </p:cNvSpPr>
          <p:nvPr>
            <p:ph idx="1"/>
          </p:nvPr>
        </p:nvSpPr>
        <p:spPr/>
        <p:txBody>
          <a:bodyPr>
            <a:normAutofit fontScale="70000" lnSpcReduction="20000"/>
          </a:bodyPr>
          <a:lstStyle/>
          <a:p>
            <a:pPr marL="0" algn="ctr">
              <a:buNone/>
            </a:pPr>
            <a:r>
              <a:rPr lang="en-US" sz="3097" u="sng" dirty="0" smtClean="0"/>
              <a:t>Findings from Senate Judiciary Committee Report 110-507:</a:t>
            </a:r>
          </a:p>
          <a:p>
            <a:pPr marL="0">
              <a:buNone/>
            </a:pPr>
            <a:endParaRPr lang="en-US" dirty="0" smtClean="0"/>
          </a:p>
          <a:p>
            <a:r>
              <a:rPr lang="en-US" dirty="0" smtClean="0"/>
              <a:t>“The need for a robust FCA cannot be understated.”</a:t>
            </a:r>
          </a:p>
          <a:p>
            <a:endParaRPr lang="en-US" dirty="0" smtClean="0"/>
          </a:p>
          <a:p>
            <a:r>
              <a:rPr lang="en-US" dirty="0" smtClean="0"/>
              <a:t>“A great deal of fraud would go unnoticed absent the assistance of qui tam relators” </a:t>
            </a:r>
          </a:p>
          <a:p>
            <a:endParaRPr lang="en-US" dirty="0" smtClean="0"/>
          </a:p>
          <a:p>
            <a:r>
              <a:rPr lang="en-US" i="1" dirty="0" smtClean="0"/>
              <a:t>Qui Tam </a:t>
            </a:r>
            <a:r>
              <a:rPr lang="en-US" dirty="0" smtClean="0"/>
              <a:t>Whistleblowers play “the critical role” “in uncovering and prosecuting violations.”</a:t>
            </a:r>
          </a:p>
          <a:p>
            <a:pPr marL="0" indent="0">
              <a:buNone/>
            </a:pPr>
            <a:endParaRPr lang="en-US" dirty="0" smtClean="0"/>
          </a:p>
          <a:p>
            <a:pPr lvl="0"/>
            <a:r>
              <a:rPr lang="en-US" dirty="0" smtClean="0"/>
              <a:t>“[</a:t>
            </a:r>
            <a:r>
              <a:rPr lang="en-US" dirty="0" err="1" smtClean="0"/>
              <a:t>I]nsiders</a:t>
            </a:r>
            <a:r>
              <a:rPr lang="en-US" dirty="0" smtClean="0"/>
              <a:t> who are willing to blow the whistle are the only effective way to learn that wrongdoing has occurred.”</a:t>
            </a:r>
          </a:p>
          <a:p>
            <a:pPr lvl="0"/>
            <a:endParaRPr lang="en-US" dirty="0" smtClean="0"/>
          </a:p>
          <a:p>
            <a:pPr>
              <a:buNone/>
            </a:pPr>
            <a:r>
              <a:rPr lang="en-US" sz="2065" dirty="0" smtClean="0"/>
              <a:t>Source:  Whistleblower’s Handbook, Rules 2, 6-8 and Checklists 1, 4, and 7.</a:t>
            </a:r>
          </a:p>
          <a:p>
            <a:pPr lvl="0"/>
            <a:endParaRPr lang="en-US" dirty="0" smtClean="0"/>
          </a:p>
          <a:p>
            <a:endParaRPr lang="en-US" dirty="0" smtClean="0"/>
          </a:p>
          <a:p>
            <a:endParaRPr lang="en-US" dirty="0" smtClean="0"/>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 Comprehensive </a:t>
            </a:r>
            <a:br>
              <a:rPr lang="en-US" b="1" dirty="0" smtClean="0"/>
            </a:br>
            <a:r>
              <a:rPr lang="en-US" b="1" dirty="0" smtClean="0"/>
              <a:t>Whistleblower Law Library</a:t>
            </a:r>
            <a:endParaRPr lang="en-US" b="1" dirty="0"/>
          </a:p>
        </p:txBody>
      </p:sp>
      <p:sp>
        <p:nvSpPr>
          <p:cNvPr id="3" name="Content Placeholder 2"/>
          <p:cNvSpPr>
            <a:spLocks noGrp="1"/>
          </p:cNvSpPr>
          <p:nvPr>
            <p:ph idx="1"/>
          </p:nvPr>
        </p:nvSpPr>
        <p:spPr>
          <a:xfrm>
            <a:off x="261107" y="1417639"/>
            <a:ext cx="8229600" cy="3008836"/>
          </a:xfrm>
        </p:spPr>
        <p:txBody>
          <a:bodyPr>
            <a:normAutofit/>
          </a:bodyPr>
          <a:lstStyle/>
          <a:p>
            <a:pPr indent="0">
              <a:buNone/>
            </a:pPr>
            <a:endParaRPr lang="en-US" sz="2400" dirty="0" smtClean="0"/>
          </a:p>
          <a:p>
            <a:pPr indent="0">
              <a:buNone/>
            </a:pPr>
            <a:r>
              <a:rPr lang="en-US" sz="2400" dirty="0" smtClean="0"/>
              <a:t>In order to ensure that whistleblowers, lawyers and the general public have access to information on whistleblower laws, Kohn, Kohn &amp; </a:t>
            </a:r>
            <a:r>
              <a:rPr lang="en-US" sz="2400" dirty="0" err="1" smtClean="0"/>
              <a:t>Colapinto</a:t>
            </a:r>
            <a:r>
              <a:rPr lang="en-US" sz="2400" dirty="0" smtClean="0"/>
              <a:t> has built a comprehensive online  whistleblower law library.</a:t>
            </a:r>
          </a:p>
        </p:txBody>
      </p:sp>
      <p:pic>
        <p:nvPicPr>
          <p:cNvPr id="5" name="Picture 4"/>
          <p:cNvPicPr>
            <a:picLocks noChangeAspect="1"/>
          </p:cNvPicPr>
          <p:nvPr/>
        </p:nvPicPr>
        <p:blipFill>
          <a:blip r:embed="rId2"/>
          <a:stretch>
            <a:fillRect/>
          </a:stretch>
        </p:blipFill>
        <p:spPr>
          <a:xfrm>
            <a:off x="5596685" y="4213304"/>
            <a:ext cx="3304534" cy="2497613"/>
          </a:xfrm>
          <a:prstGeom prst="rect">
            <a:avLst/>
          </a:prstGeom>
        </p:spPr>
      </p:pic>
      <p:sp>
        <p:nvSpPr>
          <p:cNvPr id="6" name="Content Placeholder 2"/>
          <p:cNvSpPr txBox="1">
            <a:spLocks/>
          </p:cNvSpPr>
          <p:nvPr/>
        </p:nvSpPr>
        <p:spPr>
          <a:xfrm>
            <a:off x="261107" y="4213304"/>
            <a:ext cx="5024064" cy="1894109"/>
          </a:xfrm>
          <a:prstGeom prst="rect">
            <a:avLst/>
          </a:prstGeom>
        </p:spPr>
        <p:txBody>
          <a:bodyPr vert="horz" lIns="91440" tIns="45720" rIns="91440" bIns="45720" rtlCol="0">
            <a:normAutofit/>
          </a:bodyPr>
          <a:lstStyle/>
          <a:p>
            <a:pPr marL="342900" marR="0" lvl="0" algn="l" defTabSz="457200" rtl="0" eaLnBrk="1" fontAlgn="auto" latinLnBrk="0" hangingPunct="1">
              <a:lnSpc>
                <a:spcPct val="100000"/>
              </a:lnSpc>
              <a:spcBef>
                <a:spcPct val="20000"/>
              </a:spcBef>
              <a:spcAft>
                <a:spcPts val="0"/>
              </a:spcAft>
              <a:buClrTx/>
              <a:buSzTx/>
              <a:tabLst/>
              <a:defRPr/>
            </a:pPr>
            <a:r>
              <a:rPr lang="en-US" sz="2400" dirty="0" smtClean="0"/>
              <a:t>V</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isit</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the online library at: </a:t>
            </a:r>
            <a:r>
              <a:rPr kumimoji="0" lang="en-US" sz="2400" b="0" i="0" u="none" strike="noStrike" kern="1200" cap="none" spc="0" normalizeH="0" baseline="0" noProof="0" dirty="0" smtClean="0">
                <a:ln>
                  <a:noFill/>
                </a:ln>
                <a:solidFill>
                  <a:schemeClr val="tx1"/>
                </a:solidFill>
                <a:effectLst/>
                <a:uLnTx/>
                <a:uFillTx/>
                <a:latin typeface="+mn-lt"/>
                <a:ea typeface="+mn-ea"/>
                <a:cs typeface="+mn-cs"/>
                <a:hlinkClick r:id="rId3"/>
              </a:rPr>
              <a:t>www.kkc.com/whistleblower-protection-resources/</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Topics Covered on the </a:t>
            </a:r>
            <a:r>
              <a:rPr lang="en-US" b="1" dirty="0" err="1" smtClean="0"/>
              <a:t>KKC’s</a:t>
            </a:r>
            <a:r>
              <a:rPr lang="en-US" b="1" dirty="0" smtClean="0"/>
              <a:t> </a:t>
            </a:r>
            <a:br>
              <a:rPr lang="en-US" b="1" dirty="0" smtClean="0"/>
            </a:br>
            <a:r>
              <a:rPr lang="en-US" b="1" dirty="0" smtClean="0"/>
              <a:t>Online Law Library</a:t>
            </a:r>
            <a:endParaRPr lang="en-US" b="1" dirty="0"/>
          </a:p>
        </p:txBody>
      </p:sp>
      <p:sp>
        <p:nvSpPr>
          <p:cNvPr id="3" name="Content Placeholder 2"/>
          <p:cNvSpPr>
            <a:spLocks noGrp="1"/>
          </p:cNvSpPr>
          <p:nvPr>
            <p:ph idx="1"/>
          </p:nvPr>
        </p:nvSpPr>
        <p:spPr>
          <a:xfrm>
            <a:off x="326822" y="3285808"/>
            <a:ext cx="8488022" cy="3428612"/>
          </a:xfrm>
        </p:spPr>
        <p:txBody>
          <a:bodyPr>
            <a:noAutofit/>
          </a:bodyPr>
          <a:lstStyle/>
          <a:p>
            <a:r>
              <a:rPr lang="en-US" sz="1600" dirty="0" smtClean="0"/>
              <a:t>False Claims Act: </a:t>
            </a:r>
            <a:r>
              <a:rPr lang="en-US" sz="1600" dirty="0" smtClean="0">
                <a:hlinkClick r:id="rId2"/>
              </a:rPr>
              <a:t>www.kkc.com/false-claims-act-legislative-history/</a:t>
            </a:r>
            <a:endParaRPr lang="en-US" sz="1600" dirty="0" smtClean="0"/>
          </a:p>
          <a:p>
            <a:r>
              <a:rPr lang="en-US" sz="1600" dirty="0" smtClean="0"/>
              <a:t>Foreign Corrupt Practices Act: </a:t>
            </a:r>
            <a:r>
              <a:rPr lang="en-US" sz="1600" dirty="0" smtClean="0">
                <a:hlinkClick r:id="rId3"/>
              </a:rPr>
              <a:t>www.kkc.com/foreign-corrupt-practices-act-history-amendments/</a:t>
            </a:r>
            <a:endParaRPr lang="en-US" sz="1600" dirty="0" smtClean="0"/>
          </a:p>
          <a:p>
            <a:r>
              <a:rPr lang="en-US" sz="1600" dirty="0" smtClean="0"/>
              <a:t>Dodd Frank Act: </a:t>
            </a:r>
            <a:r>
              <a:rPr lang="en-US" sz="1600" dirty="0" smtClean="0">
                <a:hlinkClick r:id="rId4"/>
              </a:rPr>
              <a:t>www.kkc.com/dodd-frank-act-whistleblower-protections-and-rewards-for-securities-whistleblowers/</a:t>
            </a:r>
            <a:endParaRPr lang="en-US" sz="1600" dirty="0" smtClean="0"/>
          </a:p>
          <a:p>
            <a:r>
              <a:rPr lang="en-US" sz="1600" dirty="0" smtClean="0"/>
              <a:t>Sarbanes Oxley Act: </a:t>
            </a:r>
            <a:r>
              <a:rPr lang="en-US" sz="1600" dirty="0" smtClean="0">
                <a:hlinkClick r:id="rId5"/>
              </a:rPr>
              <a:t>www.kkc.com/sarbanes-oxley-act/</a:t>
            </a:r>
            <a:endParaRPr lang="en-US" sz="1600" dirty="0" smtClean="0"/>
          </a:p>
          <a:p>
            <a:r>
              <a:rPr lang="en-US" sz="1600" dirty="0" smtClean="0"/>
              <a:t>Protections under the First Amendment: </a:t>
            </a:r>
            <a:r>
              <a:rPr lang="en-US" sz="1600" dirty="0" smtClean="0">
                <a:hlinkClick r:id="rId6"/>
              </a:rPr>
              <a:t>www.kkc.com/whistleblower-protection-resources/whistleblower-protections-federal-law/</a:t>
            </a:r>
            <a:endParaRPr lang="en-US" sz="1600" dirty="0" smtClean="0"/>
          </a:p>
          <a:p>
            <a:r>
              <a:rPr lang="en-US" sz="1600" dirty="0" smtClean="0"/>
              <a:t>State Laws: </a:t>
            </a:r>
            <a:r>
              <a:rPr lang="en-US" sz="1600" dirty="0" smtClean="0">
                <a:hlinkClick r:id="rId7"/>
              </a:rPr>
              <a:t>www.kkc.com/whistleblower-protection-resources/state-whistleblower-protections/</a:t>
            </a:r>
            <a:endParaRPr lang="en-US" sz="1600" dirty="0" smtClean="0"/>
          </a:p>
          <a:p>
            <a:r>
              <a:rPr lang="en-US" sz="1600" dirty="0" smtClean="0"/>
              <a:t>Important Links: </a:t>
            </a:r>
            <a:r>
              <a:rPr lang="en-US" sz="1600" dirty="0" smtClean="0">
                <a:hlinkClick r:id="rId8"/>
              </a:rPr>
              <a:t>http://www.kkc.com/whistleblower-protection-resources/</a:t>
            </a:r>
            <a:endParaRPr lang="en-US" sz="1600" dirty="0" smtClean="0"/>
          </a:p>
        </p:txBody>
      </p:sp>
      <p:pic>
        <p:nvPicPr>
          <p:cNvPr id="6" name="Picture 5"/>
          <p:cNvPicPr>
            <a:picLocks noChangeAspect="1"/>
          </p:cNvPicPr>
          <p:nvPr/>
        </p:nvPicPr>
        <p:blipFill>
          <a:blip r:embed="rId9"/>
          <a:stretch>
            <a:fillRect/>
          </a:stretch>
        </p:blipFill>
        <p:spPr>
          <a:xfrm>
            <a:off x="2280218" y="1558608"/>
            <a:ext cx="4724400" cy="17272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Stay up to Date on the Latest Developments in Whistleblower Law</a:t>
            </a:r>
            <a:endParaRPr lang="en-US" b="1" dirty="0"/>
          </a:p>
        </p:txBody>
      </p:sp>
      <p:sp>
        <p:nvSpPr>
          <p:cNvPr id="3" name="Content Placeholder 2"/>
          <p:cNvSpPr>
            <a:spLocks noGrp="1"/>
          </p:cNvSpPr>
          <p:nvPr>
            <p:ph idx="1"/>
          </p:nvPr>
        </p:nvSpPr>
        <p:spPr>
          <a:xfrm>
            <a:off x="457200" y="1822478"/>
            <a:ext cx="8229600" cy="4525963"/>
          </a:xfrm>
        </p:spPr>
        <p:txBody>
          <a:bodyPr/>
          <a:lstStyle/>
          <a:p>
            <a:r>
              <a:rPr lang="en-US" sz="2800" dirty="0" smtClean="0"/>
              <a:t>Follow the National Whistleblower Legal Defense and Education Fund’s blog for regular updates on the most important cases and developments in whistleblower law, </a:t>
            </a:r>
            <a:r>
              <a:rPr lang="en-US" sz="2800" dirty="0" smtClean="0">
                <a:hlinkClick r:id="rId2"/>
              </a:rPr>
              <a:t>www.whistleblowersblog.org/</a:t>
            </a:r>
            <a:endParaRPr lang="en-US" sz="2800" dirty="0" smtClean="0"/>
          </a:p>
          <a:p>
            <a:r>
              <a:rPr lang="en-US" sz="2800" dirty="0" smtClean="0"/>
              <a:t>Follow the Whistleblower Blog, a pro bono project of Kohn, Kohn &amp; </a:t>
            </a:r>
            <a:r>
              <a:rPr lang="en-US" sz="2800" dirty="0" err="1" smtClean="0"/>
              <a:t>Colapinto</a:t>
            </a:r>
            <a:r>
              <a:rPr lang="en-US" sz="2800" dirty="0" smtClean="0"/>
              <a:t> </a:t>
            </a:r>
            <a:r>
              <a:rPr lang="en-US" sz="2800" dirty="0" smtClean="0">
                <a:hlinkClick r:id="rId3"/>
              </a:rPr>
              <a:t>www.whistleblowersblog.com/</a:t>
            </a:r>
            <a:endParaRPr lang="en-US" sz="2800" dirty="0" smtClean="0"/>
          </a:p>
          <a:p>
            <a:endParaRPr lang="en-US" b="1" dirty="0" smtClean="0"/>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Join our Attorney Referral Service</a:t>
            </a:r>
            <a:endParaRPr lang="en-US" b="1" dirty="0"/>
          </a:p>
        </p:txBody>
      </p:sp>
      <p:sp>
        <p:nvSpPr>
          <p:cNvPr id="3" name="Content Placeholder 2"/>
          <p:cNvSpPr>
            <a:spLocks noGrp="1"/>
          </p:cNvSpPr>
          <p:nvPr>
            <p:ph idx="1"/>
          </p:nvPr>
        </p:nvSpPr>
        <p:spPr>
          <a:xfrm>
            <a:off x="457200" y="1417638"/>
            <a:ext cx="8012147" cy="3097091"/>
          </a:xfrm>
        </p:spPr>
        <p:txBody>
          <a:bodyPr>
            <a:normAutofit/>
          </a:bodyPr>
          <a:lstStyle/>
          <a:p>
            <a:r>
              <a:rPr lang="en-US" sz="2200" dirty="0" smtClean="0"/>
              <a:t>The National Whistleblower Legal Defense and Education Fund runs a </a:t>
            </a:r>
            <a:r>
              <a:rPr lang="en-US" sz="2200" i="1" dirty="0" smtClean="0"/>
              <a:t>pro bono </a:t>
            </a:r>
            <a:r>
              <a:rPr lang="en-US" sz="2200" dirty="0" smtClean="0"/>
              <a:t>service to help ensure that whistleblowers can find an attorney</a:t>
            </a:r>
          </a:p>
          <a:p>
            <a:r>
              <a:rPr lang="en-US" sz="2200" dirty="0" smtClean="0"/>
              <a:t>Whistleblowers contact us every day from across the country with important and impactful reports about waste, fraud and abuse.</a:t>
            </a:r>
          </a:p>
          <a:p>
            <a:endParaRPr lang="en-US" sz="2200" dirty="0" smtClean="0"/>
          </a:p>
        </p:txBody>
      </p:sp>
      <p:pic>
        <p:nvPicPr>
          <p:cNvPr id="4" name="Picture 3"/>
          <p:cNvPicPr>
            <a:picLocks noChangeAspect="1"/>
          </p:cNvPicPr>
          <p:nvPr/>
        </p:nvPicPr>
        <p:blipFill>
          <a:blip r:embed="rId2"/>
          <a:stretch>
            <a:fillRect/>
          </a:stretch>
        </p:blipFill>
        <p:spPr>
          <a:xfrm>
            <a:off x="5650522" y="3397359"/>
            <a:ext cx="3187700" cy="2552700"/>
          </a:xfrm>
          <a:prstGeom prst="rect">
            <a:avLst/>
          </a:prstGeom>
        </p:spPr>
      </p:pic>
      <p:sp>
        <p:nvSpPr>
          <p:cNvPr id="10" name="Rectangle 9"/>
          <p:cNvSpPr/>
          <p:nvPr/>
        </p:nvSpPr>
        <p:spPr>
          <a:xfrm>
            <a:off x="457200" y="3287792"/>
            <a:ext cx="5033402" cy="2662267"/>
          </a:xfrm>
          <a:prstGeom prst="rect">
            <a:avLst/>
          </a:prstGeom>
        </p:spPr>
        <p:txBody>
          <a:bodyPr wrap="square">
            <a:spAutoFit/>
          </a:bodyPr>
          <a:lstStyle/>
          <a:p>
            <a:pPr marL="365760" indent="-365760">
              <a:spcBef>
                <a:spcPts val="600"/>
              </a:spcBef>
              <a:buFont typeface="Arial"/>
              <a:buChar char="•"/>
            </a:pPr>
            <a:r>
              <a:rPr lang="en-US" sz="2200" dirty="0" smtClean="0"/>
              <a:t>Attorneys can join this service for free, and there are no referral fees.</a:t>
            </a:r>
          </a:p>
          <a:p>
            <a:pPr marL="365760" indent="-365760">
              <a:spcBef>
                <a:spcPts val="600"/>
              </a:spcBef>
              <a:buFont typeface="Arial"/>
              <a:buChar char="•"/>
            </a:pPr>
            <a:r>
              <a:rPr lang="en-US" sz="2200" dirty="0" smtClean="0"/>
              <a:t>For more information on the ARS, or to join, please visit our website 	at </a:t>
            </a:r>
            <a:r>
              <a:rPr lang="en-US" sz="2200" dirty="0" smtClean="0">
                <a:hlinkClick r:id="rId3"/>
              </a:rPr>
              <a:t>http://bit.ly/1AadY0L</a:t>
            </a:r>
            <a:endParaRPr lang="en-US" sz="2200" dirty="0" smtClean="0"/>
          </a:p>
          <a:p>
            <a:pPr marL="438912" indent="-457200">
              <a:spcBef>
                <a:spcPts val="600"/>
              </a:spcBef>
            </a:pPr>
            <a:endParaRPr lang="en-US" b="1" dirty="0" smtClean="0"/>
          </a:p>
          <a:p>
            <a:pPr marL="347472" indent="-457200">
              <a:spcBef>
                <a:spcPts val="600"/>
              </a:spcBef>
              <a:buFont typeface="Arial"/>
              <a:buChar char="•"/>
            </a:pPr>
            <a:endParaRPr lang="en-US" sz="24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Download Our Latest Report</a:t>
            </a:r>
            <a:endParaRPr lang="en-US" b="1" dirty="0"/>
          </a:p>
        </p:txBody>
      </p:sp>
      <p:sp>
        <p:nvSpPr>
          <p:cNvPr id="3" name="Content Placeholder 2"/>
          <p:cNvSpPr>
            <a:spLocks noGrp="1"/>
          </p:cNvSpPr>
          <p:nvPr>
            <p:ph idx="1"/>
          </p:nvPr>
        </p:nvSpPr>
        <p:spPr>
          <a:xfrm>
            <a:off x="457200" y="1600200"/>
            <a:ext cx="5714030" cy="4525963"/>
          </a:xfrm>
        </p:spPr>
        <p:txBody>
          <a:bodyPr>
            <a:normAutofit/>
          </a:bodyPr>
          <a:lstStyle/>
          <a:p>
            <a:pPr indent="0">
              <a:buNone/>
            </a:pPr>
            <a:r>
              <a:rPr lang="en-US" dirty="0" smtClean="0"/>
              <a:t>Our most recent report, </a:t>
            </a:r>
            <a:r>
              <a:rPr lang="en-US" i="1" dirty="0" smtClean="0"/>
              <a:t>Utilizing Whistleblowers in the Fight Against Waste, Fraud and Abuse </a:t>
            </a:r>
            <a:r>
              <a:rPr lang="en-US" dirty="0" smtClean="0"/>
              <a:t>is available online at </a:t>
            </a:r>
            <a:r>
              <a:rPr lang="en-US" dirty="0" smtClean="0">
                <a:hlinkClick r:id="rId2"/>
              </a:rPr>
              <a:t>http://bit.ly/1F44TNB</a:t>
            </a:r>
            <a:endParaRPr lang="en-US" i="1" dirty="0" smtClean="0"/>
          </a:p>
          <a:p>
            <a:endParaRPr lang="en-US" dirty="0"/>
          </a:p>
        </p:txBody>
      </p:sp>
      <p:pic>
        <p:nvPicPr>
          <p:cNvPr id="4" name="Picture 3">
            <a:hlinkClick r:id="rId3"/>
          </p:cNvPr>
          <p:cNvPicPr>
            <a:picLocks noChangeAspect="1"/>
          </p:cNvPicPr>
          <p:nvPr/>
        </p:nvPicPr>
        <p:blipFill>
          <a:blip r:embed="rId4"/>
          <a:stretch>
            <a:fillRect/>
          </a:stretch>
        </p:blipFill>
        <p:spPr>
          <a:xfrm>
            <a:off x="6171230" y="1600200"/>
            <a:ext cx="2904000" cy="3470634"/>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andbookpic.jpg"/>
          <p:cNvPicPr>
            <a:picLocks noGrp="1" noChangeAspect="1"/>
          </p:cNvPicPr>
          <p:nvPr>
            <p:ph idx="1"/>
          </p:nvPr>
        </p:nvPicPr>
        <p:blipFill>
          <a:blip r:embed="rId2"/>
          <a:srcRect l="-80251" r="-80251"/>
          <a:stretch>
            <a:fillRect/>
          </a:stretch>
        </p:blipFill>
        <p:spPr>
          <a:xfrm>
            <a:off x="2651648" y="527784"/>
            <a:ext cx="7994620" cy="4396732"/>
          </a:xfrm>
        </p:spPr>
      </p:pic>
      <p:sp>
        <p:nvSpPr>
          <p:cNvPr id="7" name="TextBox 6"/>
          <p:cNvSpPr txBox="1"/>
          <p:nvPr/>
        </p:nvSpPr>
        <p:spPr>
          <a:xfrm>
            <a:off x="3876526" y="5152514"/>
            <a:ext cx="5337679" cy="646331"/>
          </a:xfrm>
          <a:prstGeom prst="rect">
            <a:avLst/>
          </a:prstGeom>
          <a:noFill/>
        </p:spPr>
        <p:txBody>
          <a:bodyPr wrap="square" rtlCol="0">
            <a:spAutoFit/>
          </a:bodyPr>
          <a:lstStyle/>
          <a:p>
            <a:pPr algn="ctr"/>
            <a:r>
              <a:rPr lang="en-US" b="1" dirty="0" smtClean="0"/>
              <a:t>Order Copies online at </a:t>
            </a:r>
            <a:r>
              <a:rPr lang="en-US" b="1" dirty="0" smtClean="0">
                <a:hlinkClick r:id="rId3"/>
              </a:rPr>
              <a:t>www.whistleblowers.org</a:t>
            </a:r>
            <a:endParaRPr lang="en-US" b="1" dirty="0" smtClean="0"/>
          </a:p>
          <a:p>
            <a:pPr algn="ctr"/>
            <a:endParaRPr lang="en-US" b="1" dirty="0" smtClean="0"/>
          </a:p>
        </p:txBody>
      </p:sp>
      <p:sp>
        <p:nvSpPr>
          <p:cNvPr id="5" name="TextBox 4"/>
          <p:cNvSpPr txBox="1"/>
          <p:nvPr/>
        </p:nvSpPr>
        <p:spPr>
          <a:xfrm>
            <a:off x="506077" y="527784"/>
            <a:ext cx="3370449" cy="2677656"/>
          </a:xfrm>
          <a:prstGeom prst="rect">
            <a:avLst/>
          </a:prstGeom>
          <a:noFill/>
        </p:spPr>
        <p:txBody>
          <a:bodyPr wrap="square" rtlCol="0">
            <a:spAutoFit/>
          </a:bodyPr>
          <a:lstStyle/>
          <a:p>
            <a:r>
              <a:rPr lang="en-US" sz="2200" i="1" dirty="0" smtClean="0"/>
              <a:t>“The single best volume of all laws, rights and obligations related to to whistleblowing that I have come across” </a:t>
            </a:r>
            <a:r>
              <a:rPr lang="en-US" sz="2200" dirty="0" smtClean="0"/>
              <a:t>– FCPA Compliance &amp; Ethics Blog</a:t>
            </a:r>
          </a:p>
          <a:p>
            <a:endParaRPr lang="en-US" i="1" dirty="0" smtClean="0"/>
          </a:p>
          <a:p>
            <a:endParaRPr lang="en-US" i="1" dirty="0"/>
          </a:p>
        </p:txBody>
      </p:sp>
      <p:sp>
        <p:nvSpPr>
          <p:cNvPr id="6" name="Rectangle 5"/>
          <p:cNvSpPr/>
          <p:nvPr/>
        </p:nvSpPr>
        <p:spPr>
          <a:xfrm>
            <a:off x="506077" y="3028856"/>
            <a:ext cx="3695317" cy="2123658"/>
          </a:xfrm>
          <a:prstGeom prst="rect">
            <a:avLst/>
          </a:prstGeom>
        </p:spPr>
        <p:txBody>
          <a:bodyPr wrap="square">
            <a:spAutoFit/>
          </a:bodyPr>
          <a:lstStyle/>
          <a:p>
            <a:r>
              <a:rPr lang="en-US" sz="2200" i="1" dirty="0" smtClean="0"/>
              <a:t>The Whistleblower’s Handbook is a “vastly shrewd and practical” tool that “offers an astute long-view of American whistle-blowing.” </a:t>
            </a:r>
            <a:r>
              <a:rPr lang="en-US" sz="2200" dirty="0" smtClean="0"/>
              <a:t>– Boston Globe</a:t>
            </a:r>
            <a:endParaRPr lang="en-US" sz="22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22914" y="1830356"/>
            <a:ext cx="8375970" cy="6186310"/>
          </a:xfrm>
          <a:prstGeom prst="rect">
            <a:avLst/>
          </a:prstGeom>
          <a:noFill/>
        </p:spPr>
        <p:txBody>
          <a:bodyPr wrap="square" rtlCol="0">
            <a:spAutoFit/>
          </a:bodyPr>
          <a:lstStyle/>
          <a:p>
            <a:r>
              <a:rPr lang="en-US" b="1" dirty="0" smtClean="0"/>
              <a:t>The National Whistleblower Center</a:t>
            </a:r>
            <a:r>
              <a:rPr lang="en-US" dirty="0" smtClean="0"/>
              <a:t> (NWC) is a non-profit organization specializing in the protection of whistleblowers.  Since 1988, the NWC has advocated for the protection of employees to lawfully disclose fraud and violations of law to the appropriate authorities.  You may contact the NWC at </a:t>
            </a:r>
            <a:r>
              <a:rPr lang="en-US" u="sng" dirty="0" smtClean="0">
                <a:hlinkClick r:id="rId2"/>
              </a:rPr>
              <a:t>contact@whistleblowers.org</a:t>
            </a:r>
            <a:r>
              <a:rPr lang="en-US" dirty="0" smtClean="0"/>
              <a:t> or visit its website at </a:t>
            </a:r>
            <a:r>
              <a:rPr lang="en-US" u="sng" dirty="0" smtClean="0">
                <a:hlinkClick r:id="rId3"/>
              </a:rPr>
              <a:t>www.whistleblowers.org</a:t>
            </a:r>
            <a:r>
              <a:rPr lang="en-US" dirty="0" smtClean="0"/>
              <a:t>.  </a:t>
            </a:r>
          </a:p>
          <a:p>
            <a:endParaRPr lang="en-US" dirty="0" smtClean="0"/>
          </a:p>
          <a:p>
            <a:r>
              <a:rPr lang="en-US" b="1" dirty="0" smtClean="0"/>
              <a:t>Stephen M. Kohn</a:t>
            </a:r>
            <a:r>
              <a:rPr lang="en-US" dirty="0" smtClean="0"/>
              <a:t> serves </a:t>
            </a:r>
            <a:r>
              <a:rPr lang="en-US" i="1" dirty="0" smtClean="0"/>
              <a:t>pro bono</a:t>
            </a:r>
            <a:r>
              <a:rPr lang="en-US" dirty="0" smtClean="0"/>
              <a:t> as the Executive Director of the National Whistleblower Center and is a partner at the Washington, D.C. law firm of Kohn, Kohn and </a:t>
            </a:r>
            <a:r>
              <a:rPr lang="en-US" dirty="0" err="1" smtClean="0"/>
              <a:t>Colapinto</a:t>
            </a:r>
            <a:r>
              <a:rPr lang="en-US" dirty="0" smtClean="0"/>
              <a:t>, LLP. He has represented whistleblowers for 30 years, successfully setting numerous precedents that have helped define modern whistleblower law. His ninth book on whistleblowing is </a:t>
            </a:r>
            <a:r>
              <a:rPr lang="en-US" i="1" dirty="0" smtClean="0"/>
              <a:t>The Whistleblower’s Handbook: A Step-by-Step Guide to Doing What’s right and Protecting Yourself </a:t>
            </a:r>
            <a:r>
              <a:rPr lang="en-US" dirty="0" smtClean="0"/>
              <a:t>(Lyons Press, 3rd ed. 2013).  You may contact Mr. Kohn at </a:t>
            </a:r>
            <a:r>
              <a:rPr lang="en-US" dirty="0" smtClean="0">
                <a:hlinkClick r:id="rId4"/>
              </a:rPr>
              <a:t>contact@whistleblowers.org</a:t>
            </a:r>
            <a:r>
              <a:rPr lang="en-US" dirty="0" smtClean="0"/>
              <a:t>.</a:t>
            </a:r>
          </a:p>
          <a:p>
            <a:r>
              <a:rPr lang="en-US" dirty="0" smtClean="0"/>
              <a:t> </a:t>
            </a:r>
          </a:p>
          <a:p>
            <a:endParaRPr lang="en-US" dirty="0" smtClean="0"/>
          </a:p>
          <a:p>
            <a:endParaRPr lang="en-US" dirty="0" smtClean="0"/>
          </a:p>
          <a:p>
            <a:endParaRPr lang="en-US" b="1" dirty="0" smtClean="0"/>
          </a:p>
          <a:p>
            <a:endParaRPr lang="en-US" u="sng" dirty="0" smtClean="0"/>
          </a:p>
          <a:p>
            <a:endParaRPr lang="en-US" dirty="0" smtClean="0"/>
          </a:p>
          <a:p>
            <a:r>
              <a:rPr lang="en-US" dirty="0" smtClean="0"/>
              <a:t> </a:t>
            </a:r>
          </a:p>
          <a:p>
            <a:r>
              <a:rPr lang="en-US" b="1" dirty="0" smtClean="0"/>
              <a:t> </a:t>
            </a:r>
            <a:endParaRPr lang="en-US" dirty="0" smtClean="0"/>
          </a:p>
          <a:p>
            <a:endParaRPr lang="en-US" dirty="0"/>
          </a:p>
        </p:txBody>
      </p:sp>
      <p:sp>
        <p:nvSpPr>
          <p:cNvPr id="5" name="Title 1"/>
          <p:cNvSpPr>
            <a:spLocks noGrp="1"/>
          </p:cNvSpPr>
          <p:nvPr>
            <p:ph type="title"/>
          </p:nvPr>
        </p:nvSpPr>
        <p:spPr>
          <a:xfrm>
            <a:off x="457200" y="274638"/>
            <a:ext cx="8229600" cy="1143000"/>
          </a:xfrm>
        </p:spPr>
        <p:txBody>
          <a:bodyPr>
            <a:normAutofit fontScale="90000"/>
          </a:bodyPr>
          <a:lstStyle/>
          <a:p>
            <a:r>
              <a:rPr lang="en-US" b="1" dirty="0" smtClean="0"/>
              <a:t>The National Whistleblower Center</a:t>
            </a:r>
            <a:endParaRPr 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pic>
        <p:nvPicPr>
          <p:cNvPr id="4" name="Content Placeholder 3"/>
          <p:cNvPicPr>
            <a:picLocks noGrp="1"/>
          </p:cNvPicPr>
          <p:nvPr>
            <p:ph idx="1"/>
          </p:nvPr>
        </p:nvPicPr>
        <p:blipFill>
          <a:blip r:embed="rId2"/>
          <a:srcRect l="-20175" r="-20175"/>
          <a:stretch>
            <a:fillRect/>
          </a:stretch>
        </p:blipFill>
        <p:spPr bwMode="auto">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Modern Whistleblower Laws: </a:t>
            </a:r>
            <a:br>
              <a:rPr lang="en-US" b="1" dirty="0" smtClean="0"/>
            </a:br>
            <a:r>
              <a:rPr lang="en-US" b="1" dirty="0" smtClean="0"/>
              <a:t>Anti-Retaliation</a:t>
            </a:r>
            <a:endParaRPr lang="en-US" b="1" dirty="0"/>
          </a:p>
        </p:txBody>
      </p:sp>
      <p:sp>
        <p:nvSpPr>
          <p:cNvPr id="3" name="Content Placeholder 2"/>
          <p:cNvSpPr>
            <a:spLocks noGrp="1"/>
          </p:cNvSpPr>
          <p:nvPr>
            <p:ph idx="1"/>
          </p:nvPr>
        </p:nvSpPr>
        <p:spPr/>
        <p:txBody>
          <a:bodyPr>
            <a:normAutofit fontScale="70000" lnSpcReduction="20000"/>
          </a:bodyPr>
          <a:lstStyle/>
          <a:p>
            <a:r>
              <a:rPr lang="en-US" sz="2400" dirty="0">
                <a:cs typeface="Apple Chancery"/>
              </a:rPr>
              <a:t>Affordable Care </a:t>
            </a:r>
            <a:r>
              <a:rPr lang="en-US" sz="2400" dirty="0" smtClean="0">
                <a:cs typeface="Apple Chancery"/>
              </a:rPr>
              <a:t>Act</a:t>
            </a:r>
            <a:endParaRPr lang="en-US" sz="2400" dirty="0">
              <a:cs typeface="Apple Chancery"/>
            </a:endParaRPr>
          </a:p>
          <a:p>
            <a:r>
              <a:rPr lang="en-US" sz="2400" dirty="0">
                <a:cs typeface="Apple Chancery"/>
              </a:rPr>
              <a:t>Airline Safety </a:t>
            </a:r>
            <a:r>
              <a:rPr lang="en-US" sz="2400" dirty="0" smtClean="0">
                <a:cs typeface="Apple Chancery"/>
              </a:rPr>
              <a:t>Act</a:t>
            </a:r>
            <a:endParaRPr lang="en-US" sz="2400" dirty="0">
              <a:cs typeface="Apple Chancery"/>
            </a:endParaRPr>
          </a:p>
          <a:p>
            <a:r>
              <a:rPr lang="en-US" sz="2400" dirty="0">
                <a:cs typeface="Apple Chancery"/>
              </a:rPr>
              <a:t>Auto Safety </a:t>
            </a:r>
            <a:r>
              <a:rPr lang="en-US" sz="2400" dirty="0" smtClean="0">
                <a:cs typeface="Apple Chancery"/>
              </a:rPr>
              <a:t>Act</a:t>
            </a:r>
          </a:p>
          <a:p>
            <a:r>
              <a:rPr lang="en-US" sz="2400" dirty="0" smtClean="0">
                <a:cs typeface="Apple Chancery"/>
              </a:rPr>
              <a:t>Consumer Products</a:t>
            </a:r>
          </a:p>
          <a:p>
            <a:r>
              <a:rPr lang="en-US" sz="2400" dirty="0" smtClean="0">
                <a:cs typeface="Apple Chancery"/>
              </a:rPr>
              <a:t>Consumer Financial </a:t>
            </a:r>
            <a:r>
              <a:rPr lang="en-US" sz="2400" dirty="0">
                <a:cs typeface="Apple Chancery"/>
              </a:rPr>
              <a:t>Services</a:t>
            </a:r>
          </a:p>
          <a:p>
            <a:r>
              <a:rPr lang="en-US" sz="2400" dirty="0">
                <a:cs typeface="Apple Chancery"/>
              </a:rPr>
              <a:t>DOD </a:t>
            </a:r>
            <a:r>
              <a:rPr lang="en-US" sz="2400" dirty="0" smtClean="0">
                <a:cs typeface="Apple Chancery"/>
              </a:rPr>
              <a:t>Contractor</a:t>
            </a:r>
          </a:p>
          <a:p>
            <a:r>
              <a:rPr lang="en-US" sz="2400" dirty="0" smtClean="0">
                <a:cs typeface="Apple Chancery"/>
              </a:rPr>
              <a:t>Dodd-Frank [SEC/CFTC]</a:t>
            </a:r>
          </a:p>
          <a:p>
            <a:r>
              <a:rPr lang="en-US" sz="2400" dirty="0" smtClean="0">
                <a:cs typeface="Apple Chancery"/>
              </a:rPr>
              <a:t>Food Safety</a:t>
            </a:r>
          </a:p>
          <a:p>
            <a:r>
              <a:rPr lang="en-US" sz="2400" dirty="0" smtClean="0">
                <a:cs typeface="Apple Chancery"/>
              </a:rPr>
              <a:t>Pipeline Safety</a:t>
            </a:r>
          </a:p>
          <a:p>
            <a:r>
              <a:rPr lang="en-US" sz="2400" dirty="0" smtClean="0">
                <a:cs typeface="Apple Chancery"/>
              </a:rPr>
              <a:t>Public Transportation/Railroad </a:t>
            </a:r>
            <a:r>
              <a:rPr lang="en-US" sz="2400" dirty="0">
                <a:cs typeface="Apple Chancery"/>
              </a:rPr>
              <a:t>Safety</a:t>
            </a:r>
          </a:p>
          <a:p>
            <a:r>
              <a:rPr lang="en-US" sz="2400" dirty="0">
                <a:cs typeface="Apple Chancery"/>
              </a:rPr>
              <a:t>Sarbanes-Oxley </a:t>
            </a:r>
            <a:r>
              <a:rPr lang="en-US" sz="2400" dirty="0" smtClean="0">
                <a:cs typeface="Apple Chancery"/>
              </a:rPr>
              <a:t>Act</a:t>
            </a:r>
          </a:p>
          <a:p>
            <a:r>
              <a:rPr lang="en-US" sz="2400" dirty="0" smtClean="0">
                <a:cs typeface="Apple Chancery"/>
              </a:rPr>
              <a:t>Seamen/Coast Guard </a:t>
            </a:r>
          </a:p>
          <a:p>
            <a:r>
              <a:rPr lang="en-US" sz="2400" dirty="0" smtClean="0">
                <a:cs typeface="Apple Chancery"/>
              </a:rPr>
              <a:t>Stimulus Spending</a:t>
            </a:r>
            <a:endParaRPr lang="en-US" sz="2400" dirty="0">
              <a:cs typeface="Apple Chancery"/>
            </a:endParaRPr>
          </a:p>
          <a:p>
            <a:r>
              <a:rPr lang="en-US" sz="2400" dirty="0">
                <a:cs typeface="Apple Chancery"/>
              </a:rPr>
              <a:t>Truck Driver </a:t>
            </a:r>
            <a:r>
              <a:rPr lang="en-US" sz="2400" dirty="0" smtClean="0">
                <a:cs typeface="Apple Chancery"/>
              </a:rPr>
              <a:t>Safety</a:t>
            </a:r>
          </a:p>
          <a:p>
            <a:r>
              <a:rPr lang="en-US" sz="2400" dirty="0" smtClean="0">
                <a:cs typeface="Apple Chancery"/>
              </a:rPr>
              <a:t>Whistleblower </a:t>
            </a:r>
            <a:r>
              <a:rPr lang="en-US" sz="2400" dirty="0">
                <a:cs typeface="Apple Chancery"/>
              </a:rPr>
              <a:t>Protection Enhancement Act</a:t>
            </a:r>
          </a:p>
          <a:p>
            <a:pPr marL="0" indent="0">
              <a:buNone/>
            </a:pPr>
            <a:endParaRPr lang="en-US" sz="2400" dirty="0" smtClean="0">
              <a:cs typeface="Apple Chancery"/>
            </a:endParaRPr>
          </a:p>
          <a:p>
            <a:pPr>
              <a:buNone/>
            </a:pPr>
            <a:r>
              <a:rPr lang="en-US" sz="2118" dirty="0" smtClean="0">
                <a:cs typeface="Apple Chancery"/>
              </a:rPr>
              <a:t>Source:  </a:t>
            </a:r>
            <a:r>
              <a:rPr lang="en-US" sz="2118" i="1" dirty="0" smtClean="0">
                <a:cs typeface="Apple Chancery"/>
              </a:rPr>
              <a:t>Whistleblower’s Handbook</a:t>
            </a:r>
            <a:r>
              <a:rPr lang="en-US" sz="2118" dirty="0" smtClean="0">
                <a:cs typeface="Apple Chancery"/>
              </a:rPr>
              <a:t>, Rule 4 and Checklist 2</a:t>
            </a:r>
          </a:p>
          <a:p>
            <a:endParaRPr lang="en-US" sz="2400" dirty="0" smtClean="0">
              <a:cs typeface="Apple Chancery"/>
            </a:endParaRPr>
          </a:p>
          <a:p>
            <a:endParaRPr lang="en-US" sz="2400" dirty="0">
              <a:cs typeface="Apple Chancery"/>
            </a:endParaRPr>
          </a:p>
        </p:txBody>
      </p:sp>
    </p:spTree>
    <p:extLst>
      <p:ext uri="{BB962C8B-B14F-4D97-AF65-F5344CB8AC3E}">
        <p14:creationId xmlns:p14="http://schemas.microsoft.com/office/powerpoint/2010/main" val="4187067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Modern Whistleblower Anti-Retaliation Laws: Key Features</a:t>
            </a:r>
            <a:endParaRPr lang="en-US" b="1" dirty="0"/>
          </a:p>
        </p:txBody>
      </p:sp>
      <p:sp>
        <p:nvSpPr>
          <p:cNvPr id="3" name="Content Placeholder 2"/>
          <p:cNvSpPr>
            <a:spLocks noGrp="1"/>
          </p:cNvSpPr>
          <p:nvPr>
            <p:ph idx="1"/>
          </p:nvPr>
        </p:nvSpPr>
        <p:spPr/>
        <p:txBody>
          <a:bodyPr>
            <a:normAutofit/>
          </a:bodyPr>
          <a:lstStyle/>
          <a:p>
            <a:r>
              <a:rPr lang="en-US" sz="2400" dirty="0" smtClean="0"/>
              <a:t>Broad Definition of Protected Disclosures (including internal and directly to the government)</a:t>
            </a:r>
            <a:endParaRPr lang="en-US" sz="2400" dirty="0"/>
          </a:p>
          <a:p>
            <a:r>
              <a:rPr lang="en-US" sz="2400" dirty="0" smtClean="0"/>
              <a:t>Employee-Friendly Procedures through the U.S. Department of Labor (OSHA investigation and potential preliminary reinstatement; option to have case tried through the Department of Labor)(most)</a:t>
            </a:r>
          </a:p>
          <a:p>
            <a:r>
              <a:rPr lang="en-US" sz="2400" dirty="0" smtClean="0"/>
              <a:t>Option for a  </a:t>
            </a:r>
            <a:r>
              <a:rPr lang="en-US" sz="2400" i="1" dirty="0" smtClean="0"/>
              <a:t>de novo </a:t>
            </a:r>
            <a:r>
              <a:rPr lang="en-US" sz="2400" dirty="0" smtClean="0"/>
              <a:t>Jury Trial in Federal Court (most)</a:t>
            </a:r>
            <a:endParaRPr lang="en-US" sz="2400" i="1" dirty="0" smtClean="0"/>
          </a:p>
          <a:p>
            <a:r>
              <a:rPr lang="en-US" sz="2400" dirty="0" smtClean="0"/>
              <a:t>Pro-Employee Burden of Proof </a:t>
            </a:r>
          </a:p>
          <a:p>
            <a:r>
              <a:rPr lang="en-US" sz="2400" dirty="0" smtClean="0"/>
              <a:t>No Mandatory Arbitration (most)</a:t>
            </a:r>
          </a:p>
          <a:p>
            <a:endParaRPr lang="en-US" sz="2400" dirty="0" smtClean="0"/>
          </a:p>
          <a:p>
            <a:pPr>
              <a:buNone/>
            </a:pPr>
            <a:r>
              <a:rPr lang="en-US" sz="2118" dirty="0" smtClean="0"/>
              <a:t>Source:  </a:t>
            </a:r>
            <a:r>
              <a:rPr lang="en-US" sz="2118" i="1" dirty="0" smtClean="0"/>
              <a:t>Whistleblower’s Handbook</a:t>
            </a:r>
            <a:r>
              <a:rPr lang="en-US" sz="2118" dirty="0" smtClean="0"/>
              <a:t>, Rules 3-4, 10, 17 and Checklist 2</a:t>
            </a:r>
          </a:p>
          <a:p>
            <a:endParaRPr lang="en-US" sz="2400" dirty="0" smtClean="0"/>
          </a:p>
          <a:p>
            <a:endParaRPr 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9199"/>
            <a:ext cx="8229600" cy="1143000"/>
          </a:xfrm>
        </p:spPr>
        <p:txBody>
          <a:bodyPr>
            <a:normAutofit fontScale="90000"/>
          </a:bodyPr>
          <a:lstStyle/>
          <a:p>
            <a:r>
              <a:rPr lang="en-US" b="1" dirty="0" smtClean="0"/>
              <a:t>Are </a:t>
            </a:r>
            <a:r>
              <a:rPr lang="en-US" b="1" i="1" dirty="0" smtClean="0"/>
              <a:t>Qui Tam </a:t>
            </a:r>
            <a:r>
              <a:rPr lang="en-US" b="1" dirty="0" smtClean="0"/>
              <a:t>or Reward Laws an Effective? </a:t>
            </a:r>
            <a:endParaRPr lang="en-US" b="1" dirty="0"/>
          </a:p>
        </p:txBody>
      </p:sp>
      <p:pic>
        <p:nvPicPr>
          <p:cNvPr id="4" name="Content Placeholder 3" descr="Description: Description: http://www.wnyil.org/corporatecompliance/stopfraud.gif"/>
          <p:cNvPicPr>
            <a:picLocks noGrp="1"/>
          </p:cNvPicPr>
          <p:nvPr>
            <p:ph idx="1"/>
          </p:nvPr>
        </p:nvPicPr>
        <p:blipFill>
          <a:blip r:embed="rId2"/>
          <a:srcRect l="-6519" r="-6519"/>
          <a:stretch>
            <a:fillRect/>
          </a:stretch>
        </p:blipFill>
        <p:spPr bwMode="auto">
          <a:xfrm>
            <a:off x="1377269" y="2440965"/>
            <a:ext cx="6449253" cy="3719174"/>
          </a:xfrm>
          <a:prstGeom prst="rect">
            <a:avLst/>
          </a:prstGeom>
          <a:noFill/>
          <a:ln w="9525">
            <a:noFill/>
            <a:miter lim="800000"/>
            <a:headEnd/>
            <a:tailEnd/>
          </a:ln>
        </p:spPr>
      </p:pic>
    </p:spTree>
    <p:extLst>
      <p:ext uri="{BB962C8B-B14F-4D97-AF65-F5344CB8AC3E}">
        <p14:creationId xmlns:p14="http://schemas.microsoft.com/office/powerpoint/2010/main" val="2784132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Modern Whistleblower Laws: </a:t>
            </a:r>
            <a:br>
              <a:rPr lang="en-US" b="1" dirty="0" smtClean="0"/>
            </a:br>
            <a:r>
              <a:rPr lang="en-US" b="1" dirty="0" smtClean="0"/>
              <a:t>Rewards</a:t>
            </a:r>
            <a:endParaRPr lang="en-US" b="1" dirty="0"/>
          </a:p>
        </p:txBody>
      </p:sp>
      <p:sp>
        <p:nvSpPr>
          <p:cNvPr id="3" name="Content Placeholder 2"/>
          <p:cNvSpPr>
            <a:spLocks noGrp="1"/>
          </p:cNvSpPr>
          <p:nvPr>
            <p:ph idx="1"/>
          </p:nvPr>
        </p:nvSpPr>
        <p:spPr/>
        <p:txBody>
          <a:bodyPr>
            <a:normAutofit/>
          </a:bodyPr>
          <a:lstStyle/>
          <a:p>
            <a:r>
              <a:rPr lang="en-US" sz="2400" dirty="0" smtClean="0"/>
              <a:t>Dodd-Frank Act – Securities and Exchange Act</a:t>
            </a:r>
          </a:p>
          <a:p>
            <a:r>
              <a:rPr lang="en-US" sz="2400" dirty="0" smtClean="0"/>
              <a:t>Dodd-Frank Act – Commodity Exchange Act</a:t>
            </a:r>
          </a:p>
          <a:p>
            <a:r>
              <a:rPr lang="en-US" sz="2400" dirty="0" smtClean="0"/>
              <a:t>Internal Revenue Code – Tax Fraud and Underpayments</a:t>
            </a:r>
            <a:endParaRPr lang="en-US" sz="2400" dirty="0"/>
          </a:p>
          <a:p>
            <a:r>
              <a:rPr lang="en-US" sz="2400" dirty="0" smtClean="0"/>
              <a:t>False Claims Act (Federal Contract and Procurement Fraud)</a:t>
            </a:r>
          </a:p>
          <a:p>
            <a:r>
              <a:rPr lang="en-US" sz="2400" dirty="0"/>
              <a:t>False Claims Act </a:t>
            </a:r>
            <a:r>
              <a:rPr lang="en-US" sz="2400" dirty="0" smtClean="0"/>
              <a:t>(Medicare/Medicaid Fraud)</a:t>
            </a:r>
            <a:endParaRPr lang="en-US" sz="2400" dirty="0"/>
          </a:p>
          <a:p>
            <a:r>
              <a:rPr lang="en-US" sz="2400" dirty="0"/>
              <a:t>False Claims Act </a:t>
            </a:r>
            <a:r>
              <a:rPr lang="en-US" sz="2400" dirty="0" smtClean="0"/>
              <a:t>(State versions of Federal Law)(26 states) </a:t>
            </a:r>
          </a:p>
          <a:p>
            <a:r>
              <a:rPr lang="en-US" sz="2400" dirty="0" smtClean="0"/>
              <a:t>Foreign Corrupt Practices Act (covered under Securities and Exchange Act)</a:t>
            </a:r>
          </a:p>
          <a:p>
            <a:endParaRPr lang="en-US" sz="2400" dirty="0" smtClean="0"/>
          </a:p>
          <a:p>
            <a:pPr>
              <a:buNone/>
            </a:pPr>
            <a:r>
              <a:rPr lang="en-US" sz="2118" dirty="0" smtClean="0"/>
              <a:t>Source:  </a:t>
            </a:r>
            <a:r>
              <a:rPr lang="en-US" sz="2118" i="1" dirty="0" smtClean="0"/>
              <a:t>Whistleblower’s Handbook</a:t>
            </a:r>
            <a:r>
              <a:rPr lang="en-US" sz="2118" dirty="0" smtClean="0"/>
              <a:t>, Rules  2, 6-8 and Checklists 1-2, 4, 7</a:t>
            </a:r>
          </a:p>
          <a:p>
            <a:endParaRPr lang="en-US" sz="2400" dirty="0" smtClean="0"/>
          </a:p>
          <a:p>
            <a:endParaRPr lang="en-US" sz="2400" dirty="0"/>
          </a:p>
        </p:txBody>
      </p:sp>
    </p:spTree>
    <p:extLst>
      <p:ext uri="{BB962C8B-B14F-4D97-AF65-F5344CB8AC3E}">
        <p14:creationId xmlns:p14="http://schemas.microsoft.com/office/powerpoint/2010/main" val="10974571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58" name="Object 2"/>
          <p:cNvGraphicFramePr>
            <a:graphicFrameLocks noChangeAspect="1"/>
          </p:cNvGraphicFramePr>
          <p:nvPr/>
        </p:nvGraphicFramePr>
        <p:xfrm>
          <a:off x="1518508" y="1425575"/>
          <a:ext cx="5960601" cy="4405063"/>
        </p:xfrm>
        <a:graphic>
          <a:graphicData uri="http://schemas.openxmlformats.org/presentationml/2006/ole">
            <mc:AlternateContent xmlns:mc="http://schemas.openxmlformats.org/markup-compatibility/2006">
              <mc:Choice xmlns:v="urn:schemas-microsoft-com:vml" Requires="v">
                <p:oleObj spid="_x0000_s51214" name="Document" r:id="rId3" imgW="21993651" imgH="16253968" progId="Word.Document.12">
                  <p:link updateAutomatic="1"/>
                </p:oleObj>
              </mc:Choice>
              <mc:Fallback>
                <p:oleObj name="Document" r:id="rId3" imgW="21993651" imgH="16253968" progId="Word.Document.12">
                  <p:link updateAutomatic="1"/>
                  <p:pic>
                    <p:nvPicPr>
                      <p:cNvPr id="0"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8508" y="1425575"/>
                        <a:ext cx="5960601" cy="4405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4" name="Title 1"/>
          <p:cNvSpPr>
            <a:spLocks noGrp="1"/>
          </p:cNvSpPr>
          <p:nvPr>
            <p:ph type="title"/>
          </p:nvPr>
        </p:nvSpPr>
        <p:spPr>
          <a:xfrm>
            <a:off x="457200" y="274638"/>
            <a:ext cx="8229600" cy="1143000"/>
          </a:xfrm>
        </p:spPr>
        <p:txBody>
          <a:bodyPr/>
          <a:lstStyle/>
          <a:p>
            <a:r>
              <a:rPr lang="en-US" b="1" dirty="0" smtClean="0"/>
              <a:t>The False Claims Act Works</a:t>
            </a:r>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Key Features: Whistleblower Reward Laws</a:t>
            </a:r>
            <a:endParaRPr lang="en-US" b="1" dirty="0"/>
          </a:p>
        </p:txBody>
      </p:sp>
      <p:sp>
        <p:nvSpPr>
          <p:cNvPr id="3" name="Content Placeholder 2"/>
          <p:cNvSpPr>
            <a:spLocks noGrp="1"/>
          </p:cNvSpPr>
          <p:nvPr>
            <p:ph idx="1"/>
          </p:nvPr>
        </p:nvSpPr>
        <p:spPr>
          <a:xfrm>
            <a:off x="457200" y="1600200"/>
            <a:ext cx="8229600" cy="4883056"/>
          </a:xfrm>
        </p:spPr>
        <p:txBody>
          <a:bodyPr>
            <a:normAutofit fontScale="25000" lnSpcReduction="20000"/>
          </a:bodyPr>
          <a:lstStyle/>
          <a:p>
            <a:pPr marL="0" indent="0">
              <a:buNone/>
            </a:pPr>
            <a:endParaRPr lang="en-US" b="1" dirty="0" smtClean="0"/>
          </a:p>
          <a:p>
            <a:r>
              <a:rPr lang="en-US" sz="7200" dirty="0" smtClean="0"/>
              <a:t>Reward:  10-30% of the Total Recovery by the Government </a:t>
            </a:r>
            <a:endParaRPr lang="en-US" sz="7200" dirty="0"/>
          </a:p>
          <a:p>
            <a:endParaRPr lang="en-US" sz="7200" dirty="0" smtClean="0"/>
          </a:p>
          <a:p>
            <a:r>
              <a:rPr lang="en-US" sz="7200" dirty="0" smtClean="0"/>
              <a:t>Rewards based on the “original information” that results in the government’s obtaining “collected proceeds”</a:t>
            </a:r>
          </a:p>
          <a:p>
            <a:pPr marL="0" indent="0">
              <a:buNone/>
            </a:pPr>
            <a:endParaRPr lang="en-US" sz="7200" dirty="0" smtClean="0"/>
          </a:p>
          <a:p>
            <a:r>
              <a:rPr lang="en-US" sz="7200" dirty="0" smtClean="0"/>
              <a:t>False Claims Act permits Whistleblowers to File even if the United States Does not “intervene” in the case; Dodd-Frank Act and IRS permit rewards only on basis of actions taken by government</a:t>
            </a:r>
          </a:p>
          <a:p>
            <a:pPr marL="0" indent="0">
              <a:buNone/>
            </a:pPr>
            <a:endParaRPr lang="en-US" sz="7200" dirty="0" smtClean="0"/>
          </a:p>
          <a:p>
            <a:r>
              <a:rPr lang="en-US" sz="7200" dirty="0" smtClean="0"/>
              <a:t>Cases Based on the Validity of the Fraud Allegations – Not Tied to Employment Case</a:t>
            </a:r>
          </a:p>
          <a:p>
            <a:endParaRPr lang="en-US" sz="7200" dirty="0" smtClean="0"/>
          </a:p>
          <a:p>
            <a:r>
              <a:rPr lang="en-US" sz="7200" dirty="0" smtClean="0"/>
              <a:t>Laws have been Tremendously Effective in Detecting Fraud</a:t>
            </a:r>
          </a:p>
          <a:p>
            <a:pPr marL="0" indent="0">
              <a:buNone/>
            </a:pPr>
            <a:endParaRPr lang="en-US" sz="7200" dirty="0" smtClean="0"/>
          </a:p>
          <a:p>
            <a:r>
              <a:rPr lang="en-US" sz="7200" dirty="0" smtClean="0"/>
              <a:t>Emphasis on being the First to File the Complaint or Claim</a:t>
            </a:r>
          </a:p>
          <a:p>
            <a:pPr marL="0" indent="0">
              <a:buNone/>
            </a:pPr>
            <a:r>
              <a:rPr lang="en-US" sz="7200" dirty="0" smtClean="0"/>
              <a:t> </a:t>
            </a:r>
          </a:p>
          <a:p>
            <a:r>
              <a:rPr lang="en-US" sz="7200" dirty="0" smtClean="0"/>
              <a:t>FCA Claims Filed in Federal Court; </a:t>
            </a:r>
            <a:r>
              <a:rPr lang="en-US" sz="7200" dirty="0"/>
              <a:t> </a:t>
            </a:r>
            <a:r>
              <a:rPr lang="en-US" sz="7200" dirty="0" smtClean="0"/>
              <a:t>Tax Claims Filed with IRS; Securities Claims filed with SEC</a:t>
            </a:r>
            <a:endParaRPr lang="en-US" sz="7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Impact of Whistleblower Reward Laws on Voluntary Compliance</a:t>
            </a:r>
            <a:endParaRPr lang="en-US" b="1" dirty="0"/>
          </a:p>
        </p:txBody>
      </p:sp>
      <p:graphicFrame>
        <p:nvGraphicFramePr>
          <p:cNvPr id="4" name="C 1"/>
          <p:cNvGraphicFramePr>
            <a:graphicFrameLocks noGrp="1"/>
          </p:cNvGraphicFramePr>
          <p:nvPr>
            <p:ph idx="1"/>
            <p:extLst>
              <p:ext uri="{D42A27DB-BD31-4B8C-83A1-F6EECF244321}">
                <p14:modId xmlns:p14="http://schemas.microsoft.com/office/powerpoint/2010/main" val="1367024677"/>
              </p:ext>
            </p:extLst>
          </p:nvPr>
        </p:nvGraphicFramePr>
        <p:xfrm>
          <a:off x="778838" y="1699158"/>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620</TotalTime>
  <Words>965</Words>
  <Application>Microsoft Office PowerPoint</Application>
  <PresentationFormat>On-screen Show (4:3)</PresentationFormat>
  <Paragraphs>115</Paragraphs>
  <Slides>17</Slides>
  <Notes>0</Notes>
  <HiddenSlides>0</HiddenSlides>
  <MMClips>0</MMClips>
  <ScaleCrop>false</ScaleCrop>
  <HeadingPairs>
    <vt:vector size="6" baseType="variant">
      <vt:variant>
        <vt:lpstr>Theme</vt:lpstr>
      </vt:variant>
      <vt:variant>
        <vt:i4>1</vt:i4>
      </vt:variant>
      <vt:variant>
        <vt:lpstr>Links</vt:lpstr>
      </vt:variant>
      <vt:variant>
        <vt:i4>2</vt:i4>
      </vt:variant>
      <vt:variant>
        <vt:lpstr>Slide Titles</vt:lpstr>
      </vt:variant>
      <vt:variant>
        <vt:i4>17</vt:i4>
      </vt:variant>
    </vt:vector>
  </HeadingPairs>
  <TitlesOfParts>
    <vt:vector size="20" baseType="lpstr">
      <vt:lpstr>Office Theme</vt:lpstr>
      <vt:lpstr>Staff Files:NWC projects:International-Presentation-Final.doc!OLE_LINK1</vt:lpstr>
      <vt:lpstr>???</vt:lpstr>
      <vt:lpstr>PowerPoint Presentation</vt:lpstr>
      <vt:lpstr>  </vt:lpstr>
      <vt:lpstr>Modern Whistleblower Laws:  Anti-Retaliation</vt:lpstr>
      <vt:lpstr>Modern Whistleblower Anti-Retaliation Laws: Key Features</vt:lpstr>
      <vt:lpstr>Are Qui Tam or Reward Laws an Effective? </vt:lpstr>
      <vt:lpstr>Modern Whistleblower Laws:  Rewards</vt:lpstr>
      <vt:lpstr>The False Claims Act Works</vt:lpstr>
      <vt:lpstr>Key Features: Whistleblower Reward Laws</vt:lpstr>
      <vt:lpstr>Impact of Whistleblower Reward Laws on Voluntary Compliance</vt:lpstr>
      <vt:lpstr>Why the Qui Tam Laws Have Been Expanded and Improved?</vt:lpstr>
      <vt:lpstr>A Comprehensive  Whistleblower Law Library</vt:lpstr>
      <vt:lpstr>Topics Covered on the KKC’s  Online Law Library</vt:lpstr>
      <vt:lpstr>Stay up to Date on the Latest Developments in Whistleblower Law</vt:lpstr>
      <vt:lpstr>Join our Attorney Referral Service</vt:lpstr>
      <vt:lpstr>Download Our Latest Report</vt:lpstr>
      <vt:lpstr>PowerPoint Presentation</vt:lpstr>
      <vt:lpstr>The National Whistleblower Center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Law Clerk</dc:creator>
  <cp:lastModifiedBy>Maria Conticelli</cp:lastModifiedBy>
  <cp:revision>26</cp:revision>
  <dcterms:created xsi:type="dcterms:W3CDTF">2015-03-09T22:32:00Z</dcterms:created>
  <dcterms:modified xsi:type="dcterms:W3CDTF">2015-03-10T13:18:33Z</dcterms:modified>
</cp:coreProperties>
</file>