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325" r:id="rId2"/>
    <p:sldId id="287" r:id="rId3"/>
    <p:sldId id="294" r:id="rId4"/>
    <p:sldId id="299" r:id="rId5"/>
    <p:sldId id="295" r:id="rId6"/>
    <p:sldId id="329" r:id="rId7"/>
    <p:sldId id="331" r:id="rId8"/>
    <p:sldId id="330" r:id="rId9"/>
    <p:sldId id="328" r:id="rId10"/>
    <p:sldId id="327" r:id="rId11"/>
    <p:sldId id="300" r:id="rId12"/>
    <p:sldId id="303" r:id="rId13"/>
    <p:sldId id="308" r:id="rId14"/>
    <p:sldId id="280" r:id="rId15"/>
    <p:sldId id="314" r:id="rId16"/>
    <p:sldId id="324" r:id="rId17"/>
    <p:sldId id="317" r:id="rId18"/>
    <p:sldId id="318" r:id="rId19"/>
    <p:sldId id="268" r:id="rId20"/>
    <p:sldId id="269" r:id="rId21"/>
    <p:sldId id="270" r:id="rId22"/>
    <p:sldId id="309" r:id="rId23"/>
    <p:sldId id="310" r:id="rId24"/>
    <p:sldId id="272" r:id="rId25"/>
    <p:sldId id="322" r:id="rId26"/>
    <p:sldId id="323" r:id="rId27"/>
    <p:sldId id="274" r:id="rId28"/>
    <p:sldId id="32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3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25" d="100"/>
        <a:sy n="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142C-F4AB-4B56-8589-4DF90C39D6B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B48EB-D33B-4CCB-9C11-651EC5C28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98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6FF4C-336F-491D-B4AF-C583AD71F017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73CA8-D254-49D0-B4E2-D227585AEA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93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3588" cy="34305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8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56852"/>
            <a:ext cx="5486400" cy="337072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7884D68-5908-427C-AE51-A3323CD4700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40774" y="187325"/>
            <a:ext cx="8082116" cy="8794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/>
          <p:nvPr userDrawn="1"/>
        </p:nvSpPr>
        <p:spPr>
          <a:xfrm>
            <a:off x="-11112" y="-20637"/>
            <a:ext cx="9175751" cy="1087439"/>
          </a:xfrm>
          <a:custGeom>
            <a:avLst/>
            <a:gdLst>
              <a:gd name="connsiteX0" fmla="*/ 0 w 9175750"/>
              <a:gd name="connsiteY0" fmla="*/ 21167 h 1068917"/>
              <a:gd name="connsiteX1" fmla="*/ 0 w 9175750"/>
              <a:gd name="connsiteY1" fmla="*/ 1068917 h 1068917"/>
              <a:gd name="connsiteX2" fmla="*/ 9175750 w 9175750"/>
              <a:gd name="connsiteY2" fmla="*/ 772584 h 1068917"/>
              <a:gd name="connsiteX3" fmla="*/ 9165166 w 9175750"/>
              <a:gd name="connsiteY3" fmla="*/ 0 h 1068917"/>
              <a:gd name="connsiteX4" fmla="*/ 0 w 9175750"/>
              <a:gd name="connsiteY4" fmla="*/ 21167 h 10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5750" h="1068917">
                <a:moveTo>
                  <a:pt x="0" y="21167"/>
                </a:moveTo>
                <a:lnTo>
                  <a:pt x="0" y="1068917"/>
                </a:lnTo>
                <a:lnTo>
                  <a:pt x="9175750" y="772584"/>
                </a:lnTo>
                <a:lnTo>
                  <a:pt x="9165166" y="0"/>
                </a:lnTo>
                <a:lnTo>
                  <a:pt x="0" y="2116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3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775" y="187325"/>
            <a:ext cx="8062452" cy="87947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775" y="1463041"/>
            <a:ext cx="8072303" cy="4569058"/>
          </a:xfrm>
        </p:spPr>
        <p:txBody>
          <a:bodyPr/>
          <a:lstStyle>
            <a:lvl1pPr marL="0" indent="0">
              <a:buNone/>
              <a:defRPr sz="2400">
                <a:solidFill>
                  <a:srgbClr val="003876"/>
                </a:solidFill>
                <a:latin typeface="+mj-lt"/>
              </a:defRPr>
            </a:lvl1pPr>
            <a:lvl2pPr>
              <a:buClr>
                <a:schemeClr val="accent1">
                  <a:lumMod val="10000"/>
                </a:schemeClr>
              </a:buClr>
              <a:defRPr sz="2000">
                <a:solidFill>
                  <a:srgbClr val="003876"/>
                </a:solidFill>
                <a:latin typeface="+mj-lt"/>
              </a:defRPr>
            </a:lvl2pPr>
            <a:lvl3pPr>
              <a:defRPr sz="2000">
                <a:solidFill>
                  <a:srgbClr val="003876"/>
                </a:solidFill>
                <a:latin typeface="+mj-lt"/>
              </a:defRPr>
            </a:lvl3pPr>
            <a:lvl4pPr>
              <a:defRPr sz="1800">
                <a:solidFill>
                  <a:srgbClr val="003876"/>
                </a:solidFill>
                <a:latin typeface="+mj-lt"/>
              </a:defRPr>
            </a:lvl4pPr>
            <a:lvl5pPr>
              <a:defRPr sz="1800">
                <a:solidFill>
                  <a:srgbClr val="003876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reeform 5"/>
          <p:cNvSpPr/>
          <p:nvPr userDrawn="1"/>
        </p:nvSpPr>
        <p:spPr>
          <a:xfrm>
            <a:off x="-11112" y="-20637"/>
            <a:ext cx="9175751" cy="1087439"/>
          </a:xfrm>
          <a:custGeom>
            <a:avLst/>
            <a:gdLst>
              <a:gd name="connsiteX0" fmla="*/ 0 w 9175750"/>
              <a:gd name="connsiteY0" fmla="*/ 21167 h 1068917"/>
              <a:gd name="connsiteX1" fmla="*/ 0 w 9175750"/>
              <a:gd name="connsiteY1" fmla="*/ 1068917 h 1068917"/>
              <a:gd name="connsiteX2" fmla="*/ 9175750 w 9175750"/>
              <a:gd name="connsiteY2" fmla="*/ 772584 h 1068917"/>
              <a:gd name="connsiteX3" fmla="*/ 9165166 w 9175750"/>
              <a:gd name="connsiteY3" fmla="*/ 0 h 1068917"/>
              <a:gd name="connsiteX4" fmla="*/ 0 w 9175750"/>
              <a:gd name="connsiteY4" fmla="*/ 21167 h 10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5750" h="1068917">
                <a:moveTo>
                  <a:pt x="0" y="21167"/>
                </a:moveTo>
                <a:lnTo>
                  <a:pt x="0" y="1068917"/>
                </a:lnTo>
                <a:lnTo>
                  <a:pt x="9175750" y="772584"/>
                </a:lnTo>
                <a:lnTo>
                  <a:pt x="9165166" y="0"/>
                </a:lnTo>
                <a:lnTo>
                  <a:pt x="0" y="2116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87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774" y="1489576"/>
            <a:ext cx="388834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38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774" y="2129338"/>
            <a:ext cx="3888349" cy="39568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8995" y="1499408"/>
            <a:ext cx="3889876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38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8995" y="2139170"/>
            <a:ext cx="3889876" cy="3927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540B5AC-6272-440E-B71F-D0840E62861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540777" y="187325"/>
            <a:ext cx="8062450" cy="8794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 userDrawn="1"/>
        </p:nvSpPr>
        <p:spPr>
          <a:xfrm>
            <a:off x="-11112" y="-20637"/>
            <a:ext cx="9175751" cy="1087439"/>
          </a:xfrm>
          <a:custGeom>
            <a:avLst/>
            <a:gdLst>
              <a:gd name="connsiteX0" fmla="*/ 0 w 9175750"/>
              <a:gd name="connsiteY0" fmla="*/ 21167 h 1068917"/>
              <a:gd name="connsiteX1" fmla="*/ 0 w 9175750"/>
              <a:gd name="connsiteY1" fmla="*/ 1068917 h 1068917"/>
              <a:gd name="connsiteX2" fmla="*/ 9175750 w 9175750"/>
              <a:gd name="connsiteY2" fmla="*/ 772584 h 1068917"/>
              <a:gd name="connsiteX3" fmla="*/ 9165166 w 9175750"/>
              <a:gd name="connsiteY3" fmla="*/ 0 h 1068917"/>
              <a:gd name="connsiteX4" fmla="*/ 0 w 9175750"/>
              <a:gd name="connsiteY4" fmla="*/ 21167 h 10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5750" h="1068917">
                <a:moveTo>
                  <a:pt x="0" y="21167"/>
                </a:moveTo>
                <a:lnTo>
                  <a:pt x="0" y="1068917"/>
                </a:lnTo>
                <a:lnTo>
                  <a:pt x="9175750" y="772584"/>
                </a:lnTo>
                <a:lnTo>
                  <a:pt x="9165166" y="0"/>
                </a:lnTo>
                <a:lnTo>
                  <a:pt x="0" y="211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530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E2C1519-479A-497A-BEAD-557C0F093600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4F2AD30-B2EA-4F55-97C6-233970B3B4A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yijiahuayi.com/products-_wipes_wet_tissues.html" TargetMode="Externa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hyperlink" Target="http://www.google.com/url?sa=i&amp;rct=j&amp;q=&amp;esrc=s&amp;source=images&amp;cd=&amp;cad=rja&amp;uact=8&amp;ved=0CAcQjRw&amp;url=http://www.slate.com/blogs/outward/2014/10/06/gay_marriages_begin_in_five_states_thanks_to_supreme_court.html&amp;ei=Dp30VNG5JYe_ggTQ94CgAw&amp;bvm=bv.87269000,d.eXY&amp;psig=AFQjCNFqAN1F5Ck37bvedZsrFhvnai__9g&amp;ust=1425403472397202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772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i="1" dirty="0" smtClean="0">
                <a:latin typeface="Arial" pitchFamily="34" charset="0"/>
                <a:cs typeface="Arial" pitchFamily="34" charset="0"/>
              </a:rPr>
              <a:t>Windsor Issues for Employment Lawyers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Federal Bar Association 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Labor and Employment Law Conference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March 12, 2015</a:t>
            </a:r>
            <a:endParaRPr lang="en-US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229600" cy="1219200"/>
          </a:xfrm>
        </p:spPr>
        <p:txBody>
          <a:bodyPr numCol="2">
            <a:normAutofit fontScale="25000" lnSpcReduction="20000"/>
          </a:bodyPr>
          <a:lstStyle/>
          <a:p>
            <a:pPr algn="just"/>
            <a:r>
              <a:rPr lang="en-US" sz="8000" dirty="0" smtClean="0"/>
              <a:t>Janis van </a:t>
            </a:r>
            <a:r>
              <a:rPr lang="en-US" sz="8000" dirty="0" err="1" smtClean="0"/>
              <a:t>Meerveld</a:t>
            </a:r>
            <a:endParaRPr lang="en-US" sz="8000" dirty="0" smtClean="0"/>
          </a:p>
          <a:p>
            <a:pPr algn="just"/>
            <a:r>
              <a:rPr lang="en-US" sz="8000" dirty="0" smtClean="0"/>
              <a:t>Adams &amp; Reese, LLP</a:t>
            </a:r>
          </a:p>
          <a:p>
            <a:pPr algn="just"/>
            <a:r>
              <a:rPr lang="en-US" sz="8000" dirty="0" smtClean="0"/>
              <a:t>janis.vanmeerveld@arlaw.com</a:t>
            </a:r>
          </a:p>
          <a:p>
            <a:pPr algn="just"/>
            <a:endParaRPr lang="en-US" sz="8000" dirty="0"/>
          </a:p>
          <a:p>
            <a:pPr algn="just"/>
            <a:r>
              <a:rPr lang="en-US" sz="8000" dirty="0" smtClean="0"/>
              <a:t>       Karleen J. Green</a:t>
            </a:r>
          </a:p>
          <a:p>
            <a:pPr algn="just"/>
            <a:r>
              <a:rPr lang="en-US" sz="8000" dirty="0" smtClean="0"/>
              <a:t>       Phelps Dunbar, LLP</a:t>
            </a:r>
          </a:p>
          <a:p>
            <a:pPr algn="just"/>
            <a:r>
              <a:rPr lang="en-US" sz="8000" dirty="0" smtClean="0"/>
              <a:t>       karleen.green@phelps.com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9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lvl="0"/>
            <a:endParaRPr lang="en-US" dirty="0">
              <a:solidFill>
                <a:srgbClr val="003876"/>
              </a:solidFill>
            </a:endParaRPr>
          </a:p>
          <a:p>
            <a:pPr marL="109728" lvl="0" indent="0">
              <a:buNone/>
            </a:pPr>
            <a:r>
              <a:rPr lang="en-US" sz="2800" b="1" dirty="0" smtClean="0"/>
              <a:t>The </a:t>
            </a:r>
            <a:r>
              <a:rPr lang="en-US" sz="2800" b="1" i="1" dirty="0" smtClean="0"/>
              <a:t>Windsor </a:t>
            </a:r>
            <a:r>
              <a:rPr lang="en-US" sz="2800" b="1" dirty="0"/>
              <a:t> </a:t>
            </a:r>
            <a:r>
              <a:rPr lang="en-US" sz="2800" b="1" dirty="0" smtClean="0"/>
              <a:t>court left Section 2 of DOMA intact.  </a:t>
            </a:r>
          </a:p>
          <a:p>
            <a:pPr marL="109728" lvl="0" indent="0">
              <a:buNone/>
            </a:pPr>
            <a:endParaRPr lang="en-US" sz="2800" b="1" dirty="0"/>
          </a:p>
          <a:p>
            <a:pPr lvl="1"/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Section 2 allows states to refuse to recognize same-sex marriages performed under the laws of other states.</a:t>
            </a:r>
            <a:endParaRPr lang="en-US" sz="3200" b="1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United States  v. Windsor, </a:t>
            </a:r>
            <a:br>
              <a:rPr lang="en-US" i="1" dirty="0" smtClean="0">
                <a:solidFill>
                  <a:schemeClr val="bg1"/>
                </a:solidFill>
                <a:effectLst/>
              </a:rPr>
            </a:br>
            <a:r>
              <a:rPr lang="en-US" sz="2200" dirty="0">
                <a:solidFill>
                  <a:schemeClr val="bg1"/>
                </a:solidFill>
                <a:effectLst/>
              </a:rPr>
              <a:t>(</a:t>
            </a:r>
            <a:r>
              <a:rPr lang="en-US" sz="2200" dirty="0" smtClean="0">
                <a:solidFill>
                  <a:schemeClr val="bg1"/>
                </a:solidFill>
                <a:effectLst/>
              </a:rPr>
              <a:t>cont’d)</a:t>
            </a:r>
            <a:br>
              <a:rPr lang="en-US" sz="2200" dirty="0" smtClean="0">
                <a:solidFill>
                  <a:schemeClr val="bg1"/>
                </a:solidFill>
                <a:effectLst/>
              </a:rPr>
            </a:b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2850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Same-Sex Marriage after </a:t>
            </a:r>
            <a:r>
              <a:rPr lang="en-US" i="1" dirty="0" smtClean="0">
                <a:solidFill>
                  <a:schemeClr val="bg1"/>
                </a:solidFill>
                <a:effectLst/>
              </a:rPr>
              <a:t>Windsor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213474" cy="493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2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109728" indent="0" algn="ctr">
              <a:buNone/>
            </a:pPr>
            <a:r>
              <a:rPr lang="en-US" b="1" dirty="0" smtClean="0"/>
              <a:t>The United States Supreme Court has granted certiorari in the following cases:</a:t>
            </a:r>
          </a:p>
          <a:p>
            <a:pPr marL="109728" indent="0">
              <a:buNone/>
            </a:pPr>
            <a:endParaRPr lang="en-US" dirty="0" smtClean="0"/>
          </a:p>
          <a:p>
            <a:pPr lvl="1"/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Obergefell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v. Hodges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14-556   (Ohio)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Tanco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v. Haslam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14-562     (Tennessee)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DeBoer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 v. Snyder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 14-571    (Michigan)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</a:rPr>
              <a:t>Bourke v. </a:t>
            </a:r>
            <a:r>
              <a:rPr lang="en-US" sz="2400" i="1" dirty="0" err="1" smtClean="0">
                <a:solidFill>
                  <a:schemeClr val="bg2">
                    <a:lumMod val="25000"/>
                  </a:schemeClr>
                </a:solidFill>
              </a:rPr>
              <a:t>Beshear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, 14-574   (Kentucky)</a:t>
            </a:r>
            <a:endParaRPr lang="en-US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  <a:ln>
            <a:noFill/>
          </a:ln>
          <a:effectLst/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Awaiting Final Word from the Supreme Court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7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04800" y="1219200"/>
            <a:ext cx="8382000" cy="4866968"/>
          </a:xfrm>
        </p:spPr>
        <p:txBody>
          <a:bodyPr>
            <a:normAutofit/>
          </a:bodyPr>
          <a:lstStyle/>
          <a:p>
            <a:r>
              <a:rPr lang="en-US" dirty="0" smtClean="0"/>
              <a:t>The cases present the following questions:</a:t>
            </a:r>
          </a:p>
          <a:p>
            <a:endParaRPr lang="en-US" dirty="0" smtClean="0"/>
          </a:p>
          <a:p>
            <a:pPr lvl="1"/>
            <a:r>
              <a:rPr lang="en-US" sz="2400" b="1" dirty="0" smtClean="0"/>
              <a:t>Does the Fourteenth Amendment require a state to license a marriage between two people of the same-sex?</a:t>
            </a:r>
          </a:p>
          <a:p>
            <a:pPr lvl="1"/>
            <a:endParaRPr lang="en-US" sz="2400" b="1" dirty="0" smtClean="0"/>
          </a:p>
          <a:p>
            <a:pPr lvl="1"/>
            <a:r>
              <a:rPr lang="en-US" sz="2400" b="1" dirty="0" smtClean="0"/>
              <a:t>Does the Fourteenth Amendment require a state to recognize a marriage between two people of the same sex when their marriage was fully licensed and performed out of state?</a:t>
            </a:r>
          </a:p>
          <a:p>
            <a:pPr lvl="1"/>
            <a:endParaRPr lang="en-US" sz="2400" dirty="0" smtClean="0"/>
          </a:p>
          <a:p>
            <a:pPr marL="109728" indent="0" algn="ctr">
              <a:buNone/>
            </a:pPr>
            <a:r>
              <a:rPr lang="en-US" sz="2000" dirty="0" smtClean="0"/>
              <a:t>Oral argument is expected to be in late April 2015.</a:t>
            </a:r>
          </a:p>
          <a:p>
            <a:pPr lvl="1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  <a:ln>
            <a:noFill/>
          </a:ln>
          <a:effectLst/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/>
              </a:rPr>
              <a:t>Awaiting Final Word from the Supreme Court  </a:t>
            </a:r>
            <a:r>
              <a:rPr lang="en-US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2000" dirty="0" smtClean="0">
                <a:solidFill>
                  <a:schemeClr val="tx1"/>
                </a:solidFill>
                <a:effectLst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20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6633" y="762000"/>
            <a:ext cx="7772400" cy="2133600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i="1" dirty="0" smtClean="0"/>
              <a:t> </a:t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sz="3600" i="1" dirty="0" smtClean="0"/>
              <a:t/>
            </a:r>
            <a:br>
              <a:rPr lang="en-US" sz="3600" i="1" dirty="0" smtClean="0"/>
            </a:br>
            <a:r>
              <a:rPr lang="en-US" sz="3600" i="1" dirty="0"/>
              <a:t/>
            </a:r>
            <a:br>
              <a:rPr lang="en-US" sz="3600" i="1" dirty="0"/>
            </a:br>
            <a:r>
              <a:rPr lang="en-US" sz="3600" i="1" dirty="0" smtClean="0"/>
              <a:t/>
            </a:r>
            <a:br>
              <a:rPr lang="en-US" sz="3600" i="1" dirty="0" smtClean="0"/>
            </a:br>
            <a:r>
              <a:rPr lang="en-US" sz="3600" i="1" dirty="0"/>
              <a:t/>
            </a:r>
            <a:br>
              <a:rPr lang="en-US" sz="3600" i="1" dirty="0"/>
            </a:br>
            <a:r>
              <a:rPr lang="en-US" i="1" dirty="0" smtClean="0"/>
              <a:t>Windsor</a:t>
            </a:r>
            <a:r>
              <a:rPr lang="en-US" dirty="0"/>
              <a:t> </a:t>
            </a:r>
            <a:r>
              <a:rPr lang="en-US" dirty="0" smtClean="0"/>
              <a:t>and</a:t>
            </a:r>
            <a:br>
              <a:rPr lang="en-US" dirty="0" smtClean="0"/>
            </a:br>
            <a:r>
              <a:rPr lang="en-US" dirty="0" smtClean="0"/>
              <a:t>the Workplace</a:t>
            </a:r>
            <a:br>
              <a:rPr lang="en-US" dirty="0" smtClean="0"/>
            </a:br>
            <a:endParaRPr lang="en-US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569029"/>
            <a:ext cx="3566160" cy="240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368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374627" cy="8382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/>
              </a:rPr>
              <a:t>The Family and Medical Leave Act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effectLst/>
              </a:rPr>
              <a:t>(New Final Rule :  </a:t>
            </a:r>
            <a:r>
              <a:rPr lang="en-US" sz="2000" b="0" dirty="0" smtClean="0"/>
              <a:t>80 </a:t>
            </a:r>
            <a:r>
              <a:rPr lang="en-US" sz="2000" b="0" dirty="0"/>
              <a:t>FR </a:t>
            </a:r>
            <a:r>
              <a:rPr lang="en-US" sz="2000" b="0" dirty="0" smtClean="0"/>
              <a:t>9989 (February 25, 2015))</a:t>
            </a:r>
            <a:r>
              <a:rPr lang="en-US" sz="1800" b="0" dirty="0"/>
              <a:t/>
            </a:r>
            <a:br>
              <a:rPr lang="en-US" sz="1800" b="0" dirty="0"/>
            </a:b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95400"/>
            <a:ext cx="8322173" cy="4721459"/>
          </a:xfrm>
        </p:spPr>
        <p:txBody>
          <a:bodyPr>
            <a:normAutofit/>
          </a:bodyPr>
          <a:lstStyle/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The definition of spouse has been amended to include all individuals in legal marriages, regardless of where they live.</a:t>
            </a:r>
          </a:p>
          <a:p>
            <a:pPr marL="36576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The revised definition specifically includes individuals in same-sex </a:t>
            </a:r>
            <a:r>
              <a:rPr lang="en-US" u="sng" dirty="0" smtClean="0">
                <a:solidFill>
                  <a:prstClr val="black"/>
                </a:solidFill>
              </a:rPr>
              <a:t>and</a:t>
            </a:r>
            <a:r>
              <a:rPr lang="en-US" dirty="0" smtClean="0">
                <a:solidFill>
                  <a:prstClr val="black"/>
                </a:solidFill>
              </a:rPr>
              <a:t> common law marriages.</a:t>
            </a:r>
          </a:p>
          <a:p>
            <a:pPr lvl="1">
              <a:buClr>
                <a:srgbClr val="2DA2BF"/>
              </a:buClr>
            </a:pP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10000"/>
            <a:ext cx="26765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101" y="3810000"/>
            <a:ext cx="263769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063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/>
              </a:rPr>
              <a:t>The Family and Medical Leave Act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effectLst/>
              </a:rPr>
              <a:t>(cont’d</a:t>
            </a:r>
            <a:r>
              <a:rPr lang="en-US" sz="2000" b="0" dirty="0" smtClean="0"/>
              <a:t>)</a:t>
            </a:r>
            <a:r>
              <a:rPr lang="en-US" sz="1800" b="0" dirty="0"/>
              <a:t/>
            </a:r>
            <a:br>
              <a:rPr lang="en-US" sz="1800" b="0" dirty="0"/>
            </a:b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95400"/>
            <a:ext cx="8322173" cy="4721459"/>
          </a:xfrm>
        </p:spPr>
        <p:txBody>
          <a:bodyPr>
            <a:normAutofit/>
          </a:bodyPr>
          <a:lstStyle/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Civil unions are not considered marriages under the </a:t>
            </a:r>
            <a:r>
              <a:rPr lang="en-US" dirty="0" err="1" smtClean="0">
                <a:solidFill>
                  <a:prstClr val="black"/>
                </a:solidFill>
              </a:rPr>
              <a:t>FMLA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endParaRPr lang="en-US" dirty="0" smtClean="0">
              <a:solidFill>
                <a:prstClr val="black"/>
              </a:solidFill>
            </a:endParaRP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Employers may require reasonable documentation to confirm a familial relationship.</a:t>
            </a: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endParaRPr lang="en-US" dirty="0" smtClean="0">
              <a:solidFill>
                <a:prstClr val="black"/>
              </a:solidFill>
            </a:endParaRPr>
          </a:p>
          <a:p>
            <a:pPr marL="365760" lvl="0" indent="-256032">
              <a:buClr>
                <a:srgbClr val="2DA2BF"/>
              </a:buClr>
              <a:buFont typeface="Wingdings 3"/>
              <a:buChar char=""/>
            </a:pPr>
            <a:r>
              <a:rPr lang="en-US" dirty="0" smtClean="0">
                <a:solidFill>
                  <a:prstClr val="black"/>
                </a:solidFill>
              </a:rPr>
              <a:t>The final rule is effective on March 27, 2015.</a:t>
            </a:r>
          </a:p>
          <a:p>
            <a:pPr lvl="1">
              <a:buClr>
                <a:srgbClr val="2DA2BF"/>
              </a:buClr>
            </a:pP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16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343400"/>
            <a:ext cx="3171920" cy="210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29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  <a:effectLst/>
              </a:rPr>
              <a:t>The View of the IRS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200" dirty="0" smtClean="0">
                <a:effectLst/>
              </a:rPr>
              <a:t>(Rev. Rul. 2013-17)</a:t>
            </a: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For federal tax purposes, “marriage” includes two individuals of the same sex, provided those individuals are lawfully married under state law (or the laws of a territory or foreign jurisdiction).</a:t>
            </a:r>
          </a:p>
          <a:p>
            <a:pPr>
              <a:buClr>
                <a:srgbClr val="0070C0"/>
              </a:buClr>
              <a:buSzPct val="96000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The terms spouse, husband, and wife do not include individuals in civil unions, domestic partnerships, or similar relationships.</a:t>
            </a:r>
          </a:p>
          <a:p>
            <a:pPr marL="342900" indent="-3429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10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  <a:effectLst/>
              </a:rPr>
              <a:t>The </a:t>
            </a:r>
            <a:r>
              <a:rPr lang="en-US" sz="3600" dirty="0" err="1" smtClean="0">
                <a:solidFill>
                  <a:schemeClr val="bg1"/>
                </a:solidFill>
                <a:effectLst/>
              </a:rPr>
              <a:t>DOL’s</a:t>
            </a:r>
            <a:r>
              <a:rPr lang="en-US" sz="3600" dirty="0" smtClean="0">
                <a:solidFill>
                  <a:schemeClr val="bg1"/>
                </a:solidFill>
                <a:effectLst/>
              </a:rPr>
              <a:t> Perspective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200" dirty="0" smtClean="0">
                <a:effectLst/>
              </a:rPr>
              <a:t>(</a:t>
            </a:r>
            <a:r>
              <a:rPr lang="en-US" sz="2200" dirty="0" err="1" smtClean="0">
                <a:effectLst/>
              </a:rPr>
              <a:t>DOL</a:t>
            </a:r>
            <a:r>
              <a:rPr lang="en-US" sz="2200" dirty="0" smtClean="0">
                <a:effectLst/>
              </a:rPr>
              <a:t> Technical Release 2013-04)</a:t>
            </a:r>
            <a:r>
              <a:rPr lang="en-US" sz="1800" dirty="0" smtClean="0">
                <a:effectLst/>
              </a:rPr>
              <a:t>	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 lnSpcReduction="10000"/>
          </a:bodyPr>
          <a:lstStyle/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For purposes of ERISA, the term “spouse” will refer to “any individuals who are lawfully married under any state law, including individuals married to a person of the same sex who were legally married in a state that recognizes such marriages, but who are domiciled in a state that does not recognize such marriages.”</a:t>
            </a:r>
          </a:p>
          <a:p>
            <a:pPr>
              <a:buClr>
                <a:srgbClr val="0070C0"/>
              </a:buClr>
              <a:buSzPct val="96000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70C0"/>
              </a:buClr>
              <a:buSzPct val="96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The DOL will not recognize civil unions, domestic partnerships, or similar relationships as marriages.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78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Retirement Plan Administration</a:t>
            </a:r>
            <a:r>
              <a:rPr lang="en-US" sz="1800" dirty="0" smtClean="0"/>
              <a:t>	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Employers must treat same-sex spouses as spouses under plans subject to the provisions of the Internal Revenue Code regardless of the state in which the couple lives.</a:t>
            </a:r>
          </a:p>
          <a:p>
            <a:pPr>
              <a:buClr>
                <a:srgbClr val="0070C0"/>
              </a:buClr>
              <a:buSzPct val="93000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Under the new definition of spouse, the following provisions will apply to same-sex spouses:</a:t>
            </a:r>
          </a:p>
          <a:p>
            <a:pPr marL="862013" lvl="1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Qualified joint and survivor annuity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Spousal consent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Death benefits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Qualified domestic relations orders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Hardship distributions for spouses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Loans</a:t>
            </a:r>
          </a:p>
          <a:p>
            <a:pPr marL="862013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Required minimum distributions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1700" dirty="0" smtClean="0">
                <a:solidFill>
                  <a:schemeClr val="tx1"/>
                </a:solidFill>
              </a:rPr>
              <a:t>       </a:t>
            </a:r>
          </a:p>
          <a:p>
            <a:pPr>
              <a:spcBef>
                <a:spcPts val="0"/>
              </a:spcBef>
              <a:buClr>
                <a:schemeClr val="accent1">
                  <a:lumMod val="50000"/>
                </a:schemeClr>
              </a:buClr>
            </a:pP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smtClean="0">
                <a:solidFill>
                  <a:schemeClr val="tx1"/>
                </a:solidFill>
              </a:rPr>
              <a:t>     (This list is illustrative and not exhaustive.)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6633" y="762000"/>
            <a:ext cx="7772400" cy="1066799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The Road to </a:t>
            </a:r>
            <a:r>
              <a:rPr lang="en-US" i="1" dirty="0" smtClean="0"/>
              <a:t>Windsor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70538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308663"/>
            <a:ext cx="377825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99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374627" cy="7620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Health Plan Administration</a:t>
            </a:r>
            <a:r>
              <a:rPr lang="en-US" sz="1800" dirty="0" smtClean="0"/>
              <a:t>	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627" y="1219200"/>
            <a:ext cx="8072303" cy="4797659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Employers that provide health coverage to same-sex spouses should no longer impute income for such coverage for federal tax purposes.</a:t>
            </a:r>
          </a:p>
          <a:p>
            <a:pPr marL="457200" indent="-4572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Same-sex spouses qualify for special enrollment rights under </a:t>
            </a:r>
            <a:r>
              <a:rPr lang="en-US" sz="2600" dirty="0" err="1" smtClean="0">
                <a:solidFill>
                  <a:schemeClr val="tx1"/>
                </a:solidFill>
              </a:rPr>
              <a:t>HIPAA</a:t>
            </a:r>
            <a:r>
              <a:rPr lang="en-US" sz="26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sz="2600" dirty="0" smtClean="0">
                <a:solidFill>
                  <a:schemeClr val="tx1"/>
                </a:solidFill>
              </a:rPr>
              <a:t>Same-sex spouses are eligible for COBRA.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20</a:t>
            </a:fld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343400"/>
            <a:ext cx="3309937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0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7325"/>
            <a:ext cx="8298427" cy="879476"/>
          </a:xfrm>
        </p:spPr>
        <p:txBody>
          <a:bodyPr>
            <a:normAutofit/>
          </a:bodyPr>
          <a:lstStyle/>
          <a:p>
            <a:r>
              <a:rPr lang="en-US" sz="2700" dirty="0" smtClean="0">
                <a:solidFill>
                  <a:schemeClr val="bg1"/>
                </a:solidFill>
                <a:effectLst/>
              </a:rPr>
              <a:t>Same-Sex Spouse Coverage Exclusion</a:t>
            </a:r>
            <a:endParaRPr lang="en-US" sz="27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066800"/>
            <a:ext cx="8308278" cy="5181599"/>
          </a:xfrm>
        </p:spPr>
        <p:txBody>
          <a:bodyPr>
            <a:normAutofit/>
          </a:bodyPr>
          <a:lstStyle/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ERISA does not require a group health plan to provide health benefits to employees’ spouses, whether a spouse is the opposite sex or same sex.  </a:t>
            </a:r>
            <a:r>
              <a:rPr lang="en-US" sz="2000" i="1" dirty="0" smtClean="0">
                <a:solidFill>
                  <a:schemeClr val="tx1"/>
                </a:solidFill>
              </a:rPr>
              <a:t>See, Roe v. Empire Blue Cross Blue Shield</a:t>
            </a:r>
            <a:r>
              <a:rPr lang="en-US" sz="2000" dirty="0" smtClean="0">
                <a:solidFill>
                  <a:schemeClr val="tx1"/>
                </a:solidFill>
              </a:rPr>
              <a:t>, 2014 WL 1760343 (</a:t>
            </a:r>
            <a:r>
              <a:rPr lang="en-US" sz="2000" dirty="0" err="1" smtClean="0">
                <a:solidFill>
                  <a:schemeClr val="tx1"/>
                </a:solidFill>
              </a:rPr>
              <a:t>S.D.N.Y</a:t>
            </a:r>
            <a:r>
              <a:rPr lang="en-US" sz="2000" dirty="0" smtClean="0">
                <a:solidFill>
                  <a:schemeClr val="tx1"/>
                </a:solidFill>
              </a:rPr>
              <a:t>. 2014) </a:t>
            </a:r>
          </a:p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A private employer that chooses to sponsor an employee health plan is free to draft plan terms that define who is eligible as a dependent of an employee for purposes of receiving health benefits. </a:t>
            </a:r>
          </a:p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An employee does not have a claim under </a:t>
            </a:r>
            <a:r>
              <a:rPr lang="en-US" sz="2000" dirty="0" err="1" smtClean="0">
                <a:solidFill>
                  <a:schemeClr val="tx1"/>
                </a:solidFill>
              </a:rPr>
              <a:t>ERISA</a:t>
            </a:r>
            <a:r>
              <a:rPr lang="en-US" sz="2000" dirty="0" smtClean="0">
                <a:solidFill>
                  <a:schemeClr val="tx1"/>
                </a:solidFill>
              </a:rPr>
              <a:t> if a plan  provides benefits to opposite sex spouses but not same-sex spouses. </a:t>
            </a:r>
          </a:p>
          <a:p>
            <a:pPr marL="285750" indent="-285750">
              <a:buClr>
                <a:srgbClr val="0070C0"/>
              </a:buClr>
              <a:buSzPct val="93000"/>
              <a:buFont typeface="Lucida Sans Unicode" panose="020B0602030504020204" pitchFamily="34" charset="0"/>
              <a:buChar char="‣"/>
            </a:pPr>
            <a:r>
              <a:rPr lang="en-US" sz="2000" dirty="0" smtClean="0">
                <a:solidFill>
                  <a:schemeClr val="tx1"/>
                </a:solidFill>
              </a:rPr>
              <a:t>Employers should be aware that employees may be able to bring claims under Title VII for sex discrimination if an employer covers opposite sex spouses, but not same-sex spouses under its health plan.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7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450827" cy="838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  <a:effectLst/>
              </a:rPr>
              <a:t>Cafeteria Plans</a:t>
            </a:r>
            <a:br>
              <a:rPr lang="en-US" sz="3600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effectLst/>
              </a:rPr>
              <a:t>(IRS Notice 2014-1)	</a:t>
            </a:r>
            <a:endParaRPr lang="en-US" sz="20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5257800"/>
          </a:xfrm>
        </p:spPr>
        <p:txBody>
          <a:bodyPr>
            <a:noAutofit/>
          </a:bodyPr>
          <a:lstStyle/>
          <a:p>
            <a:pPr marL="342900" indent="-3429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Employees may pay premiums for health coverage for their same-sex spouses on a pre-tax basis.</a:t>
            </a:r>
          </a:p>
          <a:p>
            <a:pPr marL="342900" indent="-3429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endParaRPr lang="en-US" dirty="0" smtClean="0">
              <a:solidFill>
                <a:schemeClr val="tx1"/>
              </a:solidFill>
            </a:endParaRPr>
          </a:p>
          <a:p>
            <a:pPr marL="342900" indent="-342900">
              <a:buClr>
                <a:srgbClr val="0070C0"/>
              </a:buClr>
              <a:buSzPct val="9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The rules regarding mid-year election changes apply to all married employees, regardless of their spouse’s gender.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22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114800"/>
            <a:ext cx="3794759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42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450827" cy="838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err="1" smtClean="0">
                <a:solidFill>
                  <a:schemeClr val="bg1"/>
                </a:solidFill>
                <a:effectLst/>
              </a:rPr>
              <a:t>FSAs</a:t>
            </a:r>
            <a:r>
              <a:rPr lang="en-US" dirty="0" smtClean="0">
                <a:solidFill>
                  <a:schemeClr val="bg1"/>
                </a:solidFill>
                <a:effectLst/>
              </a:rPr>
              <a:t> and HSAs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sz="1800" dirty="0" smtClean="0">
                <a:effectLst/>
              </a:rPr>
              <a:t>(IRS Notice 2014-1)</a:t>
            </a:r>
            <a:r>
              <a:rPr lang="en-US" sz="1800" dirty="0" smtClean="0"/>
              <a:t>	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525780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accent1">
                  <a:lumMod val="50000"/>
                </a:schemeClr>
              </a:buClr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A health flexible spending account may reimburse the covered expenses of a same-sex spouse or a same-sex spouse’s dependent.</a:t>
            </a:r>
          </a:p>
          <a:p>
            <a:pPr marL="964692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Medical expenses</a:t>
            </a:r>
          </a:p>
          <a:p>
            <a:pPr marL="964692" lvl="1" indent="-342900"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Dependent care expenses</a:t>
            </a:r>
          </a:p>
          <a:p>
            <a:pPr marL="342900" indent="-342900">
              <a:buClr>
                <a:schemeClr val="accent1">
                  <a:lumMod val="50000"/>
                </a:schemeClr>
              </a:buClr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A same-sex married couple is subject to the maximum annual exclusion from gross income for married couples under a dependent care FSA.</a:t>
            </a:r>
          </a:p>
          <a:p>
            <a:pPr marL="342900" indent="-342900">
              <a:buClr>
                <a:schemeClr val="accent1">
                  <a:lumMod val="50000"/>
                </a:schemeClr>
              </a:buClr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A same-sex married couple is subject to the joint deduction limit for contributions made to an HSA.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11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374627" cy="762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/>
              </a:rPr>
              <a:t>Tips for Compliance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148503" cy="5334000"/>
          </a:xfrm>
        </p:spPr>
        <p:txBody>
          <a:bodyPr>
            <a:noAutofit/>
          </a:bodyPr>
          <a:lstStyle/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Review policies and plan documents to ensure that same-sex spouses are treated properly under the new guidelines.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>
                <a:solidFill>
                  <a:schemeClr val="tx1"/>
                </a:solidFill>
              </a:rPr>
              <a:t>Amend benefits policies and plan documents, if necessary.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Coordinate with service providers to evaluate whether changes in policies and procedures are necessary.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24</a:t>
            </a:fld>
            <a:endParaRPr lang="en-US" dirty="0"/>
          </a:p>
        </p:txBody>
      </p:sp>
      <p:sp>
        <p:nvSpPr>
          <p:cNvPr id="7" name="AutoShape 2" descr="data:image/jpeg;base64,/9j/4AAQSkZJRgABAQAAAQABAAD/2wCEAAkGBwgHBgkIBwgKCgkLDRYPDQwMDRsUFRAWIB0iIiAdHx8kKDQsJCYxJx8fLT0tMTU3Ojo6Iys/RD84QzQ5OjcBCgoKDQwNGg8PGjclHyU3Nzc3Nzc3Nzc3Nzc3Nzc3Nzc3Nzc3Nzc3Nzc3Nzc3Nzc3Nzc3Nzc3Nzc3Nzc3Nzc3N//AABEIAHIAtgMBIgACEQEDEQH/xAAcAAEAAQUBAQAAAAAAAAAAAAAABgECBAUHAwj/xABDEAABAwMBBAcFBAYJBQAAAAABAgMEAAURBgcSITETIkFRYXGBFEKRobEVMlJyIzNiwcLRFkN1gpOis9LhFyU0c5L/xAAaAQEAAwEBAQAAAAAAAAAAAAAAAQIDBAUG/8QAJhEBAAICAgIABQUAAAAAAAAAAAECAxESMQQhBRMyQVEiYZGx4f/aAAwDAQACEQMRAD8A7jSsS6XODaYipdylsxY6ebjywkfOtIxqmTcgFWCxzZbKhlMqTiKyod43+ufRBoJNStB0eqnykmTZ4SfeQlhyQfRRUgD4Gr/sy8KVlzUTwz2NxGgPmDQbylR+VBuEdkuuaokNITzW7HYwP8orWw52pZMpJtU2FcIIPXekwlMg/lWF8fRGKrN6xOhMSatW623+sWlPmcVB5mqplmdH9NYUq3xlL3UzISukijJ4bykjpEnzGKmUJMRbKH4nRLbcSFJdQQrfB7d7t86n2MhKgoZHKq0pUhSlKBSlKBSlKBSlKChqJ6wuxWr7Jhr66xmStPupPu+Z7fDzrb6iu4tUHfQAqS51WUHtV3nwHM1DrfGWolx1RW64d9a1c1E8zXlfE/M+TThXuWd7ajTJt8UJSlKUgAVuUJS2jPKrIzIQkEisO7TUstEA9lfMVibSwhhXa5BDgANKhl3uJU7wVSu+uD0tptdni29W64vdw1QQ5c7a90cKA992MjJyUp5E8AM+vaK6o8Jp4x1Rx/7EqP0NaLUOhrRe5qbiA/AuqeKZ8Fzonc44ZI4K5AcezhXmzA1pbgEx7xbLoyOQnxlNOY/O2SCf7tfWTG3S2UhWomxlhNsex7p30H99amdqS9wmV+1WUtuY6rqVFbY88fzrKbuGrkjD+nrc4e9m5kD/ADN1f9panPAaZi+t0GP9Osb4rT9NphEwwLNY5V5cRctROKeHNqMoYA8SOzy+NS8AJwEgAAch2VHel1k8CG4dkh55KcfdfI9AlOfiK83dPXu4Jxd9USUIJO81a2ExgR3bx3lj0Iq2LFGONQRGmLtI1JbLbY5VsdR7fcZzSmY9taT0jjpUMZKRxAHPPhw416bKrFO05ouDb7pwlArcU0FZ6IKUSE57+PHHaTW3semLNYlKct0FtD6/1kleVvL/ADLVlR+NbfhmtUq0pVMjvoK0q1S0oSVKUEpAySTgCvJEpt0joSXB+JI6vx5UHvSgpQKUpQK8JkpmFGckSVhtltJUtRPACveoDtjlFrT0WMk/+TLSkgHsSCr6gVTJbhSbL46c7RX8sVcpd7nrnO43T1WkA53E93n2mtxEYCQCeVcfZ9qTJQ5GcdYDZ4KaXuk/Cp9Z9UrbR0dyG8gdUPJT1ieXEdtfI+Vjte3Le5lvn+F5axypO0plyEsNk5xUGv8AcioqAVWyvd1SpvLawpJGQoHgRUAvE/AWonHmav42CZl5sV1OpYF1uIQoFS8carU42daUSqKu73aMlxyUnDDLyAQ23nOcd6uB8BjvNK+hp4f6Y214uy0pSu1crEuNyhWuMqVcZTEVhHNx5wIT8TWh2iawY0ZYDPW300l1XRxmTkBS8ZyfADiaj+kNFv3dLWo9euG5XGQA6zDe4sREHiAEcs4+HieJDdI123cVbumbLc7uM49oQ10LH+I5gH0Br0Q5riYCr2ax2xJHALdclLB8cBAqRGZCZG4ZEdAHu74GPSrBc4GcCbH/AMQVWb1juRoxadWucXdUxGz2hi1D+Jw1U2XVKeKNXJPg5a2yPkRUjbeadTlpxCx3pVmo3e9UoYJj24B17OC5zSk+Heazy58eKvK0omYhhz3tXWdlTz14sMoe4h+I4wVHzStX0rHm6vvsGHGfuenpUdhYJflQ0GSGh37p3VDzIwPGt1ZLItKxcLqVPzVcQHDno/8An6dlSHHgKinPJG7eo/H3O0e03c7DqCOJdsuKLkU4KlOLyts+KDjc+AqQgVyja3ptNkYOtdMrNuukRafaDHwlL6FKwSoDgTkjPeOeanmir6NS6Xt94CAgyWuukcgtJKVAeG8DW0REdJbylKVIUpVCcUBRAHGuY7U3Uy7raovMNNuOkDvJAH0NT+bJ3AQK5/c47F11DKckbxDLSWgoHBHNR+aq4/iF+GCf3bYMtMWSL36hCEuD2gDdIYCsKcB4eVWSpDhKWwMHGQMdVI7yPKthd2GYK+ia3XWUgkFeMk+PfUPu12aZQpttYyeKjmvIw4vmT6h7VvMx2pyrLMN5bjgNJS4reOXCVdVPiK3OirAdUXgvPo3rZEUC7nk8vmEeWOJ9B21qNObP77qJaHpSVW6Arj0jyf0ix+yj95x613rS1gi2S2R7fCRusspxk4ys9qj3k17OHxa0nlLw81q3vyhnxYgCOIpWySN0YpXXtmrSlKgc026aWm6g07Gl2xtb8m3OKcLKBlS0KACsDtIwDjzrb7O9cW3VlpYYLrbV0abCJMNZwrIGCpIPNP0zg1M6iGpdnGn7/J9tUw5AuIOUzYK+icz3nHAnxIz40EoXCir+/HZV5tisWRYbXIHXhNA96Bun5VEW7DtBsqdy06lhXZhP3G7uwrfA7AVpOT5k1k/bmvY2BJ0hDl96odySn5LxVLY6W7gZkzRyASu3yltKIxuuDPzHH61bpzTj0Wcp+4IT+i/UgHeBV+L0rw/pRqzt0DLz/aTH86t+3tbvqwxotmOPxS7o3/ADXPHhYYvF4jpHGE1AxWNPuES2xVyp8lmNHQMqdeWEpHqaiC4e0e5hSXrnY7O2rODFYW+4n1WQKpH2Y21+UJmpbjcb9IB3gJz36JJ8EDgPLlXWlEtWXe5bVJSdPaSYWmxtuhUy6PIIbWR2DvA4EDmTjkONdXsNqjWO0RLXCBEeK0G0Z5nvJ8ScmsqJFjwo6I8RhphhsYQ00gJSkdwA4CvagUpSgVQ8qrVM0GquCOZNcsn3huFGkyFrwqQ6tY4+7k4+VdTuJE2NIahLS48W1JSRxSlWMDJ5c/WoRa9mftL6ZWpnEydz9VCbJ6FA7N481n4DwNcnk4ZzzWv2VtG3N4VvvmsJB+zWuih72FTHgQ2O/d/EfL4iuiaX0BabGpD5aVNnDj7S+MlJ/ZTyT9fGuhR7Ywy2lCEJSlIwlKQAAPAVkojNp5Jrox4qY41VaI01sOIeZFbVtISMCrgkDlVauFKUoFKUoFKUoFKUoFUrGudxh2qC7OuMhEeMyneW4s4AFcqOtNU6/nvQdCRxb7a2rceukkdb07AcdgyeXEUHUbpd7baGemuk+NEb7FPuhGfLPOoo/tV030pZtvt91dBwUwIi3OPnwB9M14WPZRY4romX1yRfriR137gsrTnwSezzJqcw4caEylmHHZjtJGA2y2EJHkBQQxGub1JRvwNB3tY7PaShjPoo5q3+l2s85/6ev7n9pt73wx++p5VKCDK1ze4yN+foS9pGePs5Q/8AJJzVWdqmmw6Grl7fanCcBM+Gtvj58QPWppIfajsrdfWEIQMqUair8l7VMr2OOgNwEHLjikgk93Py5fGsMueuPUdzPUImdNt9vx5KkNWkCa64kLTuHCEg9qldgr3aguv9a5PdNn+pR1W0/wC71+FRfUOzK03R5M6DLnWu5oQEolxZCgeHLIPZnjwxUbVq3V2z2U1G1qwLtZ1q3GrpHGFju3u847Dg8+Jq0Umfd5S64lKUpCUgBIGAByFXVg2a7Qb3b2Z9rkokRXRlDiPmD3Ed1Z1ahSlKBSlKBSlKBSlKBSlKBSlUPKg4JtMuU3W20aJo6I6WoTD6WlY95eN5az37qcgDwPfXbrNaYVktke3W1hLMVhO6hA+p7yeZNcAuzw0btzNwuAUmMqWX988f0TySkq8hvH4V9Encfb57yFDIKTwI8xQXFSU81AeZqwyWRzebH94Vhu2O2uklyKkk9u8f51hu6TtSwdxtxo96F/zzWF5zR9MR/P8AiPbdIcQv7q0nyNWyH247K3XlhCEDJJqJS9JSGDvwJCV45JV1D8R/xWpnuXNloRbgp8IByEuHIJ8D2/GuPJ5uXFE88ev6V5THcPa83V+8yUttJUGt7daa/Eewnx+lTS0QEW+EiOkZPNavxK7TUU0dEEi5F9YylhOR+Y8vlmpzUfDqWvE579yinv3KmOFY1ygRbnCegz2Evxn0FDjaxwUKyqoTivUaPn/S8uXsz2oPaddfcdtM15DY3uWF46NzzGd09/HuFfQAr5y1vITqzbNGi2shwNyGIwWk8DuHK1eSet/819GigrSlKBSlKBSlKBSlKBSlKBSlKCG7StBxta21AStMe5RsmNIIyOPNKu9Jx6Hj3g850nrq87PJSdOa3hSPYkdWO8E5U0n9k/1iPmPkO8Vg3a0W68xFRLrDYlxz7jyArB7x3HxFBZZL5a77EEm0zmJbR5ltYJT4EcwfA1sM1yi57FozEpUzSV7m2iQeSd8lI8AoEKA8ya80t7YbCkJQq23xtPLfI3sepQfnmg63VjrSHUFtxCVoPNKhkGuWp2i61h8Lns/lnH3lRyrBPgN0/WrhtcuIHW0Jegr8qv8AZUTGx0mFb40HpPZWg2HFbygCedZea5Sdpuq5Q/7ds+uCs9r2+P4K8TO2w3sKSzbrdZm1cnFY3gPVSjn0FK1isagdTuE+Jboq5U+SzGYQMqceWEpHqa49rfanJvbp09oFqRIkP9Rctts7xHaGx2eKzjA5d4zIux6ddpCZWttTy57md7omVEgeAUvOB5JFdG09pizabj9DZYDMYEALWkZWv8yjxPxqRD9lGzdOkm1XG6bjt3eRuYQcojoPNIPaT2n0Hj0ilKBSlKBSlKBSlKBSlKBSlKBSlKBSlKBSlKBSlKBSlKBSlKBSlKBSlKBSlKBSlKD/2Q=="/>
          <p:cNvSpPr>
            <a:spLocks noChangeAspect="1" noChangeArrowheads="1"/>
          </p:cNvSpPr>
          <p:nvPr/>
        </p:nvSpPr>
        <p:spPr bwMode="auto">
          <a:xfrm>
            <a:off x="155575" y="-5175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 descr="data:image/jpeg;base64,/9j/4AAQSkZJRgABAQAAAQABAAD/2wCEAAkGBwgHBgkIBwgKCgkLDRYPDQwMDRsUFRAWIB0iIiAdHx8kKDQsJCYxJx8fLT0tMTU3Ojo6Iys/RD84QzQ5OjcBCgoKDQwNGg8PGjclHyU3Nzc3Nzc3Nzc3Nzc3Nzc3Nzc3Nzc3Nzc3Nzc3Nzc3Nzc3Nzc3Nzc3Nzc3Nzc3Nzc3N//AABEIAHIAtgMBIgACEQEDEQH/xAAcAAEAAQUBAQAAAAAAAAAAAAAABgECBAUHAwj/xABDEAABAwMBBAcFBAYJBQAAAAABAgMEAAURBgcSITETIkFRYXGBFEKRobEVMlJyIzNiwcLRFkN1gpOis9LhFyU0c5L/xAAaAQEAAwEBAQAAAAAAAAAAAAAAAQIDBAUG/8QAJhEBAAICAgIABQUAAAAAAAAAAAECAxESMQQhBRMyQVEiYZGx4f/aAAwDAQACEQMRAD8A7jSsS6XODaYipdylsxY6ebjywkfOtIxqmTcgFWCxzZbKhlMqTiKyod43+ufRBoJNStB0eqnykmTZ4SfeQlhyQfRRUgD4Gr/sy8KVlzUTwz2NxGgPmDQbylR+VBuEdkuuaokNITzW7HYwP8orWw52pZMpJtU2FcIIPXekwlMg/lWF8fRGKrN6xOhMSatW623+sWlPmcVB5mqplmdH9NYUq3xlL3UzISukijJ4bykjpEnzGKmUJMRbKH4nRLbcSFJdQQrfB7d7t86n2MhKgoZHKq0pUhSlKBSlKBSlKBSlKChqJ6wuxWr7Jhr66xmStPupPu+Z7fDzrb6iu4tUHfQAqS51WUHtV3nwHM1DrfGWolx1RW64d9a1c1E8zXlfE/M+TThXuWd7ajTJt8UJSlKUgAVuUJS2jPKrIzIQkEisO7TUstEA9lfMVibSwhhXa5BDgANKhl3uJU7wVSu+uD0tptdni29W64vdw1QQ5c7a90cKA992MjJyUp5E8AM+vaK6o8Jp4x1Rx/7EqP0NaLUOhrRe5qbiA/AuqeKZ8Fzonc44ZI4K5AcezhXmzA1pbgEx7xbLoyOQnxlNOY/O2SCf7tfWTG3S2UhWomxlhNsex7p30H99amdqS9wmV+1WUtuY6rqVFbY88fzrKbuGrkjD+nrc4e9m5kD/ADN1f9panPAaZi+t0GP9Osb4rT9NphEwwLNY5V5cRctROKeHNqMoYA8SOzy+NS8AJwEgAAch2VHel1k8CG4dkh55KcfdfI9AlOfiK83dPXu4Jxd9USUIJO81a2ExgR3bx3lj0Iq2LFGONQRGmLtI1JbLbY5VsdR7fcZzSmY9taT0jjpUMZKRxAHPPhw416bKrFO05ouDb7pwlArcU0FZ6IKUSE57+PHHaTW3semLNYlKct0FtD6/1kleVvL/ADLVlR+NbfhmtUq0pVMjvoK0q1S0oSVKUEpAySTgCvJEpt0joSXB+JI6vx5UHvSgpQKUpQK8JkpmFGckSVhtltJUtRPACveoDtjlFrT0WMk/+TLSkgHsSCr6gVTJbhSbL46c7RX8sVcpd7nrnO43T1WkA53E93n2mtxEYCQCeVcfZ9qTJQ5GcdYDZ4KaXuk/Cp9Z9UrbR0dyG8gdUPJT1ieXEdtfI+Vjte3Le5lvn+F5axypO0plyEsNk5xUGv8AcioqAVWyvd1SpvLawpJGQoHgRUAvE/AWonHmav42CZl5sV1OpYF1uIQoFS8carU42daUSqKu73aMlxyUnDDLyAQ23nOcd6uB8BjvNK+hp4f6Y214uy0pSu1crEuNyhWuMqVcZTEVhHNx5wIT8TWh2iawY0ZYDPW300l1XRxmTkBS8ZyfADiaj+kNFv3dLWo9euG5XGQA6zDe4sREHiAEcs4+HieJDdI123cVbumbLc7uM49oQ10LH+I5gH0Br0Q5riYCr2ax2xJHALdclLB8cBAqRGZCZG4ZEdAHu74GPSrBc4GcCbH/AMQVWb1juRoxadWucXdUxGz2hi1D+Jw1U2XVKeKNXJPg5a2yPkRUjbeadTlpxCx3pVmo3e9UoYJj24B17OC5zSk+Heazy58eKvK0omYhhz3tXWdlTz14sMoe4h+I4wVHzStX0rHm6vvsGHGfuenpUdhYJflQ0GSGh37p3VDzIwPGt1ZLItKxcLqVPzVcQHDno/8An6dlSHHgKinPJG7eo/H3O0e03c7DqCOJdsuKLkU4KlOLyts+KDjc+AqQgVyja3ptNkYOtdMrNuukRafaDHwlL6FKwSoDgTkjPeOeanmir6NS6Xt94CAgyWuukcgtJKVAeG8DW0REdJbylKVIUpVCcUBRAHGuY7U3Uy7raovMNNuOkDvJAH0NT+bJ3AQK5/c47F11DKckbxDLSWgoHBHNR+aq4/iF+GCf3bYMtMWSL36hCEuD2gDdIYCsKcB4eVWSpDhKWwMHGQMdVI7yPKthd2GYK+ia3XWUgkFeMk+PfUPu12aZQpttYyeKjmvIw4vmT6h7VvMx2pyrLMN5bjgNJS4reOXCVdVPiK3OirAdUXgvPo3rZEUC7nk8vmEeWOJ9B21qNObP77qJaHpSVW6Arj0jyf0ix+yj95x613rS1gi2S2R7fCRusspxk4ys9qj3k17OHxa0nlLw81q3vyhnxYgCOIpWySN0YpXXtmrSlKgc026aWm6g07Gl2xtb8m3OKcLKBlS0KACsDtIwDjzrb7O9cW3VlpYYLrbV0abCJMNZwrIGCpIPNP0zg1M6iGpdnGn7/J9tUw5AuIOUzYK+icz3nHAnxIz40EoXCir+/HZV5tisWRYbXIHXhNA96Bun5VEW7DtBsqdy06lhXZhP3G7uwrfA7AVpOT5k1k/bmvY2BJ0hDl96odySn5LxVLY6W7gZkzRyASu3yltKIxuuDPzHH61bpzTj0Wcp+4IT+i/UgHeBV+L0rw/pRqzt0DLz/aTH86t+3tbvqwxotmOPxS7o3/ADXPHhYYvF4jpHGE1AxWNPuES2xVyp8lmNHQMqdeWEpHqaiC4e0e5hSXrnY7O2rODFYW+4n1WQKpH2Y21+UJmpbjcb9IB3gJz36JJ8EDgPLlXWlEtWXe5bVJSdPaSYWmxtuhUy6PIIbWR2DvA4EDmTjkONdXsNqjWO0RLXCBEeK0G0Z5nvJ8ScmsqJFjwo6I8RhphhsYQ00gJSkdwA4CvagUpSgVQ8qrVM0GquCOZNcsn3huFGkyFrwqQ6tY4+7k4+VdTuJE2NIahLS48W1JSRxSlWMDJ5c/WoRa9mftL6ZWpnEydz9VCbJ6FA7N481n4DwNcnk4ZzzWv2VtG3N4VvvmsJB+zWuih72FTHgQ2O/d/EfL4iuiaX0BabGpD5aVNnDj7S+MlJ/ZTyT9fGuhR7Ywy2lCEJSlIwlKQAAPAVkojNp5Jrox4qY41VaI01sOIeZFbVtISMCrgkDlVauFKUoFKUoFKUoFKUoFUrGudxh2qC7OuMhEeMyneW4s4AFcqOtNU6/nvQdCRxb7a2rceukkdb07AcdgyeXEUHUbpd7baGemuk+NEb7FPuhGfLPOoo/tV030pZtvt91dBwUwIi3OPnwB9M14WPZRY4romX1yRfriR137gsrTnwSezzJqcw4caEylmHHZjtJGA2y2EJHkBQQxGub1JRvwNB3tY7PaShjPoo5q3+l2s85/6ev7n9pt73wx++p5VKCDK1ze4yN+foS9pGePs5Q/8AJJzVWdqmmw6Grl7fanCcBM+Gtvj58QPWppIfajsrdfWEIQMqUair8l7VMr2OOgNwEHLjikgk93Py5fGsMueuPUdzPUImdNt9vx5KkNWkCa64kLTuHCEg9qldgr3aguv9a5PdNn+pR1W0/wC71+FRfUOzK03R5M6DLnWu5oQEolxZCgeHLIPZnjwxUbVq3V2z2U1G1qwLtZ1q3GrpHGFju3u847Dg8+Jq0Umfd5S64lKUpCUgBIGAByFXVg2a7Qb3b2Z9rkokRXRlDiPmD3Ed1Z1ahSlKBSlKBSlKBSlKBSlKBSlUPKg4JtMuU3W20aJo6I6WoTD6WlY95eN5az37qcgDwPfXbrNaYVktke3W1hLMVhO6hA+p7yeZNcAuzw0btzNwuAUmMqWX988f0TySkq8hvH4V9Encfb57yFDIKTwI8xQXFSU81AeZqwyWRzebH94Vhu2O2uklyKkk9u8f51hu6TtSwdxtxo96F/zzWF5zR9MR/P8AiPbdIcQv7q0nyNWyH247K3XlhCEDJJqJS9JSGDvwJCV45JV1D8R/xWpnuXNloRbgp8IByEuHIJ8D2/GuPJ5uXFE88ev6V5THcPa83V+8yUttJUGt7daa/Eewnx+lTS0QEW+EiOkZPNavxK7TUU0dEEi5F9YylhOR+Y8vlmpzUfDqWvE579yinv3KmOFY1ygRbnCegz2Evxn0FDjaxwUKyqoTivUaPn/S8uXsz2oPaddfcdtM15DY3uWF46NzzGd09/HuFfQAr5y1vITqzbNGi2shwNyGIwWk8DuHK1eSet/819GigrSlKBSlKBSlKBSlKBSlKBSlKCG7StBxta21AStMe5RsmNIIyOPNKu9Jx6Hj3g850nrq87PJSdOa3hSPYkdWO8E5U0n9k/1iPmPkO8Vg3a0W68xFRLrDYlxz7jyArB7x3HxFBZZL5a77EEm0zmJbR5ltYJT4EcwfA1sM1yi57FozEpUzSV7m2iQeSd8lI8AoEKA8ya80t7YbCkJQq23xtPLfI3sepQfnmg63VjrSHUFtxCVoPNKhkGuWp2i61h8Lns/lnH3lRyrBPgN0/WrhtcuIHW0Jegr8qv8AZUTGx0mFb40HpPZWg2HFbygCedZea5Sdpuq5Q/7ds+uCs9r2+P4K8TO2w3sKSzbrdZm1cnFY3gPVSjn0FK1isagdTuE+Jboq5U+SzGYQMqceWEpHqa49rfanJvbp09oFqRIkP9Rctts7xHaGx2eKzjA5d4zIux6ddpCZWttTy57md7omVEgeAUvOB5JFdG09pizabj9DZYDMYEALWkZWv8yjxPxqRD9lGzdOkm1XG6bjt3eRuYQcojoPNIPaT2n0Hj0ilKBSlKBSlKBSlKBSlKBSlKBSlKBSlKBSlKBSlKBSlKBSlKBSlKBSlKBSlKBSlKD/2Q=="/>
          <p:cNvSpPr>
            <a:spLocks noChangeAspect="1" noChangeArrowheads="1"/>
          </p:cNvSpPr>
          <p:nvPr/>
        </p:nvSpPr>
        <p:spPr bwMode="auto">
          <a:xfrm>
            <a:off x="307975" y="-3651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91455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472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/>
              </a:rPr>
              <a:t>Tips for Compliance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solidFill>
                  <a:schemeClr val="bg1"/>
                </a:solidFill>
                <a:effectLst/>
              </a:rPr>
              <a:t>(cont’d)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148503" cy="5334000"/>
          </a:xfrm>
        </p:spPr>
        <p:txBody>
          <a:bodyPr>
            <a:noAutofit/>
          </a:bodyPr>
          <a:lstStyle/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>
                <a:solidFill>
                  <a:schemeClr val="tx1"/>
                </a:solidFill>
              </a:rPr>
              <a:t>Review </a:t>
            </a:r>
            <a:r>
              <a:rPr lang="en-US" dirty="0" err="1">
                <a:solidFill>
                  <a:schemeClr val="tx1"/>
                </a:solidFill>
              </a:rPr>
              <a:t>FMLA</a:t>
            </a:r>
            <a:r>
              <a:rPr lang="en-US" dirty="0">
                <a:solidFill>
                  <a:schemeClr val="tx1"/>
                </a:solidFill>
              </a:rPr>
              <a:t> policy and update as necessary to comply with the new regulations.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Communicate changes in the administration of plans and personnel policies to the affected employees.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Determine whether state law requires different treatment of same-sex spouses in certain circumstances</a:t>
            </a:r>
            <a:r>
              <a:rPr lang="en-US" i="1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Be aware of potential claims for same-sex sexual harassment, gender stereotyping, sexual orientation harassment, and discrimination and train supervisors on these issues.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25</a:t>
            </a:fld>
            <a:endParaRPr lang="en-US" dirty="0"/>
          </a:p>
        </p:txBody>
      </p:sp>
      <p:sp>
        <p:nvSpPr>
          <p:cNvPr id="7" name="AutoShape 2" descr="data:image/jpeg;base64,/9j/4AAQSkZJRgABAQAAAQABAAD/2wCEAAkGBwgHBgkIBwgKCgkLDRYPDQwMDRsUFRAWIB0iIiAdHx8kKDQsJCYxJx8fLT0tMTU3Ojo6Iys/RD84QzQ5OjcBCgoKDQwNGg8PGjclHyU3Nzc3Nzc3Nzc3Nzc3Nzc3Nzc3Nzc3Nzc3Nzc3Nzc3Nzc3Nzc3Nzc3Nzc3Nzc3Nzc3N//AABEIAHIAtgMBIgACEQEDEQH/xAAcAAEAAQUBAQAAAAAAAAAAAAAABgECBAUHAwj/xABDEAABAwMBBAcFBAYJBQAAAAABAgMEAAURBgcSITETIkFRYXGBFEKRobEVMlJyIzNiwcLRFkN1gpOis9LhFyU0c5L/xAAaAQEAAwEBAQAAAAAAAAAAAAAAAQIDBAUG/8QAJhEBAAICAgIABQUAAAAAAAAAAAECAxESMQQhBRMyQVEiYZGx4f/aAAwDAQACEQMRAD8A7jSsS6XODaYipdylsxY6ebjywkfOtIxqmTcgFWCxzZbKhlMqTiKyod43+ufRBoJNStB0eqnykmTZ4SfeQlhyQfRRUgD4Gr/sy8KVlzUTwz2NxGgPmDQbylR+VBuEdkuuaokNITzW7HYwP8orWw52pZMpJtU2FcIIPXekwlMg/lWF8fRGKrN6xOhMSatW623+sWlPmcVB5mqplmdH9NYUq3xlL3UzISukijJ4bykjpEnzGKmUJMRbKH4nRLbcSFJdQQrfB7d7t86n2MhKgoZHKq0pUhSlKBSlKBSlKBSlKChqJ6wuxWr7Jhr66xmStPupPu+Z7fDzrb6iu4tUHfQAqS51WUHtV3nwHM1DrfGWolx1RW64d9a1c1E8zXlfE/M+TThXuWd7ajTJt8UJSlKUgAVuUJS2jPKrIzIQkEisO7TUstEA9lfMVibSwhhXa5BDgANKhl3uJU7wVSu+uD0tptdni29W64vdw1QQ5c7a90cKA992MjJyUp5E8AM+vaK6o8Jp4x1Rx/7EqP0NaLUOhrRe5qbiA/AuqeKZ8Fzonc44ZI4K5AcezhXmzA1pbgEx7xbLoyOQnxlNOY/O2SCf7tfWTG3S2UhWomxlhNsex7p30H99amdqS9wmV+1WUtuY6rqVFbY88fzrKbuGrkjD+nrc4e9m5kD/ADN1f9panPAaZi+t0GP9Osb4rT9NphEwwLNY5V5cRctROKeHNqMoYA8SOzy+NS8AJwEgAAch2VHel1k8CG4dkh55KcfdfI9AlOfiK83dPXu4Jxd9USUIJO81a2ExgR3bx3lj0Iq2LFGONQRGmLtI1JbLbY5VsdR7fcZzSmY9taT0jjpUMZKRxAHPPhw416bKrFO05ouDb7pwlArcU0FZ6IKUSE57+PHHaTW3semLNYlKct0FtD6/1kleVvL/ADLVlR+NbfhmtUq0pVMjvoK0q1S0oSVKUEpAySTgCvJEpt0joSXB+JI6vx5UHvSgpQKUpQK8JkpmFGckSVhtltJUtRPACveoDtjlFrT0WMk/+TLSkgHsSCr6gVTJbhSbL46c7RX8sVcpd7nrnO43T1WkA53E93n2mtxEYCQCeVcfZ9qTJQ5GcdYDZ4KaXuk/Cp9Z9UrbR0dyG8gdUPJT1ieXEdtfI+Vjte3Le5lvn+F5axypO0plyEsNk5xUGv8AcioqAVWyvd1SpvLawpJGQoHgRUAvE/AWonHmav42CZl5sV1OpYF1uIQoFS8carU42daUSqKu73aMlxyUnDDLyAQ23nOcd6uB8BjvNK+hp4f6Y214uy0pSu1crEuNyhWuMqVcZTEVhHNx5wIT8TWh2iawY0ZYDPW300l1XRxmTkBS8ZyfADiaj+kNFv3dLWo9euG5XGQA6zDe4sREHiAEcs4+HieJDdI123cVbumbLc7uM49oQ10LH+I5gH0Br0Q5riYCr2ax2xJHALdclLB8cBAqRGZCZG4ZEdAHu74GPSrBc4GcCbH/AMQVWb1juRoxadWucXdUxGz2hi1D+Jw1U2XVKeKNXJPg5a2yPkRUjbeadTlpxCx3pVmo3e9UoYJj24B17OC5zSk+Heazy58eKvK0omYhhz3tXWdlTz14sMoe4h+I4wVHzStX0rHm6vvsGHGfuenpUdhYJflQ0GSGh37p3VDzIwPGt1ZLItKxcLqVPzVcQHDno/8An6dlSHHgKinPJG7eo/H3O0e03c7DqCOJdsuKLkU4KlOLyts+KDjc+AqQgVyja3ptNkYOtdMrNuukRafaDHwlL6FKwSoDgTkjPeOeanmir6NS6Xt94CAgyWuukcgtJKVAeG8DW0REdJbylKVIUpVCcUBRAHGuY7U3Uy7raovMNNuOkDvJAH0NT+bJ3AQK5/c47F11DKckbxDLSWgoHBHNR+aq4/iF+GCf3bYMtMWSL36hCEuD2gDdIYCsKcB4eVWSpDhKWwMHGQMdVI7yPKthd2GYK+ia3XWUgkFeMk+PfUPu12aZQpttYyeKjmvIw4vmT6h7VvMx2pyrLMN5bjgNJS4reOXCVdVPiK3OirAdUXgvPo3rZEUC7nk8vmEeWOJ9B21qNObP77qJaHpSVW6Arj0jyf0ix+yj95x613rS1gi2S2R7fCRusspxk4ys9qj3k17OHxa0nlLw81q3vyhnxYgCOIpWySN0YpXXtmrSlKgc026aWm6g07Gl2xtb8m3OKcLKBlS0KACsDtIwDjzrb7O9cW3VlpYYLrbV0abCJMNZwrIGCpIPNP0zg1M6iGpdnGn7/J9tUw5AuIOUzYK+icz3nHAnxIz40EoXCir+/HZV5tisWRYbXIHXhNA96Bun5VEW7DtBsqdy06lhXZhP3G7uwrfA7AVpOT5k1k/bmvY2BJ0hDl96odySn5LxVLY6W7gZkzRyASu3yltKIxuuDPzHH61bpzTj0Wcp+4IT+i/UgHeBV+L0rw/pRqzt0DLz/aTH86t+3tbvqwxotmOPxS7o3/ADXPHhYYvF4jpHGE1AxWNPuES2xVyp8lmNHQMqdeWEpHqaiC4e0e5hSXrnY7O2rODFYW+4n1WQKpH2Y21+UJmpbjcb9IB3gJz36JJ8EDgPLlXWlEtWXe5bVJSdPaSYWmxtuhUy6PIIbWR2DvA4EDmTjkONdXsNqjWO0RLXCBEeK0G0Z5nvJ8ScmsqJFjwo6I8RhphhsYQ00gJSkdwA4CvagUpSgVQ8qrVM0GquCOZNcsn3huFGkyFrwqQ6tY4+7k4+VdTuJE2NIahLS48W1JSRxSlWMDJ5c/WoRa9mftL6ZWpnEydz9VCbJ6FA7N481n4DwNcnk4ZzzWv2VtG3N4VvvmsJB+zWuih72FTHgQ2O/d/EfL4iuiaX0BabGpD5aVNnDj7S+MlJ/ZTyT9fGuhR7Ywy2lCEJSlIwlKQAAPAVkojNp5Jrox4qY41VaI01sOIeZFbVtISMCrgkDlVauFKUoFKUoFKUoFKUoFUrGudxh2qC7OuMhEeMyneW4s4AFcqOtNU6/nvQdCRxb7a2rceukkdb07AcdgyeXEUHUbpd7baGemuk+NEb7FPuhGfLPOoo/tV030pZtvt91dBwUwIi3OPnwB9M14WPZRY4romX1yRfriR137gsrTnwSezzJqcw4caEylmHHZjtJGA2y2EJHkBQQxGub1JRvwNB3tY7PaShjPoo5q3+l2s85/6ev7n9pt73wx++p5VKCDK1ze4yN+foS9pGePs5Q/8AJJzVWdqmmw6Grl7fanCcBM+Gtvj58QPWppIfajsrdfWEIQMqUair8l7VMr2OOgNwEHLjikgk93Py5fGsMueuPUdzPUImdNt9vx5KkNWkCa64kLTuHCEg9qldgr3aguv9a5PdNn+pR1W0/wC71+FRfUOzK03R5M6DLnWu5oQEolxZCgeHLIPZnjwxUbVq3V2z2U1G1qwLtZ1q3GrpHGFju3u847Dg8+Jq0Umfd5S64lKUpCUgBIGAByFXVg2a7Qb3b2Z9rkokRXRlDiPmD3Ed1Z1ahSlKBSlKBSlKBSlKBSlKBSlUPKg4JtMuU3W20aJo6I6WoTD6WlY95eN5az37qcgDwPfXbrNaYVktke3W1hLMVhO6hA+p7yeZNcAuzw0btzNwuAUmMqWX988f0TySkq8hvH4V9Encfb57yFDIKTwI8xQXFSU81AeZqwyWRzebH94Vhu2O2uklyKkk9u8f51hu6TtSwdxtxo96F/zzWF5zR9MR/P8AiPbdIcQv7q0nyNWyH247K3XlhCEDJJqJS9JSGDvwJCV45JV1D8R/xWpnuXNloRbgp8IByEuHIJ8D2/GuPJ5uXFE88ev6V5THcPa83V+8yUttJUGt7daa/Eewnx+lTS0QEW+EiOkZPNavxK7TUU0dEEi5F9YylhOR+Y8vlmpzUfDqWvE579yinv3KmOFY1ygRbnCegz2Evxn0FDjaxwUKyqoTivUaPn/S8uXsz2oPaddfcdtM15DY3uWF46NzzGd09/HuFfQAr5y1vITqzbNGi2shwNyGIwWk8DuHK1eSet/819GigrSlKBSlKBSlKBSlKBSlKBSlKCG7StBxta21AStMe5RsmNIIyOPNKu9Jx6Hj3g850nrq87PJSdOa3hSPYkdWO8E5U0n9k/1iPmPkO8Vg3a0W68xFRLrDYlxz7jyArB7x3HxFBZZL5a77EEm0zmJbR5ltYJT4EcwfA1sM1yi57FozEpUzSV7m2iQeSd8lI8AoEKA8ya80t7YbCkJQq23xtPLfI3sepQfnmg63VjrSHUFtxCVoPNKhkGuWp2i61h8Lns/lnH3lRyrBPgN0/WrhtcuIHW0Jegr8qv8AZUTGx0mFb40HpPZWg2HFbygCedZea5Sdpuq5Q/7ds+uCs9r2+P4K8TO2w3sKSzbrdZm1cnFY3gPVSjn0FK1isagdTuE+Jboq5U+SzGYQMqceWEpHqa49rfanJvbp09oFqRIkP9Rctts7xHaGx2eKzjA5d4zIux6ddpCZWttTy57md7omVEgeAUvOB5JFdG09pizabj9DZYDMYEALWkZWv8yjxPxqRD9lGzdOkm1XG6bjt3eRuYQcojoPNIPaT2n0Hj0ilKBSlKBSlKBSlKBSlKBSlKBSlKBSlKBSlKBSlKBSlKBSlKBSlKBSlKBSlKBSlKD/2Q=="/>
          <p:cNvSpPr>
            <a:spLocks noChangeAspect="1" noChangeArrowheads="1"/>
          </p:cNvSpPr>
          <p:nvPr/>
        </p:nvSpPr>
        <p:spPr bwMode="auto">
          <a:xfrm>
            <a:off x="155575" y="-5175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 descr="data:image/jpeg;base64,/9j/4AAQSkZJRgABAQAAAQABAAD/2wCEAAkGBwgHBgkIBwgKCgkLDRYPDQwMDRsUFRAWIB0iIiAdHx8kKDQsJCYxJx8fLT0tMTU3Ojo6Iys/RD84QzQ5OjcBCgoKDQwNGg8PGjclHyU3Nzc3Nzc3Nzc3Nzc3Nzc3Nzc3Nzc3Nzc3Nzc3Nzc3Nzc3Nzc3Nzc3Nzc3Nzc3Nzc3N//AABEIAHIAtgMBIgACEQEDEQH/xAAcAAEAAQUBAQAAAAAAAAAAAAAABgECBAUHAwj/xABDEAABAwMBBAcFBAYJBQAAAAABAgMEAAURBgcSITETIkFRYXGBFEKRobEVMlJyIzNiwcLRFkN1gpOis9LhFyU0c5L/xAAaAQEAAwEBAQAAAAAAAAAAAAAAAQIDBAUG/8QAJhEBAAICAgIABQUAAAAAAAAAAAECAxESMQQhBRMyQVEiYZGx4f/aAAwDAQACEQMRAD8A7jSsS6XODaYipdylsxY6ebjywkfOtIxqmTcgFWCxzZbKhlMqTiKyod43+ufRBoJNStB0eqnykmTZ4SfeQlhyQfRRUgD4Gr/sy8KVlzUTwz2NxGgPmDQbylR+VBuEdkuuaokNITzW7HYwP8orWw52pZMpJtU2FcIIPXekwlMg/lWF8fRGKrN6xOhMSatW623+sWlPmcVB5mqplmdH9NYUq3xlL3UzISukijJ4bykjpEnzGKmUJMRbKH4nRLbcSFJdQQrfB7d7t86n2MhKgoZHKq0pUhSlKBSlKBSlKBSlKChqJ6wuxWr7Jhr66xmStPupPu+Z7fDzrb6iu4tUHfQAqS51WUHtV3nwHM1DrfGWolx1RW64d9a1c1E8zXlfE/M+TThXuWd7ajTJt8UJSlKUgAVuUJS2jPKrIzIQkEisO7TUstEA9lfMVibSwhhXa5BDgANKhl3uJU7wVSu+uD0tptdni29W64vdw1QQ5c7a90cKA992MjJyUp5E8AM+vaK6o8Jp4x1Rx/7EqP0NaLUOhrRe5qbiA/AuqeKZ8Fzonc44ZI4K5AcezhXmzA1pbgEx7xbLoyOQnxlNOY/O2SCf7tfWTG3S2UhWomxlhNsex7p30H99amdqS9wmV+1WUtuY6rqVFbY88fzrKbuGrkjD+nrc4e9m5kD/ADN1f9panPAaZi+t0GP9Osb4rT9NphEwwLNY5V5cRctROKeHNqMoYA8SOzy+NS8AJwEgAAch2VHel1k8CG4dkh55KcfdfI9AlOfiK83dPXu4Jxd9USUIJO81a2ExgR3bx3lj0Iq2LFGONQRGmLtI1JbLbY5VsdR7fcZzSmY9taT0jjpUMZKRxAHPPhw416bKrFO05ouDb7pwlArcU0FZ6IKUSE57+PHHaTW3semLNYlKct0FtD6/1kleVvL/ADLVlR+NbfhmtUq0pVMjvoK0q1S0oSVKUEpAySTgCvJEpt0joSXB+JI6vx5UHvSgpQKUpQK8JkpmFGckSVhtltJUtRPACveoDtjlFrT0WMk/+TLSkgHsSCr6gVTJbhSbL46c7RX8sVcpd7nrnO43T1WkA53E93n2mtxEYCQCeVcfZ9qTJQ5GcdYDZ4KaXuk/Cp9Z9UrbR0dyG8gdUPJT1ieXEdtfI+Vjte3Le5lvn+F5axypO0plyEsNk5xUGv8AcioqAVWyvd1SpvLawpJGQoHgRUAvE/AWonHmav42CZl5sV1OpYF1uIQoFS8carU42daUSqKu73aMlxyUnDDLyAQ23nOcd6uB8BjvNK+hp4f6Y214uy0pSu1crEuNyhWuMqVcZTEVhHNx5wIT8TWh2iawY0ZYDPW300l1XRxmTkBS8ZyfADiaj+kNFv3dLWo9euG5XGQA6zDe4sREHiAEcs4+HieJDdI123cVbumbLc7uM49oQ10LH+I5gH0Br0Q5riYCr2ax2xJHALdclLB8cBAqRGZCZG4ZEdAHu74GPSrBc4GcCbH/AMQVWb1juRoxadWucXdUxGz2hi1D+Jw1U2XVKeKNXJPg5a2yPkRUjbeadTlpxCx3pVmo3e9UoYJj24B17OC5zSk+Heazy58eKvK0omYhhz3tXWdlTz14sMoe4h+I4wVHzStX0rHm6vvsGHGfuenpUdhYJflQ0GSGh37p3VDzIwPGt1ZLItKxcLqVPzVcQHDno/8An6dlSHHgKinPJG7eo/H3O0e03c7DqCOJdsuKLkU4KlOLyts+KDjc+AqQgVyja3ptNkYOtdMrNuukRafaDHwlL6FKwSoDgTkjPeOeanmir6NS6Xt94CAgyWuukcgtJKVAeG8DW0REdJbylKVIUpVCcUBRAHGuY7U3Uy7raovMNNuOkDvJAH0NT+bJ3AQK5/c47F11DKckbxDLSWgoHBHNR+aq4/iF+GCf3bYMtMWSL36hCEuD2gDdIYCsKcB4eVWSpDhKWwMHGQMdVI7yPKthd2GYK+ia3XWUgkFeMk+PfUPu12aZQpttYyeKjmvIw4vmT6h7VvMx2pyrLMN5bjgNJS4reOXCVdVPiK3OirAdUXgvPo3rZEUC7nk8vmEeWOJ9B21qNObP77qJaHpSVW6Arj0jyf0ix+yj95x613rS1gi2S2R7fCRusspxk4ys9qj3k17OHxa0nlLw81q3vyhnxYgCOIpWySN0YpXXtmrSlKgc026aWm6g07Gl2xtb8m3OKcLKBlS0KACsDtIwDjzrb7O9cW3VlpYYLrbV0abCJMNZwrIGCpIPNP0zg1M6iGpdnGn7/J9tUw5AuIOUzYK+icz3nHAnxIz40EoXCir+/HZV5tisWRYbXIHXhNA96Bun5VEW7DtBsqdy06lhXZhP3G7uwrfA7AVpOT5k1k/bmvY2BJ0hDl96odySn5LxVLY6W7gZkzRyASu3yltKIxuuDPzHH61bpzTj0Wcp+4IT+i/UgHeBV+L0rw/pRqzt0DLz/aTH86t+3tbvqwxotmOPxS7o3/ADXPHhYYvF4jpHGE1AxWNPuES2xVyp8lmNHQMqdeWEpHqaiC4e0e5hSXrnY7O2rODFYW+4n1WQKpH2Y21+UJmpbjcb9IB3gJz36JJ8EDgPLlXWlEtWXe5bVJSdPaSYWmxtuhUy6PIIbWR2DvA4EDmTjkONdXsNqjWO0RLXCBEeK0G0Z5nvJ8ScmsqJFjwo6I8RhphhsYQ00gJSkdwA4CvagUpSgVQ8qrVM0GquCOZNcsn3huFGkyFrwqQ6tY4+7k4+VdTuJE2NIahLS48W1JSRxSlWMDJ5c/WoRa9mftL6ZWpnEydz9VCbJ6FA7N481n4DwNcnk4ZzzWv2VtG3N4VvvmsJB+zWuih72FTHgQ2O/d/EfL4iuiaX0BabGpD5aVNnDj7S+MlJ/ZTyT9fGuhR7Ywy2lCEJSlIwlKQAAPAVkojNp5Jrox4qY41VaI01sOIeZFbVtISMCrgkDlVauFKUoFKUoFKUoFKUoFUrGudxh2qC7OuMhEeMyneW4s4AFcqOtNU6/nvQdCRxb7a2rceukkdb07AcdgyeXEUHUbpd7baGemuk+NEb7FPuhGfLPOoo/tV030pZtvt91dBwUwIi3OPnwB9M14WPZRY4romX1yRfriR137gsrTnwSezzJqcw4caEylmHHZjtJGA2y2EJHkBQQxGub1JRvwNB3tY7PaShjPoo5q3+l2s85/6ev7n9pt73wx++p5VKCDK1ze4yN+foS9pGePs5Q/8AJJzVWdqmmw6Grl7fanCcBM+Gtvj58QPWppIfajsrdfWEIQMqUair8l7VMr2OOgNwEHLjikgk93Py5fGsMueuPUdzPUImdNt9vx5KkNWkCa64kLTuHCEg9qldgr3aguv9a5PdNn+pR1W0/wC71+FRfUOzK03R5M6DLnWu5oQEolxZCgeHLIPZnjwxUbVq3V2z2U1G1qwLtZ1q3GrpHGFju3u847Dg8+Jq0Umfd5S64lKUpCUgBIGAByFXVg2a7Qb3b2Z9rkokRXRlDiPmD3Ed1Z1ahSlKBSlKBSlKBSlKBSlKBSlUPKg4JtMuU3W20aJo6I6WoTD6WlY95eN5az37qcgDwPfXbrNaYVktke3W1hLMVhO6hA+p7yeZNcAuzw0btzNwuAUmMqWX988f0TySkq8hvH4V9Encfb57yFDIKTwI8xQXFSU81AeZqwyWRzebH94Vhu2O2uklyKkk9u8f51hu6TtSwdxtxo96F/zzWF5zR9MR/P8AiPbdIcQv7q0nyNWyH247K3XlhCEDJJqJS9JSGDvwJCV45JV1D8R/xWpnuXNloRbgp8IByEuHIJ8D2/GuPJ5uXFE88ev6V5THcPa83V+8yUttJUGt7daa/Eewnx+lTS0QEW+EiOkZPNavxK7TUU0dEEi5F9YylhOR+Y8vlmpzUfDqWvE579yinv3KmOFY1ygRbnCegz2Evxn0FDjaxwUKyqoTivUaPn/S8uXsz2oPaddfcdtM15DY3uWF46NzzGd09/HuFfQAr5y1vITqzbNGi2shwNyGIwWk8DuHK1eSet/819GigrSlKBSlKBSlKBSlKBSlKBSlKCG7StBxta21AStMe5RsmNIIyOPNKu9Jx6Hj3g850nrq87PJSdOa3hSPYkdWO8E5U0n9k/1iPmPkO8Vg3a0W68xFRLrDYlxz7jyArB7x3HxFBZZL5a77EEm0zmJbR5ltYJT4EcwfA1sM1yi57FozEpUzSV7m2iQeSd8lI8AoEKA8ya80t7YbCkJQq23xtPLfI3sepQfnmg63VjrSHUFtxCVoPNKhkGuWp2i61h8Lns/lnH3lRyrBPgN0/WrhtcuIHW0Jegr8qv8AZUTGx0mFb40HpPZWg2HFbygCedZea5Sdpuq5Q/7ds+uCs9r2+P4K8TO2w3sKSzbrdZm1cnFY3gPVSjn0FK1isagdTuE+Jboq5U+SzGYQMqceWEpHqa49rfanJvbp09oFqRIkP9Rctts7xHaGx2eKzjA5d4zIux6ddpCZWttTy57md7omVEgeAUvOB5JFdG09pizabj9DZYDMYEALWkZWv8yjxPxqRD9lGzdOkm1XG6bjt3eRuYQcojoPNIPaT2n0Hj0ilKBSlKBSlKBSlKBSlKBSlKBSlKBSlKBSlKBSlKBSlKBSlKBSlKBSlKBSlKBSlKD/2Q=="/>
          <p:cNvSpPr>
            <a:spLocks noChangeAspect="1" noChangeArrowheads="1"/>
          </p:cNvSpPr>
          <p:nvPr/>
        </p:nvSpPr>
        <p:spPr bwMode="auto">
          <a:xfrm>
            <a:off x="307975" y="-3651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32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374627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/>
              </a:rPr>
              <a:t>Tips for Compliance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solidFill>
                  <a:schemeClr val="bg1"/>
                </a:solidFill>
                <a:effectLst/>
              </a:rPr>
              <a:t>(cont’d)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148503" cy="5334000"/>
          </a:xfrm>
        </p:spPr>
        <p:txBody>
          <a:bodyPr>
            <a:noAutofit/>
          </a:bodyPr>
          <a:lstStyle/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Employers with multi-state operations should consider differences in state laws.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Evaluate whether voluntary anti-discrimination policies create potential liability for breach of contract claims.  </a:t>
            </a:r>
          </a:p>
          <a:p>
            <a:pPr marL="342900" indent="-342900">
              <a:buSzPct val="82000"/>
              <a:buFont typeface="Lucida Sans Unicode" panose="020B0602030504020204" pitchFamily="34" charset="0"/>
              <a:buChar char="‣"/>
            </a:pPr>
            <a:r>
              <a:rPr lang="en-US" dirty="0" smtClean="0">
                <a:solidFill>
                  <a:schemeClr val="tx1"/>
                </a:solidFill>
              </a:rPr>
              <a:t>Monitor developments in this area to ensure compliance with applicable law.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879CAC20-8658-4DCF-89D8-36F4FE613268}" type="slidenum">
              <a:rPr lang="en-US" smtClean="0"/>
              <a:t>26</a:t>
            </a:fld>
            <a:endParaRPr lang="en-US" dirty="0"/>
          </a:p>
        </p:txBody>
      </p:sp>
      <p:sp>
        <p:nvSpPr>
          <p:cNvPr id="7" name="AutoShape 2" descr="data:image/jpeg;base64,/9j/4AAQSkZJRgABAQAAAQABAAD/2wCEAAkGBwgHBgkIBwgKCgkLDRYPDQwMDRsUFRAWIB0iIiAdHx8kKDQsJCYxJx8fLT0tMTU3Ojo6Iys/RD84QzQ5OjcBCgoKDQwNGg8PGjclHyU3Nzc3Nzc3Nzc3Nzc3Nzc3Nzc3Nzc3Nzc3Nzc3Nzc3Nzc3Nzc3Nzc3Nzc3Nzc3Nzc3N//AABEIAHIAtgMBIgACEQEDEQH/xAAcAAEAAQUBAQAAAAAAAAAAAAAABgECBAUHAwj/xABDEAABAwMBBAcFBAYJBQAAAAABAgMEAAURBgcSITETIkFRYXGBFEKRobEVMlJyIzNiwcLRFkN1gpOis9LhFyU0c5L/xAAaAQEAAwEBAQAAAAAAAAAAAAAAAQIDBAUG/8QAJhEBAAICAgIABQUAAAAAAAAAAAECAxESMQQhBRMyQVEiYZGx4f/aAAwDAQACEQMRAD8A7jSsS6XODaYipdylsxY6ebjywkfOtIxqmTcgFWCxzZbKhlMqTiKyod43+ufRBoJNStB0eqnykmTZ4SfeQlhyQfRRUgD4Gr/sy8KVlzUTwz2NxGgPmDQbylR+VBuEdkuuaokNITzW7HYwP8orWw52pZMpJtU2FcIIPXekwlMg/lWF8fRGKrN6xOhMSatW623+sWlPmcVB5mqplmdH9NYUq3xlL3UzISukijJ4bykjpEnzGKmUJMRbKH4nRLbcSFJdQQrfB7d7t86n2MhKgoZHKq0pUhSlKBSlKBSlKBSlKChqJ6wuxWr7Jhr66xmStPupPu+Z7fDzrb6iu4tUHfQAqS51WUHtV3nwHM1DrfGWolx1RW64d9a1c1E8zXlfE/M+TThXuWd7ajTJt8UJSlKUgAVuUJS2jPKrIzIQkEisO7TUstEA9lfMVibSwhhXa5BDgANKhl3uJU7wVSu+uD0tptdni29W64vdw1QQ5c7a90cKA992MjJyUp5E8AM+vaK6o8Jp4x1Rx/7EqP0NaLUOhrRe5qbiA/AuqeKZ8Fzonc44ZI4K5AcezhXmzA1pbgEx7xbLoyOQnxlNOY/O2SCf7tfWTG3S2UhWomxlhNsex7p30H99amdqS9wmV+1WUtuY6rqVFbY88fzrKbuGrkjD+nrc4e9m5kD/ADN1f9panPAaZi+t0GP9Osb4rT9NphEwwLNY5V5cRctROKeHNqMoYA8SOzy+NS8AJwEgAAch2VHel1k8CG4dkh55KcfdfI9AlOfiK83dPXu4Jxd9USUIJO81a2ExgR3bx3lj0Iq2LFGONQRGmLtI1JbLbY5VsdR7fcZzSmY9taT0jjpUMZKRxAHPPhw416bKrFO05ouDb7pwlArcU0FZ6IKUSE57+PHHaTW3semLNYlKct0FtD6/1kleVvL/ADLVlR+NbfhmtUq0pVMjvoK0q1S0oSVKUEpAySTgCvJEpt0joSXB+JI6vx5UHvSgpQKUpQK8JkpmFGckSVhtltJUtRPACveoDtjlFrT0WMk/+TLSkgHsSCr6gVTJbhSbL46c7RX8sVcpd7nrnO43T1WkA53E93n2mtxEYCQCeVcfZ9qTJQ5GcdYDZ4KaXuk/Cp9Z9UrbR0dyG8gdUPJT1ieXEdtfI+Vjte3Le5lvn+F5axypO0plyEsNk5xUGv8AcioqAVWyvd1SpvLawpJGQoHgRUAvE/AWonHmav42CZl5sV1OpYF1uIQoFS8carU42daUSqKu73aMlxyUnDDLyAQ23nOcd6uB8BjvNK+hp4f6Y214uy0pSu1crEuNyhWuMqVcZTEVhHNx5wIT8TWh2iawY0ZYDPW300l1XRxmTkBS8ZyfADiaj+kNFv3dLWo9euG5XGQA6zDe4sREHiAEcs4+HieJDdI123cVbumbLc7uM49oQ10LH+I5gH0Br0Q5riYCr2ax2xJHALdclLB8cBAqRGZCZG4ZEdAHu74GPSrBc4GcCbH/AMQVWb1juRoxadWucXdUxGz2hi1D+Jw1U2XVKeKNXJPg5a2yPkRUjbeadTlpxCx3pVmo3e9UoYJj24B17OC5zSk+Heazy58eKvK0omYhhz3tXWdlTz14sMoe4h+I4wVHzStX0rHm6vvsGHGfuenpUdhYJflQ0GSGh37p3VDzIwPGt1ZLItKxcLqVPzVcQHDno/8An6dlSHHgKinPJG7eo/H3O0e03c7DqCOJdsuKLkU4KlOLyts+KDjc+AqQgVyja3ptNkYOtdMrNuukRafaDHwlL6FKwSoDgTkjPeOeanmir6NS6Xt94CAgyWuukcgtJKVAeG8DW0REdJbylKVIUpVCcUBRAHGuY7U3Uy7raovMNNuOkDvJAH0NT+bJ3AQK5/c47F11DKckbxDLSWgoHBHNR+aq4/iF+GCf3bYMtMWSL36hCEuD2gDdIYCsKcB4eVWSpDhKWwMHGQMdVI7yPKthd2GYK+ia3XWUgkFeMk+PfUPu12aZQpttYyeKjmvIw4vmT6h7VvMx2pyrLMN5bjgNJS4reOXCVdVPiK3OirAdUXgvPo3rZEUC7nk8vmEeWOJ9B21qNObP77qJaHpSVW6Arj0jyf0ix+yj95x613rS1gi2S2R7fCRusspxk4ys9qj3k17OHxa0nlLw81q3vyhnxYgCOIpWySN0YpXXtmrSlKgc026aWm6g07Gl2xtb8m3OKcLKBlS0KACsDtIwDjzrb7O9cW3VlpYYLrbV0abCJMNZwrIGCpIPNP0zg1M6iGpdnGn7/J9tUw5AuIOUzYK+icz3nHAnxIz40EoXCir+/HZV5tisWRYbXIHXhNA96Bun5VEW7DtBsqdy06lhXZhP3G7uwrfA7AVpOT5k1k/bmvY2BJ0hDl96odySn5LxVLY6W7gZkzRyASu3yltKIxuuDPzHH61bpzTj0Wcp+4IT+i/UgHeBV+L0rw/pRqzt0DLz/aTH86t+3tbvqwxotmOPxS7o3/ADXPHhYYvF4jpHGE1AxWNPuES2xVyp8lmNHQMqdeWEpHqaiC4e0e5hSXrnY7O2rODFYW+4n1WQKpH2Y21+UJmpbjcb9IB3gJz36JJ8EDgPLlXWlEtWXe5bVJSdPaSYWmxtuhUy6PIIbWR2DvA4EDmTjkONdXsNqjWO0RLXCBEeK0G0Z5nvJ8ScmsqJFjwo6I8RhphhsYQ00gJSkdwA4CvagUpSgVQ8qrVM0GquCOZNcsn3huFGkyFrwqQ6tY4+7k4+VdTuJE2NIahLS48W1JSRxSlWMDJ5c/WoRa9mftL6ZWpnEydz9VCbJ6FA7N481n4DwNcnk4ZzzWv2VtG3N4VvvmsJB+zWuih72FTHgQ2O/d/EfL4iuiaX0BabGpD5aVNnDj7S+MlJ/ZTyT9fGuhR7Ywy2lCEJSlIwlKQAAPAVkojNp5Jrox4qY41VaI01sOIeZFbVtISMCrgkDlVauFKUoFKUoFKUoFKUoFUrGudxh2qC7OuMhEeMyneW4s4AFcqOtNU6/nvQdCRxb7a2rceukkdb07AcdgyeXEUHUbpd7baGemuk+NEb7FPuhGfLPOoo/tV030pZtvt91dBwUwIi3OPnwB9M14WPZRY4romX1yRfriR137gsrTnwSezzJqcw4caEylmHHZjtJGA2y2EJHkBQQxGub1JRvwNB3tY7PaShjPoo5q3+l2s85/6ev7n9pt73wx++p5VKCDK1ze4yN+foS9pGePs5Q/8AJJzVWdqmmw6Grl7fanCcBM+Gtvj58QPWppIfajsrdfWEIQMqUair8l7VMr2OOgNwEHLjikgk93Py5fGsMueuPUdzPUImdNt9vx5KkNWkCa64kLTuHCEg9qldgr3aguv9a5PdNn+pR1W0/wC71+FRfUOzK03R5M6DLnWu5oQEolxZCgeHLIPZnjwxUbVq3V2z2U1G1qwLtZ1q3GrpHGFju3u847Dg8+Jq0Umfd5S64lKUpCUgBIGAByFXVg2a7Qb3b2Z9rkokRXRlDiPmD3Ed1Z1ahSlKBSlKBSlKBSlKBSlKBSlUPKg4JtMuU3W20aJo6I6WoTD6WlY95eN5az37qcgDwPfXbrNaYVktke3W1hLMVhO6hA+p7yeZNcAuzw0btzNwuAUmMqWX988f0TySkq8hvH4V9Encfb57yFDIKTwI8xQXFSU81AeZqwyWRzebH94Vhu2O2uklyKkk9u8f51hu6TtSwdxtxo96F/zzWF5zR9MR/P8AiPbdIcQv7q0nyNWyH247K3XlhCEDJJqJS9JSGDvwJCV45JV1D8R/xWpnuXNloRbgp8IByEuHIJ8D2/GuPJ5uXFE88ev6V5THcPa83V+8yUttJUGt7daa/Eewnx+lTS0QEW+EiOkZPNavxK7TUU0dEEi5F9YylhOR+Y8vlmpzUfDqWvE579yinv3KmOFY1ygRbnCegz2Evxn0FDjaxwUKyqoTivUaPn/S8uXsz2oPaddfcdtM15DY3uWF46NzzGd09/HuFfQAr5y1vITqzbNGi2shwNyGIwWk8DuHK1eSet/819GigrSlKBSlKBSlKBSlKBSlKBSlKCG7StBxta21AStMe5RsmNIIyOPNKu9Jx6Hj3g850nrq87PJSdOa3hSPYkdWO8E5U0n9k/1iPmPkO8Vg3a0W68xFRLrDYlxz7jyArB7x3HxFBZZL5a77EEm0zmJbR5ltYJT4EcwfA1sM1yi57FozEpUzSV7m2iQeSd8lI8AoEKA8ya80t7YbCkJQq23xtPLfI3sepQfnmg63VjrSHUFtxCVoPNKhkGuWp2i61h8Lns/lnH3lRyrBPgN0/WrhtcuIHW0Jegr8qv8AZUTGx0mFb40HpPZWg2HFbygCedZea5Sdpuq5Q/7ds+uCs9r2+P4K8TO2w3sKSzbrdZm1cnFY3gPVSjn0FK1isagdTuE+Jboq5U+SzGYQMqceWEpHqa49rfanJvbp09oFqRIkP9Rctts7xHaGx2eKzjA5d4zIux6ddpCZWttTy57md7omVEgeAUvOB5JFdG09pizabj9DZYDMYEALWkZWv8yjxPxqRD9lGzdOkm1XG6bjt3eRuYQcojoPNIPaT2n0Hj0ilKBSlKBSlKBSlKBSlKBSlKBSlKBSlKBSlKBSlKBSlKBSlKBSlKBSlKBSlKBSlKD/2Q=="/>
          <p:cNvSpPr>
            <a:spLocks noChangeAspect="1" noChangeArrowheads="1"/>
          </p:cNvSpPr>
          <p:nvPr/>
        </p:nvSpPr>
        <p:spPr bwMode="auto">
          <a:xfrm>
            <a:off x="155575" y="-5175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 descr="data:image/jpeg;base64,/9j/4AAQSkZJRgABAQAAAQABAAD/2wCEAAkGBwgHBgkIBwgKCgkLDRYPDQwMDRsUFRAWIB0iIiAdHx8kKDQsJCYxJx8fLT0tMTU3Ojo6Iys/RD84QzQ5OjcBCgoKDQwNGg8PGjclHyU3Nzc3Nzc3Nzc3Nzc3Nzc3Nzc3Nzc3Nzc3Nzc3Nzc3Nzc3Nzc3Nzc3Nzc3Nzc3Nzc3N//AABEIAHIAtgMBIgACEQEDEQH/xAAcAAEAAQUBAQAAAAAAAAAAAAAABgECBAUHAwj/xABDEAABAwMBBAcFBAYJBQAAAAABAgMEAAURBgcSITETIkFRYXGBFEKRobEVMlJyIzNiwcLRFkN1gpOis9LhFyU0c5L/xAAaAQEAAwEBAQAAAAAAAAAAAAAAAQIDBAUG/8QAJhEBAAICAgIABQUAAAAAAAAAAAECAxESMQQhBRMyQVEiYZGx4f/aAAwDAQACEQMRAD8A7jSsS6XODaYipdylsxY6ebjywkfOtIxqmTcgFWCxzZbKhlMqTiKyod43+ufRBoJNStB0eqnykmTZ4SfeQlhyQfRRUgD4Gr/sy8KVlzUTwz2NxGgPmDQbylR+VBuEdkuuaokNITzW7HYwP8orWw52pZMpJtU2FcIIPXekwlMg/lWF8fRGKrN6xOhMSatW623+sWlPmcVB5mqplmdH9NYUq3xlL3UzISukijJ4bykjpEnzGKmUJMRbKH4nRLbcSFJdQQrfB7d7t86n2MhKgoZHKq0pUhSlKBSlKBSlKBSlKChqJ6wuxWr7Jhr66xmStPupPu+Z7fDzrb6iu4tUHfQAqS51WUHtV3nwHM1DrfGWolx1RW64d9a1c1E8zXlfE/M+TThXuWd7ajTJt8UJSlKUgAVuUJS2jPKrIzIQkEisO7TUstEA9lfMVibSwhhXa5BDgANKhl3uJU7wVSu+uD0tptdni29W64vdw1QQ5c7a90cKA992MjJyUp5E8AM+vaK6o8Jp4x1Rx/7EqP0NaLUOhrRe5qbiA/AuqeKZ8Fzonc44ZI4K5AcezhXmzA1pbgEx7xbLoyOQnxlNOY/O2SCf7tfWTG3S2UhWomxlhNsex7p30H99amdqS9wmV+1WUtuY6rqVFbY88fzrKbuGrkjD+nrc4e9m5kD/ADN1f9panPAaZi+t0GP9Osb4rT9NphEwwLNY5V5cRctROKeHNqMoYA8SOzy+NS8AJwEgAAch2VHel1k8CG4dkh55KcfdfI9AlOfiK83dPXu4Jxd9USUIJO81a2ExgR3bx3lj0Iq2LFGONQRGmLtI1JbLbY5VsdR7fcZzSmY9taT0jjpUMZKRxAHPPhw416bKrFO05ouDb7pwlArcU0FZ6IKUSE57+PHHaTW3semLNYlKct0FtD6/1kleVvL/ADLVlR+NbfhmtUq0pVMjvoK0q1S0oSVKUEpAySTgCvJEpt0joSXB+JI6vx5UHvSgpQKUpQK8JkpmFGckSVhtltJUtRPACveoDtjlFrT0WMk/+TLSkgHsSCr6gVTJbhSbL46c7RX8sVcpd7nrnO43T1WkA53E93n2mtxEYCQCeVcfZ9qTJQ5GcdYDZ4KaXuk/Cp9Z9UrbR0dyG8gdUPJT1ieXEdtfI+Vjte3Le5lvn+F5axypO0plyEsNk5xUGv8AcioqAVWyvd1SpvLawpJGQoHgRUAvE/AWonHmav42CZl5sV1OpYF1uIQoFS8carU42daUSqKu73aMlxyUnDDLyAQ23nOcd6uB8BjvNK+hp4f6Y214uy0pSu1crEuNyhWuMqVcZTEVhHNx5wIT8TWh2iawY0ZYDPW300l1XRxmTkBS8ZyfADiaj+kNFv3dLWo9euG5XGQA6zDe4sREHiAEcs4+HieJDdI123cVbumbLc7uM49oQ10LH+I5gH0Br0Q5riYCr2ax2xJHALdclLB8cBAqRGZCZG4ZEdAHu74GPSrBc4GcCbH/AMQVWb1juRoxadWucXdUxGz2hi1D+Jw1U2XVKeKNXJPg5a2yPkRUjbeadTlpxCx3pVmo3e9UoYJj24B17OC5zSk+Heazy58eKvK0omYhhz3tXWdlTz14sMoe4h+I4wVHzStX0rHm6vvsGHGfuenpUdhYJflQ0GSGh37p3VDzIwPGt1ZLItKxcLqVPzVcQHDno/8An6dlSHHgKinPJG7eo/H3O0e03c7DqCOJdsuKLkU4KlOLyts+KDjc+AqQgVyja3ptNkYOtdMrNuukRafaDHwlL6FKwSoDgTkjPeOeanmir6NS6Xt94CAgyWuukcgtJKVAeG8DW0REdJbylKVIUpVCcUBRAHGuY7U3Uy7raovMNNuOkDvJAH0NT+bJ3AQK5/c47F11DKckbxDLSWgoHBHNR+aq4/iF+GCf3bYMtMWSL36hCEuD2gDdIYCsKcB4eVWSpDhKWwMHGQMdVI7yPKthd2GYK+ia3XWUgkFeMk+PfUPu12aZQpttYyeKjmvIw4vmT6h7VvMx2pyrLMN5bjgNJS4reOXCVdVPiK3OirAdUXgvPo3rZEUC7nk8vmEeWOJ9B21qNObP77qJaHpSVW6Arj0jyf0ix+yj95x613rS1gi2S2R7fCRusspxk4ys9qj3k17OHxa0nlLw81q3vyhnxYgCOIpWySN0YpXXtmrSlKgc026aWm6g07Gl2xtb8m3OKcLKBlS0KACsDtIwDjzrb7O9cW3VlpYYLrbV0abCJMNZwrIGCpIPNP0zg1M6iGpdnGn7/J9tUw5AuIOUzYK+icz3nHAnxIz40EoXCir+/HZV5tisWRYbXIHXhNA96Bun5VEW7DtBsqdy06lhXZhP3G7uwrfA7AVpOT5k1k/bmvY2BJ0hDl96odySn5LxVLY6W7gZkzRyASu3yltKIxuuDPzHH61bpzTj0Wcp+4IT+i/UgHeBV+L0rw/pRqzt0DLz/aTH86t+3tbvqwxotmOPxS7o3/ADXPHhYYvF4jpHGE1AxWNPuES2xVyp8lmNHQMqdeWEpHqaiC4e0e5hSXrnY7O2rODFYW+4n1WQKpH2Y21+UJmpbjcb9IB3gJz36JJ8EDgPLlXWlEtWXe5bVJSdPaSYWmxtuhUy6PIIbWR2DvA4EDmTjkONdXsNqjWO0RLXCBEeK0G0Z5nvJ8ScmsqJFjwo6I8RhphhsYQ00gJSkdwA4CvagUpSgVQ8qrVM0GquCOZNcsn3huFGkyFrwqQ6tY4+7k4+VdTuJE2NIahLS48W1JSRxSlWMDJ5c/WoRa9mftL6ZWpnEydz9VCbJ6FA7N481n4DwNcnk4ZzzWv2VtG3N4VvvmsJB+zWuih72FTHgQ2O/d/EfL4iuiaX0BabGpD5aVNnDj7S+MlJ/ZTyT9fGuhR7Ywy2lCEJSlIwlKQAAPAVkojNp5Jrox4qY41VaI01sOIeZFbVtISMCrgkDlVauFKUoFKUoFKUoFKUoFUrGudxh2qC7OuMhEeMyneW4s4AFcqOtNU6/nvQdCRxb7a2rceukkdb07AcdgyeXEUHUbpd7baGemuk+NEb7FPuhGfLPOoo/tV030pZtvt91dBwUwIi3OPnwB9M14WPZRY4romX1yRfriR137gsrTnwSezzJqcw4caEylmHHZjtJGA2y2EJHkBQQxGub1JRvwNB3tY7PaShjPoo5q3+l2s85/6ev7n9pt73wx++p5VKCDK1ze4yN+foS9pGePs5Q/8AJJzVWdqmmw6Grl7fanCcBM+Gtvj58QPWppIfajsrdfWEIQMqUair8l7VMr2OOgNwEHLjikgk93Py5fGsMueuPUdzPUImdNt9vx5KkNWkCa64kLTuHCEg9qldgr3aguv9a5PdNn+pR1W0/wC71+FRfUOzK03R5M6DLnWu5oQEolxZCgeHLIPZnjwxUbVq3V2z2U1G1qwLtZ1q3GrpHGFju3u847Dg8+Jq0Umfd5S64lKUpCUgBIGAByFXVg2a7Qb3b2Z9rkokRXRlDiPmD3Ed1Z1ahSlKBSlKBSlKBSlKBSlKBSlUPKg4JtMuU3W20aJo6I6WoTD6WlY95eN5az37qcgDwPfXbrNaYVktke3W1hLMVhO6hA+p7yeZNcAuzw0btzNwuAUmMqWX988f0TySkq8hvH4V9Encfb57yFDIKTwI8xQXFSU81AeZqwyWRzebH94Vhu2O2uklyKkk9u8f51hu6TtSwdxtxo96F/zzWF5zR9MR/P8AiPbdIcQv7q0nyNWyH247K3XlhCEDJJqJS9JSGDvwJCV45JV1D8R/xWpnuXNloRbgp8IByEuHIJ8D2/GuPJ5uXFE88ev6V5THcPa83V+8yUttJUGt7daa/Eewnx+lTS0QEW+EiOkZPNavxK7TUU0dEEi5F9YylhOR+Y8vlmpzUfDqWvE579yinv3KmOFY1ygRbnCegz2Evxn0FDjaxwUKyqoTivUaPn/S8uXsz2oPaddfcdtM15DY3uWF46NzzGd09/HuFfQAr5y1vITqzbNGi2shwNyGIwWk8DuHK1eSet/819GigrSlKBSlKBSlKBSlKBSlKBSlKCG7StBxta21AStMe5RsmNIIyOPNKu9Jx6Hj3g850nrq87PJSdOa3hSPYkdWO8E5U0n9k/1iPmPkO8Vg3a0W68xFRLrDYlxz7jyArB7x3HxFBZZL5a77EEm0zmJbR5ltYJT4EcwfA1sM1yi57FozEpUzSV7m2iQeSd8lI8AoEKA8ya80t7YbCkJQq23xtPLfI3sepQfnmg63VjrSHUFtxCVoPNKhkGuWp2i61h8Lns/lnH3lRyrBPgN0/WrhtcuIHW0Jegr8qv8AZUTGx0mFb40HpPZWg2HFbygCedZea5Sdpuq5Q/7ds+uCs9r2+P4K8TO2w3sKSzbrdZm1cnFY3gPVSjn0FK1isagdTuE+Jboq5U+SzGYQMqceWEpHqa49rfanJvbp09oFqRIkP9Rctts7xHaGx2eKzjA5d4zIux6ddpCZWttTy57md7omVEgeAUvOB5JFdG09pizabj9DZYDMYEALWkZWv8yjxPxqRD9lGzdOkm1XG6bjt3eRuYQcojoPNIPaT2n0Hj0ilKBSlKBSlKBSlKBSlKBSlKBSlKBSlKBSlKBSlKBSlKBSlKBSlKBSlKBSlKBSlKD/2Q=="/>
          <p:cNvSpPr>
            <a:spLocks noChangeAspect="1" noChangeArrowheads="1"/>
          </p:cNvSpPr>
          <p:nvPr/>
        </p:nvSpPr>
        <p:spPr bwMode="auto">
          <a:xfrm>
            <a:off x="307975" y="-365125"/>
            <a:ext cx="17335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127413"/>
            <a:ext cx="4408717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86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6633" y="762000"/>
            <a:ext cx="7772400" cy="137160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09800"/>
            <a:ext cx="2926080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7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772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i="1" dirty="0" smtClean="0">
                <a:latin typeface="Arial" pitchFamily="34" charset="0"/>
                <a:cs typeface="Arial" pitchFamily="34" charset="0"/>
              </a:rPr>
              <a:t>Windsor Issues for Employment Lawyers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Federal Bar Association 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Labor and Employment Law Conference</a:t>
            </a:r>
            <a:br>
              <a:rPr lang="en-US" sz="2700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smtClean="0">
                <a:latin typeface="Arial" pitchFamily="34" charset="0"/>
                <a:cs typeface="Arial" pitchFamily="34" charset="0"/>
              </a:rPr>
              <a:t>March 12, 2015</a:t>
            </a:r>
            <a:endParaRPr lang="en-US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229600" cy="1219200"/>
          </a:xfrm>
        </p:spPr>
        <p:txBody>
          <a:bodyPr numCol="2">
            <a:normAutofit fontScale="25000" lnSpcReduction="20000"/>
          </a:bodyPr>
          <a:lstStyle/>
          <a:p>
            <a:pPr algn="just"/>
            <a:r>
              <a:rPr lang="en-US" sz="8000" dirty="0" smtClean="0"/>
              <a:t>Janis van </a:t>
            </a:r>
            <a:r>
              <a:rPr lang="en-US" sz="8000" dirty="0" err="1" smtClean="0"/>
              <a:t>Meerveld</a:t>
            </a:r>
            <a:endParaRPr lang="en-US" sz="8000" dirty="0" smtClean="0"/>
          </a:p>
          <a:p>
            <a:pPr algn="just"/>
            <a:r>
              <a:rPr lang="en-US" sz="8000" dirty="0" smtClean="0"/>
              <a:t>Adams &amp; Reese, LLP</a:t>
            </a:r>
          </a:p>
          <a:p>
            <a:pPr algn="just"/>
            <a:r>
              <a:rPr lang="en-US" sz="8000" dirty="0" smtClean="0"/>
              <a:t>janis.vanmeerveld@arlaw.com</a:t>
            </a:r>
          </a:p>
          <a:p>
            <a:pPr algn="just"/>
            <a:endParaRPr lang="en-US" sz="8000" dirty="0"/>
          </a:p>
          <a:p>
            <a:pPr algn="just"/>
            <a:r>
              <a:rPr lang="en-US" sz="8000" dirty="0" smtClean="0"/>
              <a:t>       Karleen J. Green</a:t>
            </a:r>
          </a:p>
          <a:p>
            <a:pPr algn="just"/>
            <a:r>
              <a:rPr lang="en-US" sz="8000" dirty="0" smtClean="0"/>
              <a:t>       Phelps Dunbar, LLP</a:t>
            </a:r>
          </a:p>
          <a:p>
            <a:pPr algn="just"/>
            <a:r>
              <a:rPr lang="en-US" sz="8000" dirty="0" smtClean="0"/>
              <a:t>       karleen.green@phelps.com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10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sz="2000" i="1" u="sng" dirty="0" smtClean="0"/>
              <a:t>Sexual orientation</a:t>
            </a:r>
            <a:r>
              <a:rPr lang="en-US" sz="2000" i="1" dirty="0" smtClean="0"/>
              <a:t>:  an individual’s physical or emotional attraction to the same or opposite gender.</a:t>
            </a:r>
          </a:p>
          <a:p>
            <a:pPr marL="109728" indent="0">
              <a:buNone/>
            </a:pPr>
            <a:endParaRPr lang="en-US" sz="2000" dirty="0"/>
          </a:p>
          <a:p>
            <a:r>
              <a:rPr lang="en-US" sz="2000" u="sng" dirty="0" smtClean="0"/>
              <a:t>Twenty one </a:t>
            </a:r>
            <a:r>
              <a:rPr lang="en-US" sz="2000" u="sng" dirty="0" smtClean="0"/>
              <a:t>states and the District of Columbia</a:t>
            </a:r>
            <a:r>
              <a:rPr lang="en-US" sz="2000" dirty="0" smtClean="0"/>
              <a:t> prohibit discrimination based on sexual orientation: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California</a:t>
            </a:r>
            <a:r>
              <a:rPr lang="en-US" sz="1700" dirty="0" smtClean="0"/>
              <a:t>		Colorado				Connecticut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Delaware</a:t>
            </a:r>
            <a:r>
              <a:rPr lang="en-US" sz="1700" dirty="0" smtClean="0"/>
              <a:t>		District of Columbia		</a:t>
            </a:r>
            <a:r>
              <a:rPr lang="en-US" sz="1700" dirty="0" smtClean="0"/>
              <a:t>Hawaii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Illinois</a:t>
            </a:r>
            <a:r>
              <a:rPr lang="en-US" sz="1700" dirty="0" smtClean="0"/>
              <a:t>		Iowa				Maine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Maryland</a:t>
            </a:r>
            <a:r>
              <a:rPr lang="en-US" sz="1700" dirty="0" smtClean="0"/>
              <a:t>		Massachusetts			Minnesota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Nevada</a:t>
            </a:r>
            <a:r>
              <a:rPr lang="en-US" sz="1700" dirty="0" smtClean="0"/>
              <a:t>		</a:t>
            </a:r>
            <a:r>
              <a:rPr lang="en-US" sz="1700" dirty="0" smtClean="0"/>
              <a:t>New Hampshire			New Jersey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New Mexico</a:t>
            </a:r>
            <a:r>
              <a:rPr lang="en-US" sz="1700" dirty="0"/>
              <a:t>		</a:t>
            </a:r>
            <a:r>
              <a:rPr lang="en-US" sz="1700" dirty="0" smtClean="0"/>
              <a:t>New York</a:t>
            </a:r>
            <a:r>
              <a:rPr lang="en-US" sz="1700" dirty="0"/>
              <a:t>			</a:t>
            </a:r>
            <a:r>
              <a:rPr lang="en-US" sz="1700" dirty="0" smtClean="0"/>
              <a:t>Oregon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Rhode Island		Vermont				Washington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700" dirty="0" smtClean="0"/>
              <a:t>Wisconsin</a:t>
            </a:r>
          </a:p>
          <a:p>
            <a:pPr marL="109728" indent="0">
              <a:buNone/>
            </a:pPr>
            <a:endParaRPr lang="en-US" sz="1600" dirty="0" smtClean="0"/>
          </a:p>
          <a:p>
            <a:r>
              <a:rPr lang="en-US" sz="2000" u="sng" dirty="0" smtClean="0"/>
              <a:t>Six states </a:t>
            </a:r>
            <a:r>
              <a:rPr lang="en-US" sz="2000" dirty="0" smtClean="0"/>
              <a:t>prohibit discrimination against public employees based on sexual orientation: 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800" dirty="0" smtClean="0"/>
              <a:t>Indiana, Kansas, Kentucky, Michigan, Pennsylvania, and Virginia.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/>
              </a:rPr>
              <a:t>Sexual Orientation Discrimination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52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9600" y="12954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marL="109728" lvl="0" indent="0" algn="ctr">
              <a:buNone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Policies prohibiting sexual orientation discrimination among Fortune 500 companies:</a:t>
            </a:r>
          </a:p>
          <a:p>
            <a:pPr lvl="0"/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2003:  72%</a:t>
            </a:r>
          </a:p>
          <a:p>
            <a:pPr lvl="0" algn="ctr"/>
            <a:endParaRPr lang="en-US" sz="3600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2013: 96.8%</a:t>
            </a:r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In corporate America: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 descr="Image result for fortune 500 companies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00486"/>
            <a:ext cx="1847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143000"/>
            <a:ext cx="7993626" cy="4943168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sz="2200" i="1" u="sng" dirty="0" smtClean="0"/>
              <a:t>Gender identity</a:t>
            </a:r>
            <a:r>
              <a:rPr lang="en-US" sz="2200" i="1" dirty="0" smtClean="0"/>
              <a:t>:  an individual’s innate, deeply-felt psychological identification as being male or female.</a:t>
            </a:r>
          </a:p>
          <a:p>
            <a:pPr lvl="0">
              <a:buClr>
                <a:srgbClr val="2DA2BF"/>
              </a:buClr>
            </a:pPr>
            <a:endParaRPr lang="en-US" sz="2200" u="sng" dirty="0" smtClean="0">
              <a:solidFill>
                <a:prstClr val="black"/>
              </a:solidFill>
            </a:endParaRPr>
          </a:p>
          <a:p>
            <a:pPr lvl="0">
              <a:buClr>
                <a:srgbClr val="2DA2BF"/>
              </a:buClr>
            </a:pPr>
            <a:r>
              <a:rPr lang="en-US" sz="2200" u="sng" dirty="0" smtClean="0">
                <a:solidFill>
                  <a:prstClr val="black"/>
                </a:solidFill>
              </a:rPr>
              <a:t>Eighteen </a:t>
            </a:r>
            <a:r>
              <a:rPr lang="en-US" sz="2200" u="sng" dirty="0">
                <a:solidFill>
                  <a:prstClr val="black"/>
                </a:solidFill>
              </a:rPr>
              <a:t>states and the District of Columbia</a:t>
            </a:r>
            <a:r>
              <a:rPr lang="en-US" sz="2200" dirty="0">
                <a:solidFill>
                  <a:prstClr val="black"/>
                </a:solidFill>
              </a:rPr>
              <a:t> prohibit discrimination based on </a:t>
            </a:r>
            <a:r>
              <a:rPr lang="en-US" sz="2200" dirty="0" smtClean="0">
                <a:solidFill>
                  <a:prstClr val="black"/>
                </a:solidFill>
              </a:rPr>
              <a:t>gender identity:</a:t>
            </a:r>
            <a:endParaRPr lang="en-US" sz="2200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100" dirty="0" smtClean="0"/>
              <a:t>  </a:t>
            </a:r>
            <a:r>
              <a:rPr lang="en-US" sz="1700" dirty="0" smtClean="0"/>
              <a:t>California</a:t>
            </a:r>
            <a:r>
              <a:rPr lang="en-US" sz="1700" dirty="0"/>
              <a:t>		Colorado			</a:t>
            </a:r>
            <a:r>
              <a:rPr lang="en-US" sz="1700" dirty="0" smtClean="0"/>
              <a:t>Connecticut</a:t>
            </a:r>
            <a:endParaRPr lang="en-US" sz="17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Delaware</a:t>
            </a:r>
            <a:r>
              <a:rPr lang="en-US" sz="1700" dirty="0"/>
              <a:t>		District of Columbia		Hawaii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Illinois</a:t>
            </a:r>
            <a:r>
              <a:rPr lang="en-US" sz="1700" dirty="0"/>
              <a:t>		Iowa				Maine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Maryland</a:t>
            </a:r>
            <a:r>
              <a:rPr lang="en-US" sz="1700" dirty="0"/>
              <a:t>		Massachusetts			Minnesota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Nevada</a:t>
            </a:r>
            <a:r>
              <a:rPr lang="en-US" sz="1700" dirty="0"/>
              <a:t>		New Jersey			New Mexico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Oregon</a:t>
            </a:r>
            <a:r>
              <a:rPr lang="en-US" sz="1700" dirty="0"/>
              <a:t>		Rhode Island			Vermont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700" dirty="0" smtClean="0"/>
              <a:t>   Washington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7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sz="2100" u="sng" dirty="0" smtClean="0"/>
              <a:t>Six states</a:t>
            </a:r>
            <a:r>
              <a:rPr lang="en-US" sz="2100" dirty="0" smtClean="0"/>
              <a:t> prohibit discrimination against public employees based on gender identity: 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600" dirty="0" smtClean="0"/>
              <a:t>Indiana, Kansas, Kentucky, Michigan, Pennsylvania, and Virginia.</a:t>
            </a:r>
            <a:endParaRPr lang="en-US" sz="16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Gender Identity Discrimination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64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9600" y="12954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marL="109728" lvl="0" indent="0" algn="ctr">
              <a:buNone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Policies prohibiting gender identity discrimination among Fortune 500 companies:</a:t>
            </a:r>
          </a:p>
          <a:p>
            <a:pPr lvl="0"/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2000:  3%</a:t>
            </a:r>
          </a:p>
          <a:p>
            <a:pPr lvl="0" algn="ctr"/>
            <a:endParaRPr lang="en-US" sz="3200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2014: 57%</a:t>
            </a:r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In corporate America: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 descr="Image result for fortune 500 companies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Image result for gender ident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145" y="3581400"/>
            <a:ext cx="2209800" cy="296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64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9600" y="12954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marL="109728" lvl="0" indent="0" algn="ctr"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109728" lvl="0" indent="0" algn="ctr">
              <a:buNone/>
            </a:pPr>
            <a:r>
              <a:rPr lang="en-US" sz="2800" i="1" dirty="0" err="1" smtClean="0">
                <a:solidFill>
                  <a:schemeClr val="bg2">
                    <a:lumMod val="25000"/>
                  </a:schemeClr>
                </a:solidFill>
              </a:rPr>
              <a:t>Oncale</a:t>
            </a: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v. Sundowner Offshore Services, Inc., </a:t>
            </a: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 (USSC 1986)  </a:t>
            </a:r>
          </a:p>
          <a:p>
            <a:pPr marL="109728" lvl="0" indent="0" algn="ctr"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109728" lvl="0" indent="0" algn="ctr">
              <a:buNone/>
            </a:pP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Price </a:t>
            </a: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Waterhouse v. Hopkins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sz="2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(USSC 1989)</a:t>
            </a:r>
          </a:p>
          <a:p>
            <a:pPr marL="109728" lvl="0" indent="0" algn="ctr">
              <a:buNone/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marL="109728" lvl="0" indent="0" algn="ctr">
              <a:buNone/>
            </a:pP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EEOC v. </a:t>
            </a:r>
            <a:r>
              <a:rPr lang="en-US" sz="2800" i="1" dirty="0" err="1">
                <a:solidFill>
                  <a:schemeClr val="bg2">
                    <a:lumMod val="25000"/>
                  </a:schemeClr>
                </a:solidFill>
              </a:rPr>
              <a:t>Boh</a:t>
            </a:r>
            <a:r>
              <a:rPr lang="en-US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Brothers</a:t>
            </a:r>
          </a:p>
          <a:p>
            <a:pPr marL="109728" lvl="0" indent="0" algn="ctr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(5</a:t>
            </a:r>
            <a:r>
              <a:rPr lang="en-US" sz="2800" baseline="30000" dirty="0" smtClean="0">
                <a:solidFill>
                  <a:schemeClr val="bg2">
                    <a:lumMod val="25000"/>
                  </a:schemeClr>
                </a:solidFill>
              </a:rPr>
              <a:t>th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 Cir. 2013)</a:t>
            </a: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937"/>
            <a:ext cx="8374627" cy="754063"/>
          </a:xfrm>
        </p:spPr>
        <p:txBody>
          <a:bodyPr>
            <a:normAutofit fontScale="90000"/>
          </a:bodyPr>
          <a:lstStyle/>
          <a:p>
            <a:pPr marL="109728" lvl="0" indent="0" algn="ctr"/>
            <a:r>
              <a:rPr lang="en-US" sz="3100" dirty="0">
                <a:solidFill>
                  <a:schemeClr val="bg1"/>
                </a:solidFill>
                <a:effectLst/>
              </a:rPr>
              <a:t>GENDER </a:t>
            </a:r>
            <a:r>
              <a:rPr lang="en-US" sz="3100" dirty="0" smtClean="0">
                <a:solidFill>
                  <a:schemeClr val="bg1"/>
                </a:solidFill>
                <a:effectLst/>
              </a:rPr>
              <a:t>STEREOTYPING &amp; </a:t>
            </a:r>
            <a:br>
              <a:rPr lang="en-US" sz="3100" dirty="0" smtClean="0">
                <a:solidFill>
                  <a:schemeClr val="bg1"/>
                </a:solidFill>
                <a:effectLst/>
              </a:rPr>
            </a:br>
            <a:r>
              <a:rPr lang="en-US" sz="3100" dirty="0" smtClean="0">
                <a:solidFill>
                  <a:schemeClr val="bg1"/>
                </a:solidFill>
                <a:effectLst/>
              </a:rPr>
              <a:t>SAME </a:t>
            </a:r>
            <a:r>
              <a:rPr lang="en-US" sz="3100" dirty="0">
                <a:solidFill>
                  <a:schemeClr val="bg1"/>
                </a:solidFill>
                <a:effectLst/>
              </a:rPr>
              <a:t>SEX SEXUAL HARASSMENT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dirty="0">
                <a:solidFill>
                  <a:schemeClr val="bg2">
                    <a:lumMod val="25000"/>
                  </a:schemeClr>
                </a:solidFill>
              </a:rPr>
            </a:br>
            <a:endParaRPr lang="en-US" i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 descr="Image result for fortune 500 companies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 descr="http://www.yijiahuayi.com/uploads/upfile/thumb/39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00600"/>
            <a:ext cx="20574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Image result for victor victoria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00400"/>
            <a:ext cx="1866900" cy="123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7" descr="Image result for oncale v. sundowner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354781"/>
            <a:ext cx="1099794" cy="165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8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/>
              </a:rPr>
              <a:t>Same-Sex Marriage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AutoShape 2" descr="Image result for images of gay marriage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Image result for images of gay marriage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Image result for images of gay marriage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0" descr="Image result for images of gay marriage"/>
          <p:cNvSpPr>
            <a:spLocks noChangeAspect="1" noChangeArrowheads="1"/>
          </p:cNvSpPr>
          <p:nvPr/>
        </p:nvSpPr>
        <p:spPr bwMode="auto">
          <a:xfrm>
            <a:off x="457200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2" descr="Image result for images of gay marriage"/>
          <p:cNvSpPr>
            <a:spLocks noChangeAspect="1" noChangeArrowheads="1"/>
          </p:cNvSpPr>
          <p:nvPr/>
        </p:nvSpPr>
        <p:spPr bwMode="auto">
          <a:xfrm>
            <a:off x="609600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4" descr="data:image/jpeg;base64,/9j/4AAQSkZJRgABAQAAAQABAAD/2wCEAAkGBxQSEhQUEhQVFhQUFRQUFxUUFBQUFBUUFBQWFhQUFRQYHCggGBolHBQUITEhJSkrLi4uFx8zODMsNygtLisBCgoKDg0OFxAQGiwcHBwsLCwsLCwsLCwsLCwsLCwsLCwsLCwsLCwsLCwsLCwsLCwsLSwsLCwsLCwsKywsLCssN//AABEIAL4BCgMBIgACEQEDEQH/xAAcAAAABwEBAAAAAAAAAAAAAAAAAQIDBQYHBAj/xABMEAACAQIDBAcCCQgIBQUBAAABAgADEQQSIQUGMUEHE1FhcYGRIqEUIzJCUmKCscEzU3KSk6LC0RUWY3ODsuHwFyRDVNMls8PS8Qj/xAAZAQADAQEBAAAAAAAAAAAAAAAAAQIDBAX/xAAkEQEBAAICAgEEAwEAAAAAAAAAAQIREiEDMUEEE1FhIkJxI//aAAwDAQACEQMRAD8A0bAVinCS6bQNuErmCrXAM7PhLd0k9JZ9pkcoldrd0g6uKac/w0jkIBbU2iLaxDbXQHUysf0m1uAnI2ILHWPVJdBtan2zow+KV/km8pQN4vDYg02uIBeZybQ2nSoC9WoqA8LnU+A4mcVbeClToNWqMFCjnzNuA79J5/3o3pqYqqzljYk214DkIrl8Kk237DbzUal8mZgOJsoHoWB90kMFtGnVv1bA24jgw8QdZ5aw20HHBj6mWndPfQ0aq9aTa49rmP8ASTyquMehoJzbPxqVkV6bBlYXBE6Zcu2YQQQRgIIIIBE7YF7+EoFTifEzQdrn7pnrnU+JiSSYhoowrX0HGMESe2FsBqpzOLL986t39gjR6vkOXmZcqYAFhwiPTnpYZKSaDgJBYurmYmTuK10On4yCxdOxnR4pE5GYumt43FIp5TVJ+pgsw0kRtDY54iTlCqRxkkqhxrMc4qM5yEGx4wS07X2C3ylF/DjK1VpFTYi0wsWbMKAmFeIOzZOMuokkcRKvsLRR4SS67WPQ2kHqxhmikItCcCLQ2bzRAeNE6mc2JqW1E0k/iW+0ylSJerInD4q8kFW8g1E6TtotejRB9kKahHaWOUX8l98o6LLFv/Uvi3FwwUKoKkMLBRwI46kyuKZFaQ5a0bLRZiSsmU60Tok3kaliVou3xdS62PAE6g+s3ieT9m1mSorLfMGBFuN7z1Ng8WGRTcXIF/G2s0xZ5OqCCCUQQQQQCI2z+Ez5+J8TL/td7E+Eq2zNhVKzEkZVudTz15RE4MBgmrPlXxJPyVA4kmduNxeHwqEq6lhp1hszE9iJ6/znDv8A1vg+TD0iQMuZ7aFibgA9wt75ntW5OsjJrhjqbSW1N4q1Rjao9vG04E2pWHCrUHg5japD6qLauKTwG8+JpkfGswHzXJYe+aFsTboxVO/BhxEydktJjdLavweuub5DkK/gdMw8JWGfG7TljuaahJTA4fScWEoZm8JYKNKwnZnlpz4xznDiGlG3CdmSDJMua9Cpt2zj2lsinWGose0TuCxUimzvauxqlE6i69okZaarUQMLEXHfI1tg0SfkSdBlmBbKI+1XWR1HE3j/AFlzGmpOliDaM1sYRE0TpG66aRglcWbxx3zTjC6zqpiP4GiU0M7Fxkjqp1hohMm3QjO9rYTJVcfWM4hStLjvRs8h85tZzoB3ADXvkHXwlrTmmXTtyxly3EX1d4rqjJOlgTa8dwmF9rXlDkXA9uzgbVM5JzZlUa8PaGa3Zx900zD4lwQcx49so+7ae1ZhqHY+IsT99paGxAEUzsifPJuSfC/YXbyhfaMYbecE2EodTFm3GO7PwtSofY95jmeVYVqeBxQcd86pA7v7PqIAah8hJ6b4+ic74NS2Zte7lHlUAaaCKjOLxApoztwUX/kJQYlvpWqtjsQKpF0fKoBuBTOtMfqkHzkA6km0lds41q9Z6jm5Y38uAA7rATkpznt7dkx/jI5WFs3cBbx/3pHTG1FzlBuS2ZjyGt7D/fKddZdZnvteeM1HG0QqFiFXUkgAd5NgPWO1AJY+jbZXX41GOq0Qap7Mw0pj9Yg/ZmmPbny6bFgcGKaqOJCqCe0gC5nXBBOjbAIIIIAIIIIAIIIIBiWBwF47Xw2QxzCYnJxjOOxmbhJl7FnRxK0eHtCROskcAe2VbE6OrSsY7lisREJUE575NVeiRSjyACM9aJAb27d+D0jkIFVtFHEi/FrTK3LO6hzUS+29lvX6vJawvcsbDlb8Yyu6bEaunoxmTYna9dzd69U/4j28gDYRn4dU/O1P2j/znVPFhrV7OeXOemtYndmqoOXI3cDY/vfzkGKDIxV1KsORFpS8Nt/E0/kYisPGozD0YkSwbN3xepani7OPm1gAHQ/WA0Ze3n4xXw4/1XPNflZdgIS7v81RkHexsT9w9ZN4XZxqnjYTgwTKqBVNxxv2k6lvOSGDxrLwmGE3l2jyZ77SKbMROOp749g8cKR0FxIeti2Y+0Y9T4Tq4zFz86tdHe+wsafvjv8AXRedM+sqBnNUF4bG6vS76J9A+okZvLtini6DUr1KeoYMhF7i+hB0I14eEqqgiPVGupv2H7oWw5lZVRapHaJBBkbUrTnrbQy35Dv75z8bldR3zOTupukQOH+/9O+E9QHslTrbaH1m9wjX9M/U9/8ApNZ9NPnJF+o38La6TQdyNo0sHRIKE1KhzO2nD5qjuA95MxzB7fCkXBA9RNLwVdKqK9MgqwBBB9x7xwlY+OYd72w8vl3Oul8/rnT+g3ugG+lL6LShYipaNpWE105+daGN86X0Wh/1yo9jTPhXEFaqBFo/uVoY3wo9jekWN7qHf6TNBihHevWGh9ytJG9dDtPpFf1oofSmaGsInrxDQ+5XOATHEw0awdbNJPlMrZGzmFGdFFAJy4vFpSUu5sot7zYCVXaO/q2tQQ3+m/Idy9vjMLjln6OdLrXJt3dvL1kXidq0adw9UAjkOfmf5TP8bvVWe4zEA9/ZIWpiGc3Y3MvHwSe+xcl+x++9MLlpUwe1jqxPYM3AeA11lL2ptE1jcgegH3SPzQrzaST0QyYV4V4IAqGImHeMl53N21TWg6VlZmFRMj9aiBKeVs4Jc665bCx4y3YKrSqD4ush7iyX9QSPumMdk6MLi2pm6kjwNpPGb2L22WphGXUg27eI9RpOilwmZ4PfevT7T9oyYw/SKLfGUbnmVNj7tD5iO9o4LuZz1DODZm8uHrq7BinVIHfrNAoJt8rgTcgaczOU72YZtUOZQfaucjKPpBCLsvhqICSpdTeKxdVaVNqlQ5UW2YkE2ubDQa8SBI6lv5hKdxkBBGthmJHieEqu9OPw702fB1my1GGfDuSGU3zAqp4rccu6GlaJ2ltrC69SjMdTdvZXy5+6VfG4s1GubDuHCMZomExk9K3daC0EEEYGJfNwK7KpBe6MT7BBGVvpBuGulwbShAztwu1KlNcqMQL307TAq17F0T2cefI+BnL8GvKhsbfB6NM5qlQsbi2jLbvVgQZP7A3no10IqXp1V45dUb6wU6jwvpKl0yvj/CSTDWjtehcR7D0c4zIyuvapv/8AkcOEePfaeP6RvwOJXC68ZKjAvCOAePnS4fpw/Bu+F8Fnb8BqQvgL9kNjjfwr+zKlpM9dpIXBUrSUU6Tk8rpisdIGI+IRfpVLn7Kn8SJQryzb84zNVyX0pj95hc+4r75V5fjmsQMmBeBiTFcvMSwKFATLBsbczGYqxSiVQ/Pq/Fp5X9o+QMAgIvD0WdgqKzseCopZj4KNZrOxeiqiljiqjVT9BL06fr8o+o8JeNnbMo4dctCklNexFAv4nifOPjQx/Y/Rri61jVy0F+v7T/s1P3kS9bH6N8HR1qBq7dtW2TypjT1vLjClTGBn2/26VNcFXqUVsVrDE5QAAq5Fp1FUAaLlXPbtEyO89NVqQZWVhdWBUjtBFiJ5v2xs84avVotxpOyX7VB9lvNSD5xZQOS8BMK8SZIO065CsoOjWuO2xuL+dj5CBGiaFO4fW2VQ3jd1W373uhCMHbwRBigYBI7B2WcVXWiGylxUINr3ZKbOFtccctvOXDAdFlV6aO9dabMoY0zSLFCRfKWDi5HhKxuXXyY/Ct/bKv690/im/UKquAykEG9iO42PvBHlKxmyZd/wlqf90n7Fv/vEHomrcsTSPjTcfiZqdCurjMhBF2Fx2qxVh5EEeUcj4wbZI3RRiOVegf2g/hjT9FmM5VMOftVB/BNgvBeHE2Mt0ZY4fmD4VW/FJxbQ3QxuDptXdUCIPaK1A2hIHAa2vabneJdAwIYAg6EEXBHMEQ4kwjD7Tr4HEOhOVlYhlBuA1r6ciP5zQt2t+KVcAVRlbgf594lG6TsN1e0ap/OLTqeqBD76ZlYSoQQQbGT6D0nRqKwBUgg8CNRHRbsmObjb1PTxFKk7XSq6oe4t7Kn1ImwMCDY8RKhnbDsgsI1eFePQUWjSEOqtojDVbTqrMCJzZTYjJ94HviK394fdp+EjLx/Hk9bUvxFR/wDMZzywUouQBxJsPEy7budH9StXq0sQxpdTkL5AGzGouYKr/J0HE6yjkT0FuLtX4VgqNQm7herc889P2ST4gA/alYzYK2JujhMLY0qILj/qVPjKniC3yfK0nrxFRwoJPAAk2BJsBc6DU+UhMbWqvkZwaWHLBWUErWKtoruR+TTMVBUa2NyRYiXrQTiuDwIPEaG+o0Ih3jdGiqKFRQqjQKoAA8AIh8SAXUAlkQPlA1YHNly30NypEYO1bZTm0Fjck20568pGYLavWBRTRqlvZeoLLSBBsSHPy78fZB7yIrCV+tuKppHNb4nKdCDfUv8ALItyUcJ2AZX7nA8mUfitv1O+APzI+mTZWStSxKjSqvVv+mmqk95XT7E1yV7f3ZPwrA1kAu6jrU7c9PWw8RmX7UV9BgBMImFeBjMgCubEcmtfy4RYiKYixHAMGEDYxVohxCh1YSv1dRH+g6P+owb8JvFGr1CVcvB2xDIOXWl3dVH6QK+antnn4m48Z6B3btXwtMuLh1w9YdzdVScHxDq3pLwKu3YtEUxUpjhTqBR50qTk+ZcnzkhIzG12ptVyWzOtHJcXHW1GakCR2C1MnuvENWaglRVvUNM0yM7MzMKlgSxJ0OYOdNB2SyS8QX1Asdb68ha3Hxv7pH1Eq0wlnLu7hGZtEUEMSUpiwFiBa9zwuTOlaZTIAzNmezFzcn2Gt3LqF4ACMOqc+MNwU+mj6+AAt+97pGYTG1SxqNmFL2mOYItNKQBII0zu5FiT8nUjlHlrVDUoF8qq7PZMpzqOqcjO17E8LgDQ8zzAzvpgo/G4aqPn0WU/ZYMP/cMzxDpNV6XKH/J4ZudOr1RPjTYHyvTEylJll7OJDYlzicPbj19G3j1qWnqXa2zSSWWeVdl4nqq1KqBc0qlOoB2mm4e3na09gYHFpWpJVQ3Soiup7VcAj74S6NTW00MKTu2dm/OWQBB7DLl2GcljbSPUXIVmPBVLegvF9VpG9pVurw1c8+rcDxK2H3zChlNVrm54m5PiY2IqJMoFTSOhnauWpWwzHRx1yfpLZXHmCv6pmbyQ3f2mcNiaNcf9NwT3ofZcfqloS6oekIitSDqysLqwKkHmCLEehhowIBGoIBB7QeBjXWFWOYEroVKgnlYqQO/W/f3TYnDh6rAoWJJQth6muhJymnVI7TZf2p7I5ir/AAimy/Np1A455GZMunbdW8g3OLpWQVXq2VXe9nIsFyKgB5XOW9u+0YosxJ6ikEDcatUMM3Zlp/Lb7RUdl4g68aHZSiAe0LZybZPrAWuWHEd9tYtsSp4e33KL2I+twB8TG0wV/wAozVD2Non7Maetz3zqAgCabE8Rbuvf1/2YuFIvbW8WGwgvXrKh5L8pz4Itz7oBhm+uyfguNrUgLLmzp/d1PaW3hcr9mQktPSFvNRx9am9Gmy9WrIXewZxe6jKL2A9rn87lKsovMr7MpDFAwlW0URGColoQhPwioJThN66N6mfZ+Hf+z6oj+6qVFHutMEWbV0QYjNgSv5utUXyYK4/zGVh7FW7F4bMyMOKm+vOxVh/lt5zmqULGozuqNVTKbt8kLfq7E8bZnJ727pJzlXZtEEsKNIMSSSKaXJOpJNtTNUma+06BFjXog3U/lU4qQ3b3Qqm1sOwt8Io8VP5VPmsD29071QDgAPAAQ7QCNNajUBRa9Mq4KlA9NtGFiq8+ffOkYdmcM5W66LlvbU+0xvzIAFuWupvH+pW98q3HOwuI5AKh0l4MnZ2INy1np1QDb2QHQELYcAMx9ZiK8J6K3nwvW4PE0+bUagHjkJHvtPOiNpeZ5HDqGejehjbQqbMoox9qk1Sj9lWzJ+6yjynm9ZsvQXgnak7g+wtZhb63V0z9xEi1Um21kXnKdnJ2TrEOMmEZpD721bYWp3lB6ut/cDLDsrZ5q9oEh+lLZQoYamVJOaqoN/0HP4SQy9olooxDGMFQ4lDpFRBuvRntX4RgaYJu9Emi3bZLFD+oV9DLXMb6H9q9XinoE+zXS4/vKdyPVS/oJsZM1xvROdMEobObu9yQzm+W/JBwUctBc8yZ0Ss7Z39wWHuDVFVx8yj8Yb9hYeyPMyibZ6VcRUuMNTWiuvtN8ZU8R81fQx2yBruJxCU1L1GVFGpZ2CqPEnSU3bXSbhKNxSzV3+p7NO/fUbj5AzHdpbSrYhs1eq9Q/XYkDwXgvlOWRc/wFt250i43EXCuKCH5tHRrd9Q+16WlSdiSSSSTqSTcnxJ4wjABJ3aYKLmO5NYFFoBADEOAwAQ2Bxqo0VUe0ZiAxLDu3vdiMCrrQ6sh2DEVFLagW0swtpaV68O8JdBeh0q436GH/Z1P/JFr0rYznTw/6lQf/JKEYayuVGmgr0r4r8zQP7QfxR1elmvzw9E+DuJngh3hypaaMvS5U54VP2rD+CL/AOLj/wDaL+3P/jmbixhOI+VPTSG6WnIP/KLqLflzz/w5m/LT/YiRBfWK3YLWbN//ADztMh8VhjwZVrr+kpFOp6g0vSY0s0ToLqkbVUDg2HrA+F0b7wIB6OggggFfwWxkpjQCUXp5ULs+nYfKxNMX7LU6p/CWmtt6w4zMembbLVaOHp626x3t+imUf5zOfHy45WSVTKIloqIM2SJDHIqlhyab1OSNTU/4gqEH9z3xEAfwOLejUSrTNnpsrqe9TfUcxyI7DOzbO8OJxX5es7j6F8tMfYWw9ZGQowK0OFeAmIBEkwwItUhoCQRy0KGJQCFaHBFsDhEwiYkmICc3ghgQQBNoCkXBAG8sFouC0ASQZ04DBPVJC20te8Zk9uat6zj+yJ8w9P8AAmF9KxktmwXdjT8pr4C0jNo4Q0XyMQdAwI7Df+U0KrRUizDSUrePA1EZSWzoLqGtqL6gMefjMsMra28njknUQ1+MJIDzgWauc6sv/QliVTatPN8+lWQdxKhvuQjzlAWS+7GNNHE0qgNirHXxUj8ZQesmx6D5wjX9LU/pCeb8LvTXeoweqxFzbW1heTQ2hU/ON6xU5pcbSj9KtP4mg3MVGHkUv/CJfiJQuldviqA7ajH0X/WeN9Nf+sNmcS0UYkz2ErGlAJslm51sUo8BTVrD3N6yvScVy2yyPzeMXyD0WH3/AHyDkYfP+g/gkRmtUYqtjqO3lfu4yew2GwQGUurE8y2vrykdgdgVagBPsA8Lg3I/Rkth92UU3clz2HQekWVn5dHjxy/A32BQYXQNY88xI8pBbW2eKTAC+ovrLyikDkB2CQu9GEzJnHFDr+ieP4Scc+1eTxzjbIqgEOFAJu5QhiAi0SWgCryc2NuvWr2Yjq6Z+c41I+qvE+PCV5nPhNjwOJz06TfSpofVRCFbpzYXd+hSpNTFMMCPaLgMzW7T+AmSs2s2rFPZHPYrH0BmKOIfCcaPNDBiLQ8sSy7wRGsMXgC4areIhZoA5kMsW46/GVm5Cjl83q07e5WlZDSX2DtYUC2YEh8tyOWW9tPtGK+lY63Nr4BIfeIE0X4fJJ17ucfw+2qLDSot+xjY+hjW1TnpvlyMMp1Jta/rec8lldmVlx6UO2kNYKDWI7u3sItADOlwlidGGPtCc4j1A2I8Y4DjNY6R4bSqds6tmbDq4liKYvqdeUkjuFjPoD1P8ow1hjM56WHN8OOVqp87oJe/h3dM86UK2Z8OexanvKfyni/SY37sOqMYho4Y289gk9s0/wDpuLvzrYe3jc390jdmVUSorVASo10115aRRxNsKtMfOru578tKmFH77es4pMnv9n6XXC162J9pT1NI6AgA1HA5gnQDvnZRo00JUMWfmSxdvM8vdI3ZGLbEDKDkpIACF0c9wPzR38fCdhx2RhQpKoZvaDMPZUDsA1J14aTGzvTrxvW3dTPK0TilDKRxFtY1WbImZ2Zrak6a+A0Alc2jvOWBWiuQfSaxbyHAe+Tjjb6aZ544ztF42h1blew6eHKMtU8o0zkm5JJOpJ1hTqcF9jLXhWh2ggRM0/dHE58NR+qCh+wbD3WmYmXLo7rm9VOV1ceJBB+4RwsvS3baqZaFU9lN/wDKZkLzUN76uXCVT25F/WdRMvbjBOAoYhRQiWEEOCMBaFaKhQBNosCFaGkAUBFWiYoQBuqvONrHqo0jKxUHBHqcZSP0oBuvQ7swdTmYXzEt6zUfgadglL6KKdsJT/REvd41P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1919288"/>
            <a:ext cx="5619750" cy="401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6" descr="data:image/jpeg;base64,/9j/4AAQSkZJRgABAQAAAQABAAD/2wCEAAkGBxQSEhQUEhQVFhQUFRQUFxUUFBQUFBUUFBQWFhQUFRQYHCggGBolHBQUITEhJSkrLi4uFx8zODMsNygtLisBCgoKDg0OFxAQGiwcHBwsLCwsLCwsLCwsLCwsLCwsLCwsLCwsLCwsLCwsLCwsLCwsLSwsLCwsLCwsKywsLCssN//AABEIAL4BCgMBIgACEQEDEQH/xAAcAAAABwEBAAAAAAAAAAAAAAAAAQIDBQYHBAj/xABMEAACAQIDBAcCCQgIBQUBAAABAgADEQQSIQUGMUEHE1FhcYGRIqEUIzJCUmKCscEzU3KSk6LC0RUWY3ODsuHwFyRDVNMls8PS8Qj/xAAZAQADAQEBAAAAAAAAAAAAAAAAAQIDBAX/xAAkEQEBAAICAgEEAwEAAAAAAAAAAQIREiEDMUEEE1FhIkJxI//aAAwDAQACEQMRAD8A0bAVinCS6bQNuErmCrXAM7PhLd0k9JZ9pkcoldrd0g6uKac/w0jkIBbU2iLaxDbXQHUysf0m1uAnI2ILHWPVJdBtan2zow+KV/km8pQN4vDYg02uIBeZybQ2nSoC9WoqA8LnU+A4mcVbeClToNWqMFCjnzNuA79J5/3o3pqYqqzljYk214DkIrl8Kk237DbzUal8mZgOJsoHoWB90kMFtGnVv1bA24jgw8QdZ5aw20HHBj6mWndPfQ0aq9aTa49rmP8ASTyquMehoJzbPxqVkV6bBlYXBE6Zcu2YQQQRgIIIIBE7YF7+EoFTifEzQdrn7pnrnU+JiSSYhoowrX0HGMESe2FsBqpzOLL986t39gjR6vkOXmZcqYAFhwiPTnpYZKSaDgJBYurmYmTuK10On4yCxdOxnR4pE5GYumt43FIp5TVJ+pgsw0kRtDY54iTlCqRxkkqhxrMc4qM5yEGx4wS07X2C3ylF/DjK1VpFTYi0wsWbMKAmFeIOzZOMuokkcRKvsLRR4SS67WPQ2kHqxhmikItCcCLQ2bzRAeNE6mc2JqW1E0k/iW+0ylSJerInD4q8kFW8g1E6TtotejRB9kKahHaWOUX8l98o6LLFv/Uvi3FwwUKoKkMLBRwI46kyuKZFaQ5a0bLRZiSsmU60Tok3kaliVou3xdS62PAE6g+s3ieT9m1mSorLfMGBFuN7z1Ng8WGRTcXIF/G2s0xZ5OqCCCUQQQQQCI2z+Ez5+J8TL/td7E+Eq2zNhVKzEkZVudTz15RE4MBgmrPlXxJPyVA4kmduNxeHwqEq6lhp1hszE9iJ6/znDv8A1vg+TD0iQMuZ7aFibgA9wt75ntW5OsjJrhjqbSW1N4q1Rjao9vG04E2pWHCrUHg5japD6qLauKTwG8+JpkfGswHzXJYe+aFsTboxVO/BhxEydktJjdLavweuub5DkK/gdMw8JWGfG7TljuaahJTA4fScWEoZm8JYKNKwnZnlpz4xznDiGlG3CdmSDJMua9Cpt2zj2lsinWGose0TuCxUimzvauxqlE6i69okZaarUQMLEXHfI1tg0SfkSdBlmBbKI+1XWR1HE3j/AFlzGmpOliDaM1sYRE0TpG66aRglcWbxx3zTjC6zqpiP4GiU0M7Fxkjqp1hohMm3QjO9rYTJVcfWM4hStLjvRs8h85tZzoB3ADXvkHXwlrTmmXTtyxly3EX1d4rqjJOlgTa8dwmF9rXlDkXA9uzgbVM5JzZlUa8PaGa3Zx900zD4lwQcx49so+7ae1ZhqHY+IsT99paGxAEUzsifPJuSfC/YXbyhfaMYbecE2EodTFm3GO7PwtSofY95jmeVYVqeBxQcd86pA7v7PqIAah8hJ6b4+ic74NS2Zte7lHlUAaaCKjOLxApoztwUX/kJQYlvpWqtjsQKpF0fKoBuBTOtMfqkHzkA6km0lds41q9Z6jm5Y38uAA7rATkpznt7dkx/jI5WFs3cBbx/3pHTG1FzlBuS2ZjyGt7D/fKddZdZnvteeM1HG0QqFiFXUkgAd5NgPWO1AJY+jbZXX41GOq0Qap7Mw0pj9Yg/ZmmPbny6bFgcGKaqOJCqCe0gC5nXBBOjbAIIIIAIIIIAIIIIBiWBwF47Xw2QxzCYnJxjOOxmbhJl7FnRxK0eHtCROskcAe2VbE6OrSsY7lisREJUE575NVeiRSjyACM9aJAb27d+D0jkIFVtFHEi/FrTK3LO6hzUS+29lvX6vJawvcsbDlb8Yyu6bEaunoxmTYna9dzd69U/4j28gDYRn4dU/O1P2j/znVPFhrV7OeXOemtYndmqoOXI3cDY/vfzkGKDIxV1KsORFpS8Nt/E0/kYisPGozD0YkSwbN3xepani7OPm1gAHQ/WA0Ze3n4xXw4/1XPNflZdgIS7v81RkHexsT9w9ZN4XZxqnjYTgwTKqBVNxxv2k6lvOSGDxrLwmGE3l2jyZ77SKbMROOp749g8cKR0FxIeti2Y+0Y9T4Tq4zFz86tdHe+wsafvjv8AXRedM+sqBnNUF4bG6vS76J9A+okZvLtini6DUr1KeoYMhF7i+hB0I14eEqqgiPVGupv2H7oWw5lZVRapHaJBBkbUrTnrbQy35Dv75z8bldR3zOTupukQOH+/9O+E9QHslTrbaH1m9wjX9M/U9/8ApNZ9NPnJF+o38La6TQdyNo0sHRIKE1KhzO2nD5qjuA95MxzB7fCkXBA9RNLwVdKqK9MgqwBBB9x7xwlY+OYd72w8vl3Oul8/rnT+g3ugG+lL6LShYipaNpWE105+daGN86X0Wh/1yo9jTPhXEFaqBFo/uVoY3wo9jekWN7qHf6TNBihHevWGh9ytJG9dDtPpFf1oofSmaGsInrxDQ+5XOATHEw0awdbNJPlMrZGzmFGdFFAJy4vFpSUu5sot7zYCVXaO/q2tQQ3+m/Idy9vjMLjln6OdLrXJt3dvL1kXidq0adw9UAjkOfmf5TP8bvVWe4zEA9/ZIWpiGc3Y3MvHwSe+xcl+x++9MLlpUwe1jqxPYM3AeA11lL2ptE1jcgegH3SPzQrzaST0QyYV4V4IAqGImHeMl53N21TWg6VlZmFRMj9aiBKeVs4Jc665bCx4y3YKrSqD4ush7iyX9QSPumMdk6MLi2pm6kjwNpPGb2L22WphGXUg27eI9RpOilwmZ4PfevT7T9oyYw/SKLfGUbnmVNj7tD5iO9o4LuZz1DODZm8uHrq7BinVIHfrNAoJt8rgTcgaczOU72YZtUOZQfaucjKPpBCLsvhqICSpdTeKxdVaVNqlQ5UW2YkE2ubDQa8SBI6lv5hKdxkBBGthmJHieEqu9OPw702fB1my1GGfDuSGU3zAqp4rccu6GlaJ2ltrC69SjMdTdvZXy5+6VfG4s1GubDuHCMZomExk9K3daC0EEEYGJfNwK7KpBe6MT7BBGVvpBuGulwbShAztwu1KlNcqMQL307TAq17F0T2cefI+BnL8GvKhsbfB6NM5qlQsbi2jLbvVgQZP7A3no10IqXp1V45dUb6wU6jwvpKl0yvj/CSTDWjtehcR7D0c4zIyuvapv/8AkcOEePfaeP6RvwOJXC68ZKjAvCOAePnS4fpw/Bu+F8Fnb8BqQvgL9kNjjfwr+zKlpM9dpIXBUrSUU6Tk8rpisdIGI+IRfpVLn7Kn8SJQryzb84zNVyX0pj95hc+4r75V5fjmsQMmBeBiTFcvMSwKFATLBsbczGYqxSiVQ/Pq/Fp5X9o+QMAgIvD0WdgqKzseCopZj4KNZrOxeiqiljiqjVT9BL06fr8o+o8JeNnbMo4dctCklNexFAv4nifOPjQx/Y/Rri61jVy0F+v7T/s1P3kS9bH6N8HR1qBq7dtW2TypjT1vLjClTGBn2/26VNcFXqUVsVrDE5QAAq5Fp1FUAaLlXPbtEyO89NVqQZWVhdWBUjtBFiJ5v2xs84avVotxpOyX7VB9lvNSD5xZQOS8BMK8SZIO065CsoOjWuO2xuL+dj5CBGiaFO4fW2VQ3jd1W373uhCMHbwRBigYBI7B2WcVXWiGylxUINr3ZKbOFtccctvOXDAdFlV6aO9dabMoY0zSLFCRfKWDi5HhKxuXXyY/Ct/bKv690/im/UKquAykEG9iO42PvBHlKxmyZd/wlqf90n7Fv/vEHomrcsTSPjTcfiZqdCurjMhBF2Fx2qxVh5EEeUcj4wbZI3RRiOVegf2g/hjT9FmM5VMOftVB/BNgvBeHE2Mt0ZY4fmD4VW/FJxbQ3QxuDptXdUCIPaK1A2hIHAa2vabneJdAwIYAg6EEXBHMEQ4kwjD7Tr4HEOhOVlYhlBuA1r6ciP5zQt2t+KVcAVRlbgf594lG6TsN1e0ap/OLTqeqBD76ZlYSoQQQbGT6D0nRqKwBUgg8CNRHRbsmObjb1PTxFKk7XSq6oe4t7Kn1ImwMCDY8RKhnbDsgsI1eFePQUWjSEOqtojDVbTqrMCJzZTYjJ94HviK394fdp+EjLx/Hk9bUvxFR/wDMZzywUouQBxJsPEy7budH9StXq0sQxpdTkL5AGzGouYKr/J0HE6yjkT0FuLtX4VgqNQm7herc889P2ST4gA/alYzYK2JujhMLY0qILj/qVPjKniC3yfK0nrxFRwoJPAAk2BJsBc6DU+UhMbWqvkZwaWHLBWUErWKtoruR+TTMVBUa2NyRYiXrQTiuDwIPEaG+o0Ih3jdGiqKFRQqjQKoAA8AIh8SAXUAlkQPlA1YHNly30NypEYO1bZTm0Fjck20568pGYLavWBRTRqlvZeoLLSBBsSHPy78fZB7yIrCV+tuKppHNb4nKdCDfUv8ALItyUcJ2AZX7nA8mUfitv1O+APzI+mTZWStSxKjSqvVv+mmqk95XT7E1yV7f3ZPwrA1kAu6jrU7c9PWw8RmX7UV9BgBMImFeBjMgCubEcmtfy4RYiKYixHAMGEDYxVohxCh1YSv1dRH+g6P+owb8JvFGr1CVcvB2xDIOXWl3dVH6QK+antnn4m48Z6B3btXwtMuLh1w9YdzdVScHxDq3pLwKu3YtEUxUpjhTqBR50qTk+ZcnzkhIzG12ptVyWzOtHJcXHW1GakCR2C1MnuvENWaglRVvUNM0yM7MzMKlgSxJ0OYOdNB2SyS8QX1Asdb68ha3Hxv7pH1Eq0wlnLu7hGZtEUEMSUpiwFiBa9zwuTOlaZTIAzNmezFzcn2Gt3LqF4ACMOqc+MNwU+mj6+AAt+97pGYTG1SxqNmFL2mOYItNKQBII0zu5FiT8nUjlHlrVDUoF8qq7PZMpzqOqcjO17E8LgDQ8zzAzvpgo/G4aqPn0WU/ZYMP/cMzxDpNV6XKH/J4ZudOr1RPjTYHyvTEylJll7OJDYlzicPbj19G3j1qWnqXa2zSSWWeVdl4nqq1KqBc0qlOoB2mm4e3na09gYHFpWpJVQ3Soiup7VcAj74S6NTW00MKTu2dm/OWQBB7DLl2GcljbSPUXIVmPBVLegvF9VpG9pVurw1c8+rcDxK2H3zChlNVrm54m5PiY2IqJMoFTSOhnauWpWwzHRx1yfpLZXHmCv6pmbyQ3f2mcNiaNcf9NwT3ofZcfqloS6oekIitSDqysLqwKkHmCLEehhowIBGoIBB7QeBjXWFWOYEroVKgnlYqQO/W/f3TYnDh6rAoWJJQth6muhJymnVI7TZf2p7I5ir/AAimy/Np1A455GZMunbdW8g3OLpWQVXq2VXe9nIsFyKgB5XOW9u+0YosxJ6ikEDcatUMM3Zlp/Lb7RUdl4g68aHZSiAe0LZybZPrAWuWHEd9tYtsSp4e33KL2I+twB8TG0wV/wAozVD2Non7Maetz3zqAgCabE8Rbuvf1/2YuFIvbW8WGwgvXrKh5L8pz4Itz7oBhm+uyfguNrUgLLmzp/d1PaW3hcr9mQktPSFvNRx9am9Gmy9WrIXewZxe6jKL2A9rn87lKsovMr7MpDFAwlW0URGColoQhPwioJThN66N6mfZ+Hf+z6oj+6qVFHutMEWbV0QYjNgSv5utUXyYK4/zGVh7FW7F4bMyMOKm+vOxVh/lt5zmqULGozuqNVTKbt8kLfq7E8bZnJ727pJzlXZtEEsKNIMSSSKaXJOpJNtTNUma+06BFjXog3U/lU4qQ3b3Qqm1sOwt8Io8VP5VPmsD29071QDgAPAAQ7QCNNajUBRa9Mq4KlA9NtGFiq8+ffOkYdmcM5W66LlvbU+0xvzIAFuWupvH+pW98q3HOwuI5AKh0l4MnZ2INy1np1QDb2QHQELYcAMx9ZiK8J6K3nwvW4PE0+bUagHjkJHvtPOiNpeZ5HDqGejehjbQqbMoox9qk1Sj9lWzJ+6yjynm9ZsvQXgnak7g+wtZhb63V0z9xEi1Um21kXnKdnJ2TrEOMmEZpD721bYWp3lB6ut/cDLDsrZ5q9oEh+lLZQoYamVJOaqoN/0HP4SQy9olooxDGMFQ4lDpFRBuvRntX4RgaYJu9Emi3bZLFD+oV9DLXMb6H9q9XinoE+zXS4/vKdyPVS/oJsZM1xvROdMEobObu9yQzm+W/JBwUctBc8yZ0Ss7Z39wWHuDVFVx8yj8Yb9hYeyPMyibZ6VcRUuMNTWiuvtN8ZU8R81fQx2yBruJxCU1L1GVFGpZ2CqPEnSU3bXSbhKNxSzV3+p7NO/fUbj5AzHdpbSrYhs1eq9Q/XYkDwXgvlOWRc/wFt250i43EXCuKCH5tHRrd9Q+16WlSdiSSSSTqSTcnxJ4wjABJ3aYKLmO5NYFFoBADEOAwAQ2Bxqo0VUe0ZiAxLDu3vdiMCrrQ6sh2DEVFLagW0swtpaV68O8JdBeh0q436GH/Z1P/JFr0rYznTw/6lQf/JKEYayuVGmgr0r4r8zQP7QfxR1elmvzw9E+DuJngh3hypaaMvS5U54VP2rD+CL/AOLj/wDaL+3P/jmbixhOI+VPTSG6WnIP/KLqLflzz/w5m/LT/YiRBfWK3YLWbN//ADztMh8VhjwZVrr+kpFOp6g0vSY0s0ToLqkbVUDg2HrA+F0b7wIB6OggggFfwWxkpjQCUXp5ULs+nYfKxNMX7LU6p/CWmtt6w4zMembbLVaOHp626x3t+imUf5zOfHy45WSVTKIloqIM2SJDHIqlhyab1OSNTU/4gqEH9z3xEAfwOLejUSrTNnpsrqe9TfUcxyI7DOzbO8OJxX5es7j6F8tMfYWw9ZGQowK0OFeAmIBEkwwItUhoCQRy0KGJQCFaHBFsDhEwiYkmICc3ghgQQBNoCkXBAG8sFouC0ASQZ04DBPVJC20te8Zk9uat6zj+yJ8w9P8AAmF9KxktmwXdjT8pr4C0jNo4Q0XyMQdAwI7Df+U0KrRUizDSUrePA1EZSWzoLqGtqL6gMefjMsMra28njknUQ1+MJIDzgWauc6sv/QliVTatPN8+lWQdxKhvuQjzlAWS+7GNNHE0qgNirHXxUj8ZQesmx6D5wjX9LU/pCeb8LvTXeoweqxFzbW1heTQ2hU/ON6xU5pcbSj9KtP4mg3MVGHkUv/CJfiJQuldviqA7ajH0X/WeN9Nf+sNmcS0UYkz2ErGlAJslm51sUo8BTVrD3N6yvScVy2yyPzeMXyD0WH3/AHyDkYfP+g/gkRmtUYqtjqO3lfu4yew2GwQGUurE8y2vrykdgdgVagBPsA8Lg3I/Rkth92UU3clz2HQekWVn5dHjxy/A32BQYXQNY88xI8pBbW2eKTAC+ovrLyikDkB2CQu9GEzJnHFDr+ieP4Scc+1eTxzjbIqgEOFAJu5QhiAi0SWgCryc2NuvWr2Yjq6Z+c41I+qvE+PCV5nPhNjwOJz06TfSpofVRCFbpzYXd+hSpNTFMMCPaLgMzW7T+AmSs2s2rFPZHPYrH0BmKOIfCcaPNDBiLQ8sSy7wRGsMXgC4areIhZoA5kMsW46/GVm5Cjl83q07e5WlZDSX2DtYUC2YEh8tyOWW9tPtGK+lY63Nr4BIfeIE0X4fJJ17ucfw+2qLDSot+xjY+hjW1TnpvlyMMp1Jta/rec8lldmVlx6UO2kNYKDWI7u3sItADOlwlidGGPtCc4j1A2I8Y4DjNY6R4bSqds6tmbDq4liKYvqdeUkjuFjPoD1P8ow1hjM56WHN8OOVqp87oJe/h3dM86UK2Z8OexanvKfyni/SY37sOqMYho4Y289gk9s0/wDpuLvzrYe3jc390jdmVUSorVASo10115aRRxNsKtMfOru578tKmFH77es4pMnv9n6XXC162J9pT1NI6AgA1HA5gnQDvnZRo00JUMWfmSxdvM8vdI3ZGLbEDKDkpIACF0c9wPzR38fCdhx2RhQpKoZvaDMPZUDsA1J14aTGzvTrxvW3dTPK0TilDKRxFtY1WbImZ2Zrak6a+A0Alc2jvOWBWiuQfSaxbyHAe+Tjjb6aZ544ztF42h1blew6eHKMtU8o0zkm5JJOpJ1hTqcF9jLXhWh2ggRM0/dHE58NR+qCh+wbD3WmYmXLo7rm9VOV1ceJBB+4RwsvS3baqZaFU9lN/wDKZkLzUN76uXCVT25F/WdRMvbjBOAoYhRQiWEEOCMBaFaKhQBNosCFaGkAUBFWiYoQBuqvONrHqo0jKxUHBHqcZSP0oBuvQ7swdTmYXzEt6zUfgadglL6KKdsJT/REvd41P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426744" y="5664580"/>
            <a:ext cx="918260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919" y="4835079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23950"/>
            <a:ext cx="26003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90860"/>
            <a:ext cx="28479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965" y="3005135"/>
            <a:ext cx="27051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667" y="1209675"/>
            <a:ext cx="27432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846085"/>
            <a:ext cx="2620963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22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40774" y="1219200"/>
            <a:ext cx="8069826" cy="4866968"/>
          </a:xfrm>
        </p:spPr>
        <p:txBody>
          <a:bodyPr>
            <a:normAutofit/>
          </a:bodyPr>
          <a:lstStyle/>
          <a:p>
            <a:pPr lvl="0"/>
            <a:endParaRPr lang="en-US" dirty="0" smtClean="0">
              <a:solidFill>
                <a:srgbClr val="003876"/>
              </a:solidFill>
            </a:endParaRPr>
          </a:p>
          <a:p>
            <a:pPr lvl="0"/>
            <a:r>
              <a:rPr lang="en-US" dirty="0" smtClean="0"/>
              <a:t>The United States Supreme Court declared that Section 3 of the Defense of Marriage Act (“DOMA”) is unconstitutional because it violates the Due Process and Equal Protection guarantees of the Fifth Amendment.</a:t>
            </a:r>
          </a:p>
          <a:p>
            <a:pPr marL="109728" lvl="0" indent="0">
              <a:buNone/>
            </a:pPr>
            <a:endParaRPr lang="en-US" dirty="0"/>
          </a:p>
          <a:p>
            <a:pPr marL="109728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Section </a:t>
            </a:r>
            <a:r>
              <a:rPr lang="en-US" dirty="0"/>
              <a:t>3 of </a:t>
            </a:r>
            <a:r>
              <a:rPr lang="en-US" dirty="0" err="1"/>
              <a:t>DOMA</a:t>
            </a:r>
            <a:r>
              <a:rPr lang="en-US" dirty="0"/>
              <a:t> </a:t>
            </a:r>
            <a:r>
              <a:rPr lang="en-US" dirty="0" smtClean="0"/>
              <a:t>defines </a:t>
            </a:r>
            <a:r>
              <a:rPr lang="en-US" dirty="0"/>
              <a:t>“marriage” and “spouse” wherever those terms appear in federal statutes and regulations to include only unions between people of opposite genders. </a:t>
            </a:r>
            <a:endParaRPr lang="en-US" dirty="0" smtClean="0"/>
          </a:p>
          <a:p>
            <a:endParaRPr lang="en-US" dirty="0"/>
          </a:p>
          <a:p>
            <a:pPr marL="109728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3C9C53-427C-43B4-B5CB-49D5C140BD7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374627" cy="1031875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United States  v. Windsor</a:t>
            </a:r>
            <a:br>
              <a:rPr lang="en-US" i="1" dirty="0" smtClean="0">
                <a:solidFill>
                  <a:schemeClr val="bg1"/>
                </a:solidFill>
                <a:effectLst/>
              </a:rPr>
            </a:br>
            <a:r>
              <a:rPr lang="en-US" sz="2000" dirty="0" smtClean="0">
                <a:solidFill>
                  <a:schemeClr val="bg1"/>
                </a:solidFill>
                <a:effectLst/>
              </a:rPr>
              <a:t>133 </a:t>
            </a:r>
            <a:r>
              <a:rPr lang="en-US" sz="2000" dirty="0" err="1" smtClean="0">
                <a:solidFill>
                  <a:schemeClr val="bg1"/>
                </a:solidFill>
                <a:effectLst/>
              </a:rPr>
              <a:t>S.Ct</a:t>
            </a:r>
            <a:r>
              <a:rPr lang="en-US" sz="2000" dirty="0" smtClean="0">
                <a:solidFill>
                  <a:schemeClr val="bg1"/>
                </a:solidFill>
                <a:effectLst/>
              </a:rPr>
              <a:t>. 2675 (2013)</a:t>
            </a:r>
            <a:endParaRPr lang="en-US" i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9294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</TotalTime>
  <Words>1196</Words>
  <Application>Microsoft Office PowerPoint</Application>
  <PresentationFormat>On-screen Show (4:3)</PresentationFormat>
  <Paragraphs>188</Paragraphs>
  <Slides>28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Concourse</vt:lpstr>
      <vt:lpstr>     Windsor Issues for Employment Lawyers  Federal Bar Association  Labor and Employment Law Conference March 12, 2015</vt:lpstr>
      <vt:lpstr>The Road to Windsor</vt:lpstr>
      <vt:lpstr>Sexual Orientation Discrimination </vt:lpstr>
      <vt:lpstr>In corporate America:</vt:lpstr>
      <vt:lpstr>Gender Identity Discrimination</vt:lpstr>
      <vt:lpstr>In corporate America:</vt:lpstr>
      <vt:lpstr>GENDER STEREOTYPING &amp;  SAME SEX SEXUAL HARASSMENT </vt:lpstr>
      <vt:lpstr>Same-Sex Marriage</vt:lpstr>
      <vt:lpstr>United States  v. Windsor 133 S.Ct. 2675 (2013)</vt:lpstr>
      <vt:lpstr>United States  v. Windsor,  (cont’d) </vt:lpstr>
      <vt:lpstr>Same-Sex Marriage after Windsor</vt:lpstr>
      <vt:lpstr>Awaiting Final Word from the Supreme Court  </vt:lpstr>
      <vt:lpstr>Awaiting Final Word from the Supreme Court    </vt:lpstr>
      <vt:lpstr>           Windsor and the Workplace </vt:lpstr>
      <vt:lpstr>The Family and Medical Leave Act (New Final Rule :  80 FR 9989 (February 25, 2015))  </vt:lpstr>
      <vt:lpstr>The Family and Medical Leave Act (cont’d)  </vt:lpstr>
      <vt:lpstr>The View of the IRS (Rev. Rul. 2013-17) </vt:lpstr>
      <vt:lpstr>The DOL’s Perspective (DOL Technical Release 2013-04) </vt:lpstr>
      <vt:lpstr>Retirement Plan Administration </vt:lpstr>
      <vt:lpstr>Health Plan Administration </vt:lpstr>
      <vt:lpstr>Same-Sex Spouse Coverage Exclusion</vt:lpstr>
      <vt:lpstr>Cafeteria Plans (IRS Notice 2014-1) </vt:lpstr>
      <vt:lpstr>FSAs and HSAs (IRS Notice 2014-1) </vt:lpstr>
      <vt:lpstr>Tips for Compliance</vt:lpstr>
      <vt:lpstr>Tips for Compliance (cont’d)</vt:lpstr>
      <vt:lpstr>Tips for Compliance (cont’d)</vt:lpstr>
      <vt:lpstr>Questions?</vt:lpstr>
      <vt:lpstr>     Windsor Issues for Employment Lawyers  Federal Bar Association  Labor and Employment Law Conference March 12, 2015</vt:lpstr>
    </vt:vector>
  </TitlesOfParts>
  <Company>
 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greenk</dc:creator>
  <cp:lastModifiedBy>jburton</cp:lastModifiedBy>
  <cp:revision>3</cp:revision>
  <cp:lastPrinted>2015-03-11T13:09:05Z</cp:lastPrinted>
  <dcterms:created xsi:type="dcterms:W3CDTF">2015-03-05T17:39:54Z</dcterms:created>
  <dcterms:modified xsi:type="dcterms:W3CDTF">2015-03-11T13:09:12Z</dcterms:modified>
  <cp:version>0</cp:version>
</cp:coreProperties>
</file>