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4" r:id="rId4"/>
    <p:sldId id="261" r:id="rId5"/>
    <p:sldId id="257" r:id="rId6"/>
    <p:sldId id="268" r:id="rId7"/>
    <p:sldId id="266" r:id="rId8"/>
    <p:sldId id="267" r:id="rId9"/>
    <p:sldId id="260" r:id="rId10"/>
    <p:sldId id="262" r:id="rId11"/>
    <p:sldId id="269" r:id="rId12"/>
    <p:sldId id="270" r:id="rId13"/>
    <p:sldId id="271" r:id="rId14"/>
    <p:sldId id="272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7728D-B6CB-48DB-A272-D673A8EF0FEB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664EC-ECAF-4A64-9F54-9804D84C8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29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FEE72-F9AA-431F-87A6-29DBA02E430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77975-3DFD-4161-A21F-F683DA0A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892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FBA Labor &amp; Employment Section Bi-Annual Program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7D5F5-16B9-40AB-B71F-2F64EA146BD9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Employment Litigation Issues </a:t>
            </a:r>
            <a:br>
              <a:rPr lang="en-US" dirty="0" smtClean="0"/>
            </a:br>
            <a:r>
              <a:rPr lang="en-US" dirty="0" smtClean="0"/>
              <a:t>A View from the Bench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733800"/>
            <a:ext cx="7854696" cy="175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Charmiane Griffin Claxton</a:t>
            </a:r>
          </a:p>
          <a:p>
            <a:r>
              <a:rPr lang="en-US" dirty="0" smtClean="0"/>
              <a:t>U.S</a:t>
            </a:r>
            <a:r>
              <a:rPr lang="en-US" dirty="0"/>
              <a:t>. Magistrate Judge</a:t>
            </a:r>
            <a:endParaRPr lang="en-US" dirty="0" smtClean="0"/>
          </a:p>
          <a:p>
            <a:r>
              <a:rPr lang="en-US" dirty="0" smtClean="0"/>
              <a:t>U.S. District Court for the Western District of Tennessee</a:t>
            </a:r>
          </a:p>
          <a:p>
            <a:endParaRPr lang="en-US" dirty="0" smtClean="0"/>
          </a:p>
          <a:p>
            <a:r>
              <a:rPr lang="en-US" dirty="0" smtClean="0"/>
              <a:t>Federal Bar Association </a:t>
            </a:r>
          </a:p>
          <a:p>
            <a:r>
              <a:rPr lang="en-US" dirty="0" smtClean="0"/>
              <a:t>Labor &amp; Employment Section Biennial Program</a:t>
            </a:r>
          </a:p>
          <a:p>
            <a:r>
              <a:rPr lang="en-US" dirty="0" smtClean="0"/>
              <a:t>12 March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01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Professionalism and Courtesy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Obligation to be candid with the Court</a:t>
            </a:r>
          </a:p>
          <a:p>
            <a:r>
              <a:rPr lang="en-US" dirty="0" smtClean="0"/>
              <a:t>Accuracy in cites and references to the record	</a:t>
            </a:r>
          </a:p>
          <a:p>
            <a:r>
              <a:rPr lang="en-US" dirty="0" smtClean="0"/>
              <a:t>Be prepared in both your briefing and your presentations</a:t>
            </a:r>
          </a:p>
          <a:p>
            <a:r>
              <a:rPr lang="en-US" dirty="0" err="1" smtClean="0"/>
              <a:t>Snark</a:t>
            </a:r>
            <a:r>
              <a:rPr lang="en-US" dirty="0" smtClean="0"/>
              <a:t> gets you nowhere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and Courtesy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Motions that get you nowhere with the Court: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Motion in </a:t>
            </a:r>
            <a:r>
              <a:rPr lang="en-US" sz="2000" dirty="0" err="1" smtClean="0"/>
              <a:t>Limine</a:t>
            </a:r>
            <a:r>
              <a:rPr lang="en-US" sz="2000" dirty="0" smtClean="0"/>
              <a:t> to Preclude Counsel from Making Disparaging Remarks about Opposing Counsel</a:t>
            </a:r>
          </a:p>
          <a:p>
            <a:pPr marL="393192" lvl="1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Motion for Sanctions (striking defendant’s answer and affirmative defenses) for one failure to comply with Order Compelling Production 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74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and Courtesy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12 March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12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4294967295"/>
          </p:nvPr>
        </p:nvSpPr>
        <p:spPr>
          <a:xfrm>
            <a:off x="533400" y="1905000"/>
            <a:ext cx="7696200" cy="2209800"/>
          </a:xfrm>
        </p:spPr>
        <p:txBody>
          <a:bodyPr/>
          <a:lstStyle/>
          <a:p>
            <a:r>
              <a:rPr lang="en-US" dirty="0" smtClean="0"/>
              <a:t>A memorandum is not the opportunity to shout at the court with excessive underlining, bolding and ALL CAPS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79" y="342352"/>
            <a:ext cx="7693809" cy="5945514"/>
          </a:xfrm>
        </p:spPr>
      </p:pic>
    </p:spTree>
    <p:extLst>
      <p:ext uri="{BB962C8B-B14F-4D97-AF65-F5344CB8AC3E}">
        <p14:creationId xmlns:p14="http://schemas.microsoft.com/office/powerpoint/2010/main" val="21330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and Courtesy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457200" y="1905000"/>
            <a:ext cx="7467600" cy="2133599"/>
          </a:xfrm>
        </p:spPr>
        <p:txBody>
          <a:bodyPr/>
          <a:lstStyle/>
          <a:p>
            <a:r>
              <a:rPr lang="en-US" dirty="0" smtClean="0"/>
              <a:t>Exhibits to motions to compel are not the time to showcase spats with opposing counsel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8201"/>
            <a:ext cx="8232826" cy="5334000"/>
          </a:xfrm>
        </p:spPr>
      </p:pic>
    </p:spTree>
    <p:extLst>
      <p:ext uri="{BB962C8B-B14F-4D97-AF65-F5344CB8AC3E}">
        <p14:creationId xmlns:p14="http://schemas.microsoft.com/office/powerpoint/2010/main" val="178567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r>
              <a:rPr lang="en-US" dirty="0">
                <a:solidFill>
                  <a:srgbClr val="04617B">
                    <a:shade val="90000"/>
                  </a:srgbClr>
                </a:solidFill>
              </a:rPr>
              <a:t>FBA Labor &amp; Employment Section </a:t>
            </a:r>
          </a:p>
          <a:p>
            <a:pPr lvl="0" algn="ctr"/>
            <a:r>
              <a:rPr lang="en-US" dirty="0">
                <a:solidFill>
                  <a:srgbClr val="04617B">
                    <a:shade val="90000"/>
                  </a:srgbClr>
                </a:solidFill>
              </a:rPr>
              <a:t>Biennial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40612" y="1617581"/>
            <a:ext cx="252787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Any questions?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399" y="2895600"/>
            <a:ext cx="7180299" cy="9541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Your Chance For A</a:t>
            </a:r>
          </a:p>
          <a:p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U.S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. Magistrate Judge AMA (within reason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….)</a:t>
            </a:r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38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Thank you so much for your patience and attention!!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86000" cy="217932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Have fun and enjoy the rest of the conference!</a:t>
            </a:r>
          </a:p>
          <a:p>
            <a:endParaRPr lang="en-US" dirty="0"/>
          </a:p>
          <a:p>
            <a:r>
              <a:rPr lang="fr-FR" dirty="0"/>
              <a:t>Laissez les bons temps rouler</a:t>
            </a:r>
            <a:r>
              <a:rPr lang="fr-FR" dirty="0" smtClean="0"/>
              <a:t>!!</a:t>
            </a:r>
            <a:endParaRPr lang="en-US" dirty="0"/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" b="271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To 12(b)(6) or Not to 12(b)(6)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895600"/>
            <a:ext cx="7772400" cy="1509712"/>
          </a:xfrm>
        </p:spPr>
        <p:txBody>
          <a:bodyPr>
            <a:normAutofit/>
          </a:bodyPr>
          <a:lstStyle/>
          <a:p>
            <a:r>
              <a:rPr lang="en-US" sz="1900" dirty="0" smtClean="0"/>
              <a:t>Whether it is nobler in the mind to suffer</a:t>
            </a:r>
          </a:p>
          <a:p>
            <a:r>
              <a:rPr lang="en-US" sz="1900" dirty="0" smtClean="0"/>
              <a:t>The slings and arrows of the judge</a:t>
            </a:r>
          </a:p>
          <a:p>
            <a:r>
              <a:rPr lang="en-US" sz="1900" dirty="0" smtClean="0"/>
              <a:t>Or to take arms against a sea of claims</a:t>
            </a:r>
          </a:p>
          <a:p>
            <a:r>
              <a:rPr lang="en-US" sz="1900" dirty="0" smtClean="0"/>
              <a:t>And by opposing, end them</a:t>
            </a:r>
            <a:endParaRPr lang="en-US" sz="19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 smtClean="0"/>
              <a:t>Biennial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12(b)(6) or Not to 12(b)(6)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effective 12(b)(6) motion </a:t>
            </a:r>
            <a:endParaRPr lang="en-US" dirty="0" smtClean="0"/>
          </a:p>
          <a:p>
            <a:pPr lvl="1"/>
            <a:r>
              <a:rPr lang="en-US" dirty="0" smtClean="0"/>
              <a:t>Aids </a:t>
            </a:r>
            <a:r>
              <a:rPr lang="en-US" dirty="0"/>
              <a:t>both sides</a:t>
            </a:r>
          </a:p>
          <a:p>
            <a:pPr lvl="1"/>
            <a:r>
              <a:rPr lang="en-US" dirty="0"/>
              <a:t>Trims </a:t>
            </a:r>
            <a:r>
              <a:rPr lang="en-US" dirty="0" smtClean="0"/>
              <a:t>relevant issues and scope of discovery</a:t>
            </a:r>
            <a:endParaRPr lang="en-US" dirty="0"/>
          </a:p>
          <a:p>
            <a:pPr lvl="1"/>
            <a:r>
              <a:rPr lang="en-US" dirty="0"/>
              <a:t>Speeds </a:t>
            </a:r>
            <a:r>
              <a:rPr lang="en-US" dirty="0" smtClean="0"/>
              <a:t>resolution</a:t>
            </a:r>
          </a:p>
          <a:p>
            <a:r>
              <a:rPr lang="en-US" dirty="0" smtClean="0"/>
              <a:t>An ineffective 12(b)(6) motion</a:t>
            </a:r>
          </a:p>
          <a:p>
            <a:pPr lvl="1"/>
            <a:r>
              <a:rPr lang="en-US" dirty="0" smtClean="0"/>
              <a:t>Wastes valuable time</a:t>
            </a:r>
          </a:p>
          <a:p>
            <a:pPr lvl="1"/>
            <a:r>
              <a:rPr lang="en-US" dirty="0" smtClean="0"/>
              <a:t>Unnecessarily expends client and judicial resources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8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12(b)(6) or Not to 12(b)(6)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Motion should be focused 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on’t try to kill the whole case in one motion unless you absolutely have the grounds to do so</a:t>
            </a:r>
          </a:p>
          <a:p>
            <a:pPr lvl="1"/>
            <a:r>
              <a:rPr lang="en-US" dirty="0" smtClean="0"/>
              <a:t>More effective to target clearly insufficiently pled claims</a:t>
            </a:r>
          </a:p>
          <a:p>
            <a:pPr lvl="1"/>
            <a:r>
              <a:rPr lang="en-US" dirty="0" smtClean="0"/>
              <a:t>Don’t try to disguise a summary judgment motion as a motion to dismiss – judges really can tell the difference between the two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12 March 2015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80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E-Discovery in the HR Context</a:t>
            </a:r>
            <a:endParaRPr lang="en-US" sz="4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ESI!!! ESI!!!</a:t>
            </a:r>
          </a:p>
          <a:p>
            <a:r>
              <a:rPr lang="en-US" dirty="0" smtClean="0"/>
              <a:t>My kingdom for ESI!!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6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E-Discovery in the HR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Fed. R. Civ. P. 37(e)</a:t>
            </a:r>
          </a:p>
          <a:p>
            <a:pPr lvl="1"/>
            <a:r>
              <a:rPr lang="en-US" dirty="0" smtClean="0"/>
              <a:t>“Failure to Provide Electronically Stored Information – Absent exceptional circumstances, a court may not impose sanctions under these rules on a party for failing to provide electronically stored information lost as a result of the routine, good-faith operation of an electronic information system.”</a:t>
            </a:r>
          </a:p>
          <a:p>
            <a:r>
              <a:rPr lang="en-US" dirty="0" smtClean="0"/>
              <a:t>Shield and a sword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6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E-Discovery in the HR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with clients to develop plan for ESI search, privilege review and production as a part of their document retention / litigation planning procedures</a:t>
            </a:r>
          </a:p>
          <a:p>
            <a:r>
              <a:rPr lang="en-US" dirty="0" smtClean="0"/>
              <a:t>Litigation response team – counsel, IT specialist, coordinator</a:t>
            </a:r>
          </a:p>
          <a:p>
            <a:pPr lvl="1"/>
            <a:r>
              <a:rPr lang="en-US" dirty="0" smtClean="0"/>
              <a:t>This team decides what information is responsive to discovery requests not individual employees</a:t>
            </a:r>
          </a:p>
          <a:p>
            <a:pPr lvl="1"/>
            <a:r>
              <a:rPr lang="en-US" dirty="0" smtClean="0"/>
              <a:t>Client staff in charge of preservation should be educated in e-discovery obligations and preservation techniques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E-Discovery in the HR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Duty to preserve evidence begins when a party “reasonably anticipates litigation”</a:t>
            </a:r>
          </a:p>
          <a:p>
            <a:r>
              <a:rPr lang="en-US" dirty="0"/>
              <a:t>Defensible legal holds must:</a:t>
            </a:r>
          </a:p>
          <a:p>
            <a:pPr lvl="1"/>
            <a:r>
              <a:rPr lang="en-US" dirty="0"/>
              <a:t>Be in writing</a:t>
            </a:r>
          </a:p>
          <a:p>
            <a:pPr lvl="1"/>
            <a:r>
              <a:rPr lang="en-US" dirty="0"/>
              <a:t>Provide the scope of documents and information subject to preservation</a:t>
            </a:r>
          </a:p>
          <a:p>
            <a:pPr lvl="1"/>
            <a:r>
              <a:rPr lang="en-US" dirty="0"/>
              <a:t>Instruct on preservation obligations</a:t>
            </a:r>
          </a:p>
          <a:p>
            <a:pPr lvl="1"/>
            <a:r>
              <a:rPr lang="en-US" dirty="0"/>
              <a:t>Provide a point of contact for questions</a:t>
            </a:r>
          </a:p>
          <a:p>
            <a:pPr lvl="1"/>
            <a:r>
              <a:rPr lang="en-US" dirty="0"/>
              <a:t>Should have a mechanism for tracking compliance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3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Professionalism and Courtesy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971800"/>
            <a:ext cx="7772400" cy="150971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It is a tale,</a:t>
            </a:r>
          </a:p>
          <a:p>
            <a:r>
              <a:rPr lang="en-US" dirty="0" smtClean="0"/>
              <a:t>Told </a:t>
            </a:r>
            <a:r>
              <a:rPr lang="en-US" dirty="0"/>
              <a:t>by an </a:t>
            </a:r>
            <a:r>
              <a:rPr lang="en-US" dirty="0" smtClean="0"/>
              <a:t>idiot, full of sound and fury,</a:t>
            </a:r>
          </a:p>
          <a:p>
            <a:r>
              <a:rPr lang="en-US" dirty="0" smtClean="0"/>
              <a:t>Signifying nothing.</a:t>
            </a:r>
          </a:p>
          <a:p>
            <a:endParaRPr lang="en-US" dirty="0"/>
          </a:p>
          <a:p>
            <a:r>
              <a:rPr lang="en-US" dirty="0" smtClean="0"/>
              <a:t>~ </a:t>
            </a:r>
            <a:r>
              <a:rPr lang="en-US" i="1" dirty="0" smtClean="0"/>
              <a:t>Macbeth</a:t>
            </a:r>
            <a:r>
              <a:rPr lang="en-US" dirty="0" smtClean="0"/>
              <a:t>, Act 5, Scene 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March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FBA Labor &amp; Employment Section </a:t>
            </a:r>
          </a:p>
          <a:p>
            <a:pPr algn="ctr"/>
            <a:r>
              <a:rPr lang="en-US" dirty="0"/>
              <a:t>Biennial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D5F5-16B9-40AB-B71F-2F64EA146B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4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Application>Microsoft Office PowerPoint</Application>
  <PresentationFormat>On-screen Show (4:3)</PresentationFormat>
  <Paragraphs>133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Employment Litigation Issues  A View from the Bench</vt:lpstr>
      <vt:lpstr>To 12(b)(6) or Not to 12(b)(6)</vt:lpstr>
      <vt:lpstr>To 12(b)(6) or Not to 12(b)(6)</vt:lpstr>
      <vt:lpstr>To 12(b)(6) or Not to 12(b)(6)</vt:lpstr>
      <vt:lpstr>E-Discovery in the HR Context</vt:lpstr>
      <vt:lpstr>E-Discovery in the HR Context</vt:lpstr>
      <vt:lpstr>E-Discovery in the HR Context</vt:lpstr>
      <vt:lpstr>E-Discovery in the HR Context</vt:lpstr>
      <vt:lpstr>Professionalism and Courtesy</vt:lpstr>
      <vt:lpstr>Professionalism and Courtesy</vt:lpstr>
      <vt:lpstr>Professionalism and Courtesy</vt:lpstr>
      <vt:lpstr>Professionalism and Courtesy</vt:lpstr>
      <vt:lpstr>Professionalism and Courtesy</vt:lpstr>
      <vt:lpstr>PowerPoint Presentation</vt:lpstr>
      <vt:lpstr>Thank you so much for your patience and attention!!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2015-03-04T14:11:28Z</dcterms:modified>
</cp:coreProperties>
</file>