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handoutMaster+xml" PartName="/ppt/handoutMasters/handoutMaster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?><Relationships xmlns="http://schemas.openxmlformats.org/package/2006/relationships"><Relationship Target="ppt/presentation.xml" Type="http://schemas.openxmlformats.org/officeDocument/2006/relationships/officeDocument" Id="rId1"></Relationship><Relationship Target="docProps/core.xml" Type="http://schemas.openxmlformats.org/package/2006/relationships/metadata/core-properties" Id="rId2"></Relationship><Relationship Target="docProps/app.xml" Type="http://schemas.openxmlformats.org/officeDocument/2006/relationships/extended-properties" Id="rId3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handoutMasterIdLst>
    <p:handoutMasterId r:id="rId31"/>
  </p:handoutMasterIdLst>
  <p:sldIdLst>
    <p:sldId id="325" r:id="rId2"/>
    <p:sldId id="287" r:id="rId3"/>
    <p:sldId id="294" r:id="rId4"/>
    <p:sldId id="299" r:id="rId5"/>
    <p:sldId id="295" r:id="rId6"/>
    <p:sldId id="329" r:id="rId7"/>
    <p:sldId id="331" r:id="rId8"/>
    <p:sldId id="330" r:id="rId9"/>
    <p:sldId id="328" r:id="rId10"/>
    <p:sldId id="327" r:id="rId11"/>
    <p:sldId id="300" r:id="rId12"/>
    <p:sldId id="303" r:id="rId13"/>
    <p:sldId id="308" r:id="rId14"/>
    <p:sldId id="280" r:id="rId15"/>
    <p:sldId id="314" r:id="rId16"/>
    <p:sldId id="324" r:id="rId17"/>
    <p:sldId id="317" r:id="rId18"/>
    <p:sldId id="318" r:id="rId19"/>
    <p:sldId id="268" r:id="rId20"/>
    <p:sldId id="269" r:id="rId21"/>
    <p:sldId id="270" r:id="rId22"/>
    <p:sldId id="309" r:id="rId23"/>
    <p:sldId id="310" r:id="rId24"/>
    <p:sldId id="272" r:id="rId25"/>
    <p:sldId id="322" r:id="rId26"/>
    <p:sldId id="323" r:id="rId27"/>
    <p:sldId id="274" r:id="rId28"/>
    <p:sldId id="326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3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3" autoAdjust="0"/>
    <p:restoredTop sz="94660"/>
  </p:normalViewPr>
  <p:slideViewPr>
    <p:cSldViewPr>
      <p:cViewPr>
        <p:scale>
          <a:sx n="60" d="100"/>
          <a:sy n="60" d="100"/>
        </p:scale>
        <p:origin x="-2466" y="-1020"/>
      </p:cViewPr>
      <p:guideLst>
        <p:guide orient="horz" pos="2160"/>
        <p:guide pos="2880"/>
      </p:guideLst>
    </p:cSldViewPr>
  </p:slideViewPr>
  <p:notesTextViewPr>
    <p:cViewPr>
      <p:scale>
        <a:sx n="25" d="100"/>
        <a:sy n="25" d="100"/>
      </p:scale>
      <p:origin x="0" y="0"/>
    </p:cViewPr>
  </p:notesTextViewPr>
  <p:gridSpacing cx="76200" cy="76200"/>
</p:viewPr>
</file>

<file path=ppt/_rels/presentation.xml.rels><?xml version="1.0" encoding="UTF-8" ?><Relationships xmlns="http://schemas.openxmlformats.org/package/2006/relationships"><Relationship Target="slides/slide7.xml" Type="http://schemas.openxmlformats.org/officeDocument/2006/relationships/slide" Id="rId8"></Relationship><Relationship Target="slides/slide12.xml" Type="http://schemas.openxmlformats.org/officeDocument/2006/relationships/slide" Id="rId13"></Relationship><Relationship Target="slides/slide17.xml" Type="http://schemas.openxmlformats.org/officeDocument/2006/relationships/slide" Id="rId18"></Relationship><Relationship Target="slides/slide25.xml" Type="http://schemas.openxmlformats.org/officeDocument/2006/relationships/slide" Id="rId26"></Relationship><Relationship Target="slides/slide2.xml" Type="http://schemas.openxmlformats.org/officeDocument/2006/relationships/slide" Id="rId3"></Relationship><Relationship Target="slides/slide20.xml" Type="http://schemas.openxmlformats.org/officeDocument/2006/relationships/slide" Id="rId21"></Relationship><Relationship Target="theme/theme1.xml" Type="http://schemas.openxmlformats.org/officeDocument/2006/relationships/theme" Id="rId34"></Relationship><Relationship Target="slides/slide6.xml" Type="http://schemas.openxmlformats.org/officeDocument/2006/relationships/slide" Id="rId7"></Relationship><Relationship Target="slides/slide11.xml" Type="http://schemas.openxmlformats.org/officeDocument/2006/relationships/slide" Id="rId12"></Relationship><Relationship Target="slides/slide16.xml" Type="http://schemas.openxmlformats.org/officeDocument/2006/relationships/slide" Id="rId17"></Relationship><Relationship Target="slides/slide24.xml" Type="http://schemas.openxmlformats.org/officeDocument/2006/relationships/slide" Id="rId25"></Relationship><Relationship Target="viewProps.xml" Type="http://schemas.openxmlformats.org/officeDocument/2006/relationships/viewProps" Id="rId33"></Relationship><Relationship Target="slides/slide1.xml" Type="http://schemas.openxmlformats.org/officeDocument/2006/relationships/slide" Id="rId2"></Relationship><Relationship Target="slides/slide15.xml" Type="http://schemas.openxmlformats.org/officeDocument/2006/relationships/slide" Id="rId16"></Relationship><Relationship Target="slides/slide19.xml" Type="http://schemas.openxmlformats.org/officeDocument/2006/relationships/slide" Id="rId20"></Relationship><Relationship Target="slides/slide28.xml" Type="http://schemas.openxmlformats.org/officeDocument/2006/relationships/slide" Id="rId29"></Relationship><Relationship Target="slideMasters/slideMaster1.xml" Type="http://schemas.openxmlformats.org/officeDocument/2006/relationships/slideMaster" Id="rId1"></Relationship><Relationship Target="slides/slide5.xml" Type="http://schemas.openxmlformats.org/officeDocument/2006/relationships/slide" Id="rId6"></Relationship><Relationship Target="slides/slide10.xml" Type="http://schemas.openxmlformats.org/officeDocument/2006/relationships/slide" Id="rId11"></Relationship><Relationship Target="slides/slide23.xml" Type="http://schemas.openxmlformats.org/officeDocument/2006/relationships/slide" Id="rId24"></Relationship><Relationship Target="presProps.xml" Type="http://schemas.openxmlformats.org/officeDocument/2006/relationships/presProps" Id="rId32"></Relationship><Relationship Target="slides/slide4.xml" Type="http://schemas.openxmlformats.org/officeDocument/2006/relationships/slide" Id="rId5"></Relationship><Relationship Target="slides/slide14.xml" Type="http://schemas.openxmlformats.org/officeDocument/2006/relationships/slide" Id="rId15"></Relationship><Relationship Target="slides/slide22.xml" Type="http://schemas.openxmlformats.org/officeDocument/2006/relationships/slide" Id="rId23"></Relationship><Relationship Target="slides/slide27.xml" Type="http://schemas.openxmlformats.org/officeDocument/2006/relationships/slide" Id="rId28"></Relationship><Relationship Target="slides/slide9.xml" Type="http://schemas.openxmlformats.org/officeDocument/2006/relationships/slide" Id="rId10"></Relationship><Relationship Target="slides/slide18.xml" Type="http://schemas.openxmlformats.org/officeDocument/2006/relationships/slide" Id="rId19"></Relationship><Relationship Target="handoutMasters/handoutMaster1.xml" Type="http://schemas.openxmlformats.org/officeDocument/2006/relationships/handoutMaster" Id="rId31"></Relationship><Relationship Target="slides/slide3.xml" Type="http://schemas.openxmlformats.org/officeDocument/2006/relationships/slide" Id="rId4"></Relationship><Relationship Target="slides/slide8.xml" Type="http://schemas.openxmlformats.org/officeDocument/2006/relationships/slide" Id="rId9"></Relationship><Relationship Target="slides/slide13.xml" Type="http://schemas.openxmlformats.org/officeDocument/2006/relationships/slide" Id="rId14"></Relationship><Relationship Target="slides/slide21.xml" Type="http://schemas.openxmlformats.org/officeDocument/2006/relationships/slide" Id="rId22"></Relationship><Relationship Target="slides/slide26.xml" Type="http://schemas.openxmlformats.org/officeDocument/2006/relationships/slide" Id="rId27"></Relationship><Relationship Target="notesMasters/notesMaster1.xml" Type="http://schemas.openxmlformats.org/officeDocument/2006/relationships/notesMaster" Id="rId30"></Relationship><Relationship Target="tableStyles.xml" Type="http://schemas.openxmlformats.org/officeDocument/2006/relationships/tableStyles" Id="rId35"></Relationship></Relationships>
</file>

<file path=ppt/handoutMasters/_rels/handoutMaster1.xml.rels><?xml version="1.0" encoding="UTF-8" ?><Relationships xmlns="http://schemas.openxmlformats.org/package/2006/relationships"><Relationship Target="../theme/theme3.xml" Type="http://schemas.openxmlformats.org/officeDocument/2006/relationships/theme" Id="rId1"></Relationship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1142C-F4AB-4B56-8589-4DF90C39D6B5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4B48EB-D33B-4CCB-9C11-651EC5C28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98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?><Relationships xmlns="http://schemas.openxmlformats.org/package/2006/relationships"><Relationship Target="../theme/theme2.xml" Type="http://schemas.openxmlformats.org/officeDocument/2006/relationships/theme" Id="rId1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B6FF4C-336F-491D-B4AF-C583AD71F017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73CA8-D254-49D0-B4E2-D227585AEA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393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?><Relationships xmlns="http://schemas.openxmlformats.org/package/2006/relationships"><Relationship Target="../media/image1.jpeg" Type="http://schemas.openxmlformats.org/officeDocument/2006/relationships/image" Id="rId2"></Relationship><Relationship Target="../slideMasters/slideMaster1.xml" Type="http://schemas.openxmlformats.org/officeDocument/2006/relationships/slideMaster" Id="rId1"></Relationship></Relationships>
</file>

<file path=ppt/slideLayouts/_rels/slideLayout10.xml.rels><?xml version="1.0" encoding="UTF-8" 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11.xml.rels><?xml version="1.0" encoding="UTF-8" 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12.xml.rels><?xml version="1.0" encoding="UTF-8" 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13.xml.rels><?xml version="1.0" encoding="UTF-8" 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14.xml.rels><?xml version="1.0" encoding="UTF-8" 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2.xml.rels><?xml version="1.0" encoding="UTF-8" 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3.xml.rels><?xml version="1.0" encoding="UTF-8" 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4.xml.rels><?xml version="1.0" encoding="UTF-8" 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5.xml.rels><?xml version="1.0" encoding="UTF-8" 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6.xml.rels><?xml version="1.0" encoding="UTF-8" 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7.xml.rels><?xml version="1.0" encoding="UTF-8" 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8.xml.rels><?xml version="1.0" encoding="UTF-8" 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9.xml.rels><?xml version="1.0" encoding="UTF-8" ?><Relationships xmlns="http://schemas.openxmlformats.org/package/2006/relationships"><Relationship Target="../media/image1.jpeg" Type="http://schemas.openxmlformats.org/officeDocument/2006/relationships/image" Id="rId2"></Relationship><Relationship Target="../slideMasters/slideMaster1.xml" Type="http://schemas.openxmlformats.org/officeDocument/2006/relationships/slideMaster" Id="rId1"></Relationship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E2C1519-479A-497A-BEAD-557C0F09360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356852"/>
            <a:ext cx="5486400" cy="337072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7884D68-5908-427C-AE51-A3323CD4700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40774" y="187325"/>
            <a:ext cx="8082116" cy="8794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reeform 6"/>
          <p:cNvSpPr/>
          <p:nvPr userDrawn="1"/>
        </p:nvSpPr>
        <p:spPr>
          <a:xfrm>
            <a:off x="-11112" y="-20637"/>
            <a:ext cx="9175751" cy="1087439"/>
          </a:xfrm>
          <a:custGeom>
            <a:avLst/>
            <a:gdLst>
              <a:gd name="connsiteX0" fmla="*/ 0 w 9175750"/>
              <a:gd name="connsiteY0" fmla="*/ 21167 h 1068917"/>
              <a:gd name="connsiteX1" fmla="*/ 0 w 9175750"/>
              <a:gd name="connsiteY1" fmla="*/ 1068917 h 1068917"/>
              <a:gd name="connsiteX2" fmla="*/ 9175750 w 9175750"/>
              <a:gd name="connsiteY2" fmla="*/ 772584 h 1068917"/>
              <a:gd name="connsiteX3" fmla="*/ 9165166 w 9175750"/>
              <a:gd name="connsiteY3" fmla="*/ 0 h 1068917"/>
              <a:gd name="connsiteX4" fmla="*/ 0 w 9175750"/>
              <a:gd name="connsiteY4" fmla="*/ 21167 h 106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5750" h="1068917">
                <a:moveTo>
                  <a:pt x="0" y="21167"/>
                </a:moveTo>
                <a:lnTo>
                  <a:pt x="0" y="1068917"/>
                </a:lnTo>
                <a:lnTo>
                  <a:pt x="9175750" y="772584"/>
                </a:lnTo>
                <a:lnTo>
                  <a:pt x="9165166" y="0"/>
                </a:lnTo>
                <a:lnTo>
                  <a:pt x="0" y="2116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136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775" y="187325"/>
            <a:ext cx="8062452" cy="879476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775" y="1463041"/>
            <a:ext cx="8072303" cy="4569058"/>
          </a:xfrm>
        </p:spPr>
        <p:txBody>
          <a:bodyPr/>
          <a:lstStyle>
            <a:lvl1pPr marL="0" indent="0">
              <a:buNone/>
              <a:defRPr sz="2400">
                <a:solidFill>
                  <a:srgbClr val="003876"/>
                </a:solidFill>
                <a:latin typeface="+mj-lt"/>
              </a:defRPr>
            </a:lvl1pPr>
            <a:lvl2pPr>
              <a:buClr>
                <a:schemeClr val="accent1">
                  <a:lumMod val="10000"/>
                </a:schemeClr>
              </a:buClr>
              <a:defRPr sz="2000">
                <a:solidFill>
                  <a:srgbClr val="003876"/>
                </a:solidFill>
                <a:latin typeface="+mj-lt"/>
              </a:defRPr>
            </a:lvl2pPr>
            <a:lvl3pPr>
              <a:defRPr sz="2000">
                <a:solidFill>
                  <a:srgbClr val="003876"/>
                </a:solidFill>
                <a:latin typeface="+mj-lt"/>
              </a:defRPr>
            </a:lvl3pPr>
            <a:lvl4pPr>
              <a:defRPr sz="1800">
                <a:solidFill>
                  <a:srgbClr val="003876"/>
                </a:solidFill>
                <a:latin typeface="+mj-lt"/>
              </a:defRPr>
            </a:lvl4pPr>
            <a:lvl5pPr>
              <a:defRPr sz="1800">
                <a:solidFill>
                  <a:srgbClr val="003876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reeform 5"/>
          <p:cNvSpPr/>
          <p:nvPr userDrawn="1"/>
        </p:nvSpPr>
        <p:spPr>
          <a:xfrm>
            <a:off x="-11112" y="-20637"/>
            <a:ext cx="9175751" cy="1087439"/>
          </a:xfrm>
          <a:custGeom>
            <a:avLst/>
            <a:gdLst>
              <a:gd name="connsiteX0" fmla="*/ 0 w 9175750"/>
              <a:gd name="connsiteY0" fmla="*/ 21167 h 1068917"/>
              <a:gd name="connsiteX1" fmla="*/ 0 w 9175750"/>
              <a:gd name="connsiteY1" fmla="*/ 1068917 h 1068917"/>
              <a:gd name="connsiteX2" fmla="*/ 9175750 w 9175750"/>
              <a:gd name="connsiteY2" fmla="*/ 772584 h 1068917"/>
              <a:gd name="connsiteX3" fmla="*/ 9165166 w 9175750"/>
              <a:gd name="connsiteY3" fmla="*/ 0 h 1068917"/>
              <a:gd name="connsiteX4" fmla="*/ 0 w 9175750"/>
              <a:gd name="connsiteY4" fmla="*/ 21167 h 106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5750" h="1068917">
                <a:moveTo>
                  <a:pt x="0" y="21167"/>
                </a:moveTo>
                <a:lnTo>
                  <a:pt x="0" y="1068917"/>
                </a:lnTo>
                <a:lnTo>
                  <a:pt x="9175750" y="772584"/>
                </a:lnTo>
                <a:lnTo>
                  <a:pt x="9165166" y="0"/>
                </a:lnTo>
                <a:lnTo>
                  <a:pt x="0" y="2116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87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774" y="1489576"/>
            <a:ext cx="3888349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38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0774" y="2129338"/>
            <a:ext cx="3888349" cy="395683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8995" y="1499408"/>
            <a:ext cx="3889876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38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8995" y="2139170"/>
            <a:ext cx="3889876" cy="3927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540B5AC-6272-440E-B71F-D0840E62861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540777" y="187325"/>
            <a:ext cx="8062450" cy="8794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 userDrawn="1"/>
        </p:nvSpPr>
        <p:spPr>
          <a:xfrm>
            <a:off x="-11112" y="-20637"/>
            <a:ext cx="9175751" cy="1087439"/>
          </a:xfrm>
          <a:custGeom>
            <a:avLst/>
            <a:gdLst>
              <a:gd name="connsiteX0" fmla="*/ 0 w 9175750"/>
              <a:gd name="connsiteY0" fmla="*/ 21167 h 1068917"/>
              <a:gd name="connsiteX1" fmla="*/ 0 w 9175750"/>
              <a:gd name="connsiteY1" fmla="*/ 1068917 h 1068917"/>
              <a:gd name="connsiteX2" fmla="*/ 9175750 w 9175750"/>
              <a:gd name="connsiteY2" fmla="*/ 772584 h 1068917"/>
              <a:gd name="connsiteX3" fmla="*/ 9165166 w 9175750"/>
              <a:gd name="connsiteY3" fmla="*/ 0 h 1068917"/>
              <a:gd name="connsiteX4" fmla="*/ 0 w 9175750"/>
              <a:gd name="connsiteY4" fmla="*/ 21167 h 106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5750" h="1068917">
                <a:moveTo>
                  <a:pt x="0" y="21167"/>
                </a:moveTo>
                <a:lnTo>
                  <a:pt x="0" y="1068917"/>
                </a:lnTo>
                <a:lnTo>
                  <a:pt x="9175750" y="772584"/>
                </a:lnTo>
                <a:lnTo>
                  <a:pt x="9165166" y="0"/>
                </a:lnTo>
                <a:lnTo>
                  <a:pt x="0" y="211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530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E2C1519-479A-497A-BEAD-557C0F09360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?><Relationships xmlns="http://schemas.openxmlformats.org/package/2006/relationships"><Relationship Target="../slideLayouts/slideLayout8.xml" Type="http://schemas.openxmlformats.org/officeDocument/2006/relationships/slideLayout" Id="rId8"></Relationship><Relationship Target="../slideLayouts/slideLayout13.xml" Type="http://schemas.openxmlformats.org/officeDocument/2006/relationships/slideLayout" Id="rId13"></Relationship><Relationship Target="../slideLayouts/slideLayout3.xml" Type="http://schemas.openxmlformats.org/officeDocument/2006/relationships/slideLayout" Id="rId3"></Relationship><Relationship Target="../slideLayouts/slideLayout7.xml" Type="http://schemas.openxmlformats.org/officeDocument/2006/relationships/slideLayout" Id="rId7"></Relationship><Relationship Target="../slideLayouts/slideLayout12.xml" Type="http://schemas.openxmlformats.org/officeDocument/2006/relationships/slideLayout" Id="rId12"></Relationship><Relationship Target="../slideLayouts/slideLayout2.xml" Type="http://schemas.openxmlformats.org/officeDocument/2006/relationships/slideLayout" Id="rId2"></Relationship><Relationship Target="../media/image1.jpeg" Type="http://schemas.openxmlformats.org/officeDocument/2006/relationships/image" Id="rId16"></Relationship><Relationship Target="../slideLayouts/slideLayout1.xml" Type="http://schemas.openxmlformats.org/officeDocument/2006/relationships/slideLayout" Id="rId1"></Relationship><Relationship Target="../slideLayouts/slideLayout6.xml" Type="http://schemas.openxmlformats.org/officeDocument/2006/relationships/slideLayout" Id="rId6"></Relationship><Relationship Target="../slideLayouts/slideLayout11.xml" Type="http://schemas.openxmlformats.org/officeDocument/2006/relationships/slideLayout" Id="rId11"></Relationship><Relationship Target="../slideLayouts/slideLayout5.xml" Type="http://schemas.openxmlformats.org/officeDocument/2006/relationships/slideLayout" Id="rId5"></Relationship><Relationship Target="../theme/theme1.xml" Type="http://schemas.openxmlformats.org/officeDocument/2006/relationships/theme" Id="rId15"></Relationship><Relationship Target="../slideLayouts/slideLayout10.xml" Type="http://schemas.openxmlformats.org/officeDocument/2006/relationships/slideLayout" Id="rId10"></Relationship><Relationship Target="../slideLayouts/slideLayout4.xml" Type="http://schemas.openxmlformats.org/officeDocument/2006/relationships/slideLayout" Id="rId4"></Relationship><Relationship Target="../slideLayouts/slideLayout9.xml" Type="http://schemas.openxmlformats.org/officeDocument/2006/relationships/slideLayout" Id="rId9"></Relationship><Relationship Target="../slideLayouts/slideLayout14.xml" Type="http://schemas.openxmlformats.org/officeDocument/2006/relationships/slideLayout" Id="rId14"></Relationship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6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E2C1519-479A-497A-BEAD-557C0F09360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?><Relationships xmlns="http://schemas.openxmlformats.org/package/2006/relationships"><Relationship Target="../slideLayouts/slideLayout1.xml" Type="http://schemas.openxmlformats.org/officeDocument/2006/relationships/slideLayout" Id="rId1"></Relationship></Relationships>
</file>

<file path=ppt/slides/_rels/slide10.xml.rels><?xml version="1.0" encoding="UTF-8" ?><Relationships xmlns="http://schemas.openxmlformats.org/package/2006/relationships"><Relationship Target="../slideLayouts/slideLayout14.xml" Type="http://schemas.openxmlformats.org/officeDocument/2006/relationships/slideLayout" Id="rId1"></Relationship></Relationships>
</file>

<file path=ppt/slides/_rels/slide11.xml.rels><?xml version="1.0" encoding="UTF-8" ?><Relationships xmlns="http://schemas.openxmlformats.org/package/2006/relationships"><Relationship Target="../media/image15.png" Type="http://schemas.openxmlformats.org/officeDocument/2006/relationships/image" Id="rId2"></Relationship><Relationship Target="../slideLayouts/slideLayout14.xml" Type="http://schemas.openxmlformats.org/officeDocument/2006/relationships/slideLayout" Id="rId1"></Relationship></Relationships>
</file>

<file path=ppt/slides/_rels/slide12.xml.rels><?xml version="1.0" encoding="UTF-8" ?><Relationships xmlns="http://schemas.openxmlformats.org/package/2006/relationships"><Relationship Target="../slideLayouts/slideLayout14.xml" Type="http://schemas.openxmlformats.org/officeDocument/2006/relationships/slideLayout" Id="rId1"></Relationship></Relationships>
</file>

<file path=ppt/slides/_rels/slide13.xml.rels><?xml version="1.0" encoding="UTF-8" ?><Relationships xmlns="http://schemas.openxmlformats.org/package/2006/relationships"><Relationship Target="../slideLayouts/slideLayout14.xml" Type="http://schemas.openxmlformats.org/officeDocument/2006/relationships/slideLayout" Id="rId1"></Relationship></Relationships>
</file>

<file path=ppt/slides/_rels/slide14.xml.rels><?xml version="1.0" encoding="UTF-8" ?><Relationships xmlns="http://schemas.openxmlformats.org/package/2006/relationships"><Relationship Target="../media/image16.png" Type="http://schemas.openxmlformats.org/officeDocument/2006/relationships/image" Id="rId2"></Relationship><Relationship Target="../slideLayouts/slideLayout1.xml" Type="http://schemas.openxmlformats.org/officeDocument/2006/relationships/slideLayout" Id="rId1"></Relationship></Relationships>
</file>

<file path=ppt/slides/_rels/slide15.xml.rels><?xml version="1.0" encoding="UTF-8" ?><Relationships xmlns="http://schemas.openxmlformats.org/package/2006/relationships"><Relationship Target="../media/image17.png" Type="http://schemas.openxmlformats.org/officeDocument/2006/relationships/image" Id="rId3"></Relationship><Relationship Target="../slideLayouts/slideLayout13.xml" Type="http://schemas.openxmlformats.org/officeDocument/2006/relationships/slideLayout" Id="rId1"></Relationship><Relationship Target="../media/image18.png" Type="http://schemas.openxmlformats.org/officeDocument/2006/relationships/image" Id="rId4"></Relationship></Relationships>
</file>

<file path=ppt/slides/_rels/slide16.xml.rels><?xml version="1.0" encoding="UTF-8" ?><Relationships xmlns="http://schemas.openxmlformats.org/package/2006/relationships"><Relationship Target="../media/image19.png" Type="http://schemas.openxmlformats.org/officeDocument/2006/relationships/image" Id="rId3"></Relationship><Relationship Target="../slideLayouts/slideLayout13.xml" Type="http://schemas.openxmlformats.org/officeDocument/2006/relationships/slideLayout" Id="rId1"></Relationship></Relationships>
</file>

<file path=ppt/slides/_rels/slide17.xml.rels><?xml version="1.0" encoding="UTF-8" ?><Relationships xmlns="http://schemas.openxmlformats.org/package/2006/relationships"><Relationship Target="../slideLayouts/slideLayout13.xml" Type="http://schemas.openxmlformats.org/officeDocument/2006/relationships/slideLayout" Id="rId1"></Relationship></Relationships>
</file>

<file path=ppt/slides/_rels/slide18.xml.rels><?xml version="1.0" encoding="UTF-8" ?><Relationships xmlns="http://schemas.openxmlformats.org/package/2006/relationships"><Relationship Target="../slideLayouts/slideLayout13.xml" Type="http://schemas.openxmlformats.org/officeDocument/2006/relationships/slideLayout" Id="rId1"></Relationship></Relationships>
</file>

<file path=ppt/slides/_rels/slide19.xml.rels><?xml version="1.0" encoding="UTF-8" ?><Relationships xmlns="http://schemas.openxmlformats.org/package/2006/relationships"><Relationship Target="../slideLayouts/slideLayout13.xml" Type="http://schemas.openxmlformats.org/officeDocument/2006/relationships/slideLayout" Id="rId1"></Relationship></Relationships>
</file>

<file path=ppt/slides/_rels/slide2.xml.rels><?xml version="1.0" encoding="UTF-8" ?><Relationships xmlns="http://schemas.openxmlformats.org/package/2006/relationships"><Relationship Target="../media/image3.png" Type="http://schemas.openxmlformats.org/officeDocument/2006/relationships/image" Id="rId3"></Relationship><Relationship Target="../media/image2.png" Type="http://schemas.openxmlformats.org/officeDocument/2006/relationships/image" Id="rId2"></Relationship><Relationship Target="../slideLayouts/slideLayout1.xml" Type="http://schemas.openxmlformats.org/officeDocument/2006/relationships/slideLayout" Id="rId1"></Relationship></Relationships>
</file>

<file path=ppt/slides/_rels/slide20.xml.rels><?xml version="1.0" encoding="UTF-8" ?><Relationships xmlns="http://schemas.openxmlformats.org/package/2006/relationships"><Relationship Target="../media/image20.png" Type="http://schemas.openxmlformats.org/officeDocument/2006/relationships/image" Id="rId3"></Relationship><Relationship Target="../slideLayouts/slideLayout13.xml" Type="http://schemas.openxmlformats.org/officeDocument/2006/relationships/slideLayout" Id="rId1"></Relationship></Relationships>
</file>

<file path=ppt/slides/_rels/slide21.xml.rels><?xml version="1.0" encoding="UTF-8" ?><Relationships xmlns="http://schemas.openxmlformats.org/package/2006/relationships"><Relationship Target="../slideLayouts/slideLayout13.xml" Type="http://schemas.openxmlformats.org/officeDocument/2006/relationships/slideLayout" Id="rId1"></Relationship></Relationships>
</file>

<file path=ppt/slides/_rels/slide22.xml.rels><?xml version="1.0" encoding="UTF-8" ?><Relationships xmlns="http://schemas.openxmlformats.org/package/2006/relationships"><Relationship Target="../media/image21.png" Type="http://schemas.openxmlformats.org/officeDocument/2006/relationships/image" Id="rId3"></Relationship><Relationship Target="../slideLayouts/slideLayout13.xml" Type="http://schemas.openxmlformats.org/officeDocument/2006/relationships/slideLayout" Id="rId1"></Relationship></Relationships>
</file>

<file path=ppt/slides/_rels/slide23.xml.rels><?xml version="1.0" encoding="UTF-8" ?><Relationships xmlns="http://schemas.openxmlformats.org/package/2006/relationships"><Relationship Target="../slideLayouts/slideLayout13.xml" Type="http://schemas.openxmlformats.org/officeDocument/2006/relationships/slideLayout" Id="rId1"></Relationship></Relationships>
</file>

<file path=ppt/slides/_rels/slide24.xml.rels><?xml version="1.0" encoding="UTF-8" ?><Relationships xmlns="http://schemas.openxmlformats.org/package/2006/relationships"><Relationship Target="../media/image22.png" Type="http://schemas.openxmlformats.org/officeDocument/2006/relationships/image" Id="rId3"></Relationship><Relationship Target="../slideLayouts/slideLayout13.xml" Type="http://schemas.openxmlformats.org/officeDocument/2006/relationships/slideLayout" Id="rId1"></Relationship></Relationships>
</file>

<file path=ppt/slides/_rels/slide25.xml.rels><?xml version="1.0" encoding="UTF-8" ?><Relationships xmlns="http://schemas.openxmlformats.org/package/2006/relationships"><Relationship Target="../slideLayouts/slideLayout13.xml" Type="http://schemas.openxmlformats.org/officeDocument/2006/relationships/slideLayout" Id="rId1"></Relationship></Relationships>
</file>

<file path=ppt/slides/_rels/slide26.xml.rels><?xml version="1.0" encoding="UTF-8" ?><Relationships xmlns="http://schemas.openxmlformats.org/package/2006/relationships"><Relationship Target="../media/image23.png" Type="http://schemas.openxmlformats.org/officeDocument/2006/relationships/image" Id="rId3"></Relationship><Relationship Target="../slideLayouts/slideLayout13.xml" Type="http://schemas.openxmlformats.org/officeDocument/2006/relationships/slideLayout" Id="rId1"></Relationship></Relationships>
</file>

<file path=ppt/slides/_rels/slide27.xml.rels><?xml version="1.0" encoding="UTF-8" ?><Relationships xmlns="http://schemas.openxmlformats.org/package/2006/relationships"><Relationship Target="../media/image24.png" Type="http://schemas.openxmlformats.org/officeDocument/2006/relationships/image" Id="rId2"></Relationship><Relationship Target="../slideLayouts/slideLayout1.xml" Type="http://schemas.openxmlformats.org/officeDocument/2006/relationships/slideLayout" Id="rId1"></Relationship></Relationships>
</file>

<file path=ppt/slides/_rels/slide28.xml.rels><?xml version="1.0" encoding="UTF-8" ?><Relationships xmlns="http://schemas.openxmlformats.org/package/2006/relationships"><Relationship Target="../slideLayouts/slideLayout1.xml" Type="http://schemas.openxmlformats.org/officeDocument/2006/relationships/slideLayout" Id="rId1"></Relationship></Relationships>
</file>

<file path=ppt/slides/_rels/slide3.xml.rels><?xml version="1.0" encoding="UTF-8" ?><Relationships xmlns="http://schemas.openxmlformats.org/package/2006/relationships"><Relationship Target="../slideLayouts/slideLayout14.xml" Type="http://schemas.openxmlformats.org/officeDocument/2006/relationships/slideLayout" Id="rId1"></Relationship></Relationships>
</file>

<file path=ppt/slides/_rels/slide4.xml.rels><?xml version="1.0" encoding="UTF-8" ?><Relationships xmlns="http://schemas.openxmlformats.org/package/2006/relationships"><Relationship Target="../media/image4.png" Type="http://schemas.openxmlformats.org/officeDocument/2006/relationships/image" Id="rId2"></Relationship><Relationship Target="../slideLayouts/slideLayout14.xml" Type="http://schemas.openxmlformats.org/officeDocument/2006/relationships/slideLayout" Id="rId1"></Relationship></Relationships>
</file>

<file path=ppt/slides/_rels/slide5.xml.rels><?xml version="1.0" encoding="UTF-8" ?><Relationships xmlns="http://schemas.openxmlformats.org/package/2006/relationships"><Relationship Target="../slideLayouts/slideLayout14.xml" Type="http://schemas.openxmlformats.org/officeDocument/2006/relationships/slideLayout" Id="rId1"></Relationship></Relationships>
</file>

<file path=ppt/slides/_rels/slide6.xml.rels><?xml version="1.0" encoding="UTF-8" ?><Relationships xmlns="http://schemas.openxmlformats.org/package/2006/relationships"><Relationship Target="../media/image5.jpeg" Type="http://schemas.openxmlformats.org/officeDocument/2006/relationships/image" Id="rId2"></Relationship><Relationship Target="../slideLayouts/slideLayout14.xml" Type="http://schemas.openxmlformats.org/officeDocument/2006/relationships/slideLayout" Id="rId1"></Relationship></Relationships>
</file>

<file path=ppt/slides/_rels/slide7.xml.rels><?xml version="1.0" encoding="UTF-8" ?><Relationships xmlns="http://schemas.openxmlformats.org/package/2006/relationships"><Relationship Target="../media/image6.jpeg" Type="http://schemas.openxmlformats.org/officeDocument/2006/relationships/image" Id="rId3"></Relationship><Relationship TargetMode="External" Target="http://www.yijiahuayi.com/products-_wipes_wet_tissues.html" Type="http://schemas.openxmlformats.org/officeDocument/2006/relationships/hyperlink" Id="rId2"></Relationship><Relationship Target="../slideLayouts/slideLayout14.xml" Type="http://schemas.openxmlformats.org/officeDocument/2006/relationships/slideLayout" Id="rId1"></Relationship><Relationship Target="../media/image8.png" Type="http://schemas.openxmlformats.org/officeDocument/2006/relationships/image" Id="rId5"></Relationship><Relationship Target="../media/image7.png" Type="http://schemas.openxmlformats.org/officeDocument/2006/relationships/image" Id="rId4"></Relationship></Relationships>
</file>

<file path=ppt/slides/_rels/slide8.xml.rels><?xml version="1.0" encoding="UTF-8" ?><Relationships xmlns="http://schemas.openxmlformats.org/package/2006/relationships"><Relationship Target="../media/image14.png" Type="http://schemas.openxmlformats.org/officeDocument/2006/relationships/image" Id="rId8"></Relationship><Relationship Target="../media/image9.png" Type="http://schemas.openxmlformats.org/officeDocument/2006/relationships/image" Id="rId3"></Relationship><Relationship Target="../media/image13.png" Type="http://schemas.openxmlformats.org/officeDocument/2006/relationships/image" Id="rId7"></Relationship><Relationship TargetMode="External" Target="http://www.google.com/url?sa=i&amp;rct=j&amp;q=&amp;esrc=s&amp;source=images&amp;cd=&amp;cad=rja&amp;uact=8&amp;ved=0CAcQjRw&amp;url=http://www.slate.com/blogs/outward/2014/10/06/gay_marriages_begin_in_five_states_thanks_to_supreme_court.html&amp;ei=Dp30VNG5JYe_ggTQ94CgAw&amp;bvm=bv.87269000,d.eXY&amp;psig=AFQjCNFqAN1F5Ck37bvedZsrFhvnai__9g&amp;ust=1425403472397202" Type="http://schemas.openxmlformats.org/officeDocument/2006/relationships/hyperlink" Id="rId2"></Relationship><Relationship Target="../slideLayouts/slideLayout14.xml" Type="http://schemas.openxmlformats.org/officeDocument/2006/relationships/slideLayout" Id="rId1"></Relationship><Relationship Target="../media/image12.png" Type="http://schemas.openxmlformats.org/officeDocument/2006/relationships/image" Id="rId6"></Relationship><Relationship Target="../media/image11.png" Type="http://schemas.openxmlformats.org/officeDocument/2006/relationships/image" Id="rId5"></Relationship><Relationship Target="../media/image10.png" Type="http://schemas.openxmlformats.org/officeDocument/2006/relationships/image" Id="rId4"></Relationship></Relationships>
</file>

<file path=ppt/slides/_rels/slide9.xml.rels><?xml version="1.0" encoding="UTF-8" ?><Relationships xmlns="http://schemas.openxmlformats.org/package/2006/relationships"><Relationship Target="../slideLayouts/slideLayout14.xml" Type="http://schemas.openxmlformats.org/officeDocument/2006/relationships/slideLayout" Id="rId1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0"/>
            <a:ext cx="77724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i="1" dirty="0" smtClean="0">
                <a:latin typeface="Arial" pitchFamily="34" charset="0"/>
                <a:cs typeface="Arial" pitchFamily="34" charset="0"/>
              </a:rPr>
              <a:t>Windsor Issues for Employment Lawyers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sz="2700" dirty="0" smtClean="0">
                <a:latin typeface="Arial" pitchFamily="34" charset="0"/>
                <a:cs typeface="Arial" pitchFamily="34" charset="0"/>
              </a:rPr>
              <a:t>Federal Bar Association </a:t>
            </a:r>
            <a:br>
              <a:rPr lang="en-US" sz="2700" dirty="0" smtClean="0">
                <a:latin typeface="Arial" pitchFamily="34" charset="0"/>
                <a:cs typeface="Arial" pitchFamily="34" charset="0"/>
              </a:rPr>
            </a:br>
            <a:r>
              <a:rPr lang="en-US" sz="2700" dirty="0" smtClean="0">
                <a:latin typeface="Arial" pitchFamily="34" charset="0"/>
                <a:cs typeface="Arial" pitchFamily="34" charset="0"/>
              </a:rPr>
              <a:t>Labor and Employment Law Conference</a:t>
            </a:r>
            <a:br>
              <a:rPr lang="en-US" sz="2700" dirty="0" smtClean="0">
                <a:latin typeface="Arial" pitchFamily="34" charset="0"/>
                <a:cs typeface="Arial" pitchFamily="34" charset="0"/>
              </a:rPr>
            </a:br>
            <a:r>
              <a:rPr lang="en-US" sz="2700" dirty="0" smtClean="0">
                <a:latin typeface="Arial" pitchFamily="34" charset="0"/>
                <a:cs typeface="Arial" pitchFamily="34" charset="0"/>
              </a:rPr>
              <a:t>March 12, 2015</a:t>
            </a:r>
            <a:endParaRPr lang="en-US" sz="2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229600" cy="1219200"/>
          </a:xfrm>
        </p:spPr>
        <p:txBody>
          <a:bodyPr numCol="2">
            <a:normAutofit fontScale="25000" lnSpcReduction="20000"/>
          </a:bodyPr>
          <a:lstStyle/>
          <a:p>
            <a:pPr algn="just"/>
            <a:r>
              <a:rPr lang="en-US" sz="8000" dirty="0" smtClean="0"/>
              <a:t>Janis van </a:t>
            </a:r>
            <a:r>
              <a:rPr lang="en-US" sz="8000" dirty="0" err="1" smtClean="0"/>
              <a:t>Meerveld</a:t>
            </a:r>
            <a:endParaRPr lang="en-US" sz="8000" dirty="0" smtClean="0"/>
          </a:p>
          <a:p>
            <a:pPr algn="just"/>
            <a:r>
              <a:rPr lang="en-US" sz="8000" dirty="0" smtClean="0"/>
              <a:t>Adams &amp; Reese, LLP</a:t>
            </a:r>
          </a:p>
          <a:p>
            <a:pPr algn="just"/>
            <a:r>
              <a:rPr lang="en-US" sz="8000" dirty="0" smtClean="0"/>
              <a:t>janis.vanmeerveld@arlaw.com</a:t>
            </a:r>
          </a:p>
          <a:p>
            <a:pPr algn="just"/>
            <a:endParaRPr lang="en-US" sz="8000" dirty="0"/>
          </a:p>
          <a:p>
            <a:pPr algn="just"/>
            <a:r>
              <a:rPr lang="en-US" sz="8000" dirty="0" smtClean="0"/>
              <a:t>       Karleen J. Green</a:t>
            </a:r>
          </a:p>
          <a:p>
            <a:pPr algn="just"/>
            <a:r>
              <a:rPr lang="en-US" sz="8000" dirty="0" smtClean="0"/>
              <a:t>       Phelps Dunbar, LLP</a:t>
            </a:r>
          </a:p>
          <a:p>
            <a:pPr algn="just"/>
            <a:r>
              <a:rPr lang="en-US" sz="8000" dirty="0" smtClean="0"/>
              <a:t>       karleen.green@phelps.com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95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40774" y="1219200"/>
            <a:ext cx="8069826" cy="4866968"/>
          </a:xfrm>
        </p:spPr>
        <p:txBody>
          <a:bodyPr>
            <a:normAutofit/>
          </a:bodyPr>
          <a:lstStyle/>
          <a:p>
            <a:pPr lvl="0"/>
            <a:endParaRPr lang="en-US" dirty="0" smtClean="0">
              <a:solidFill>
                <a:srgbClr val="003876"/>
              </a:solidFill>
            </a:endParaRPr>
          </a:p>
          <a:p>
            <a:pPr lvl="0"/>
            <a:endParaRPr lang="en-US" dirty="0">
              <a:solidFill>
                <a:srgbClr val="003876"/>
              </a:solidFill>
            </a:endParaRPr>
          </a:p>
          <a:p>
            <a:pPr marL="109728" lvl="0" indent="0">
              <a:buNone/>
            </a:pPr>
            <a:r>
              <a:rPr lang="en-US" sz="2800" b="1" dirty="0" smtClean="0"/>
              <a:t>The </a:t>
            </a:r>
            <a:r>
              <a:rPr lang="en-US" sz="2800" b="1" i="1" dirty="0" smtClean="0"/>
              <a:t>Windsor </a:t>
            </a:r>
            <a:r>
              <a:rPr lang="en-US" sz="2800" b="1" dirty="0"/>
              <a:t> </a:t>
            </a:r>
            <a:r>
              <a:rPr lang="en-US" sz="2800" b="1" dirty="0" smtClean="0"/>
              <a:t>court left Section 2 of DOMA intact.  </a:t>
            </a:r>
          </a:p>
          <a:p>
            <a:pPr marL="109728" lvl="0" indent="0">
              <a:buNone/>
            </a:pPr>
            <a:endParaRPr lang="en-US" sz="2800" b="1" dirty="0"/>
          </a:p>
          <a:p>
            <a:pPr lvl="1"/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</a:rPr>
              <a:t>Section 2 allows states to refuse to recognize same-sex marriages performed under the laws of other states.</a:t>
            </a:r>
            <a:endParaRPr lang="en-US" sz="3200" b="1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dirty="0"/>
          </a:p>
          <a:p>
            <a:pPr marL="109728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</p:spPr>
        <p:txBody>
          <a:bodyPr>
            <a:normAutofit fontScale="90000"/>
          </a:bodyPr>
          <a:lstStyle/>
          <a:p>
            <a:r>
              <a:rPr lang="en-US" i="1" dirty="0" smtClean="0">
                <a:solidFill>
                  <a:schemeClr val="bg1"/>
                </a:solidFill>
                <a:effectLst/>
              </a:rPr>
              <a:t>United States  v. Windsor, </a:t>
            </a:r>
            <a:br>
              <a:rPr lang="en-US" i="1" dirty="0" smtClean="0">
                <a:solidFill>
                  <a:schemeClr val="bg1"/>
                </a:solidFill>
                <a:effectLst/>
              </a:rPr>
            </a:br>
            <a:r>
              <a:rPr lang="en-US" sz="2200" dirty="0">
                <a:solidFill>
                  <a:schemeClr val="bg1"/>
                </a:solidFill>
                <a:effectLst/>
              </a:rPr>
              <a:t>(</a:t>
            </a:r>
            <a:r>
              <a:rPr lang="en-US" sz="2200" dirty="0" smtClean="0">
                <a:solidFill>
                  <a:schemeClr val="bg1"/>
                </a:solidFill>
                <a:effectLst/>
              </a:rPr>
              <a:t>cont’d)</a:t>
            </a:r>
            <a:br>
              <a:rPr lang="en-US" sz="2200" dirty="0" smtClean="0">
                <a:solidFill>
                  <a:schemeClr val="bg1"/>
                </a:solidFill>
                <a:effectLst/>
              </a:rPr>
            </a:br>
            <a:endParaRPr lang="en-US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2850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effectLst/>
              </a:rPr>
              <a:t>Same-Sex Marriage after </a:t>
            </a:r>
            <a:r>
              <a:rPr lang="en-US" i="1" dirty="0" smtClean="0">
                <a:solidFill>
                  <a:schemeClr val="bg1"/>
                </a:solidFill>
                <a:effectLst/>
              </a:rPr>
              <a:t>Windsor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43000"/>
            <a:ext cx="6213474" cy="4937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525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40774" y="1219200"/>
            <a:ext cx="8069826" cy="486696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marL="109728" indent="0" algn="ctr">
              <a:buNone/>
            </a:pPr>
            <a:r>
              <a:rPr lang="en-US" b="1" dirty="0" smtClean="0"/>
              <a:t>The United States Supreme Court has granted certiorari in the following cases:</a:t>
            </a:r>
          </a:p>
          <a:p>
            <a:pPr marL="109728" indent="0">
              <a:buNone/>
            </a:pPr>
            <a:endParaRPr lang="en-US" dirty="0" smtClean="0"/>
          </a:p>
          <a:p>
            <a:pPr lvl="1"/>
            <a:r>
              <a:rPr lang="en-US" sz="2400" i="1" dirty="0" err="1" smtClean="0">
                <a:solidFill>
                  <a:schemeClr val="bg2">
                    <a:lumMod val="25000"/>
                  </a:schemeClr>
                </a:solidFill>
              </a:rPr>
              <a:t>Obergefell</a:t>
            </a:r>
            <a:r>
              <a:rPr lang="en-US" sz="2400" i="1" dirty="0" smtClean="0">
                <a:solidFill>
                  <a:schemeClr val="bg2">
                    <a:lumMod val="25000"/>
                  </a:schemeClr>
                </a:solidFill>
              </a:rPr>
              <a:t> v. Hodges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,</a:t>
            </a:r>
            <a:r>
              <a:rPr lang="en-US" sz="2400" i="1" dirty="0" smtClean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14-556   (Ohio)</a:t>
            </a:r>
            <a:endParaRPr lang="en-US" sz="24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1"/>
            <a:r>
              <a:rPr lang="en-US" sz="2400" i="1" dirty="0" err="1" smtClean="0">
                <a:solidFill>
                  <a:schemeClr val="bg2">
                    <a:lumMod val="25000"/>
                  </a:schemeClr>
                </a:solidFill>
              </a:rPr>
              <a:t>Tanco</a:t>
            </a:r>
            <a:r>
              <a:rPr lang="en-US" sz="2400" i="1" dirty="0" smtClean="0">
                <a:solidFill>
                  <a:schemeClr val="bg2">
                    <a:lumMod val="25000"/>
                  </a:schemeClr>
                </a:solidFill>
              </a:rPr>
              <a:t> v. Haslam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,</a:t>
            </a:r>
            <a:r>
              <a:rPr lang="en-US" sz="2400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14-562     (Tennessee)</a:t>
            </a:r>
            <a:endParaRPr lang="en-US" sz="24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1"/>
            <a:r>
              <a:rPr lang="en-US" sz="2400" i="1" dirty="0" err="1" smtClean="0">
                <a:solidFill>
                  <a:schemeClr val="bg2">
                    <a:lumMod val="25000"/>
                  </a:schemeClr>
                </a:solidFill>
              </a:rPr>
              <a:t>DeBoer</a:t>
            </a:r>
            <a:r>
              <a:rPr lang="en-US" sz="2400" i="1" dirty="0" smtClean="0">
                <a:solidFill>
                  <a:schemeClr val="bg2">
                    <a:lumMod val="25000"/>
                  </a:schemeClr>
                </a:solidFill>
              </a:rPr>
              <a:t> v. Snyder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, 14-571    (Michigan)</a:t>
            </a:r>
            <a:endParaRPr lang="en-US" sz="24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1"/>
            <a:r>
              <a:rPr lang="en-US" sz="2400" i="1" dirty="0" smtClean="0">
                <a:solidFill>
                  <a:schemeClr val="bg2">
                    <a:lumMod val="25000"/>
                  </a:schemeClr>
                </a:solidFill>
              </a:rPr>
              <a:t>Bourke v. </a:t>
            </a:r>
            <a:r>
              <a:rPr lang="en-US" sz="2400" i="1" dirty="0" err="1" smtClean="0">
                <a:solidFill>
                  <a:schemeClr val="bg2">
                    <a:lumMod val="25000"/>
                  </a:schemeClr>
                </a:solidFill>
              </a:rPr>
              <a:t>Beshear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, 14-574   (Kentucky)</a:t>
            </a:r>
            <a:endParaRPr lang="en-US" sz="24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1"/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  <a:ln>
            <a:noFill/>
          </a:ln>
          <a:effectLst/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 dirty="0" smtClean="0">
                <a:solidFill>
                  <a:schemeClr val="bg1"/>
                </a:solidFill>
                <a:effectLst/>
              </a:rPr>
              <a:t>Awaiting Final Word from the Supreme Court</a:t>
            </a:r>
            <a:br>
              <a:rPr lang="en-US" dirty="0" smtClean="0">
                <a:solidFill>
                  <a:schemeClr val="bg1"/>
                </a:solidFill>
                <a:effectLst/>
              </a:rPr>
            </a:b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07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04800" y="1219200"/>
            <a:ext cx="8382000" cy="4866968"/>
          </a:xfrm>
        </p:spPr>
        <p:txBody>
          <a:bodyPr>
            <a:normAutofit/>
          </a:bodyPr>
          <a:lstStyle/>
          <a:p>
            <a:r>
              <a:rPr lang="en-US" dirty="0" smtClean="0"/>
              <a:t>The cases present the following questions:</a:t>
            </a:r>
          </a:p>
          <a:p>
            <a:endParaRPr lang="en-US" dirty="0" smtClean="0"/>
          </a:p>
          <a:p>
            <a:pPr lvl="1"/>
            <a:r>
              <a:rPr lang="en-US" sz="2400" b="1" dirty="0" smtClean="0"/>
              <a:t>Does the Fourteenth Amendment require a state to license a marriage between two people of the same-sex?</a:t>
            </a:r>
          </a:p>
          <a:p>
            <a:pPr lvl="1"/>
            <a:endParaRPr lang="en-US" sz="2400" b="1" dirty="0" smtClean="0"/>
          </a:p>
          <a:p>
            <a:pPr lvl="1"/>
            <a:r>
              <a:rPr lang="en-US" sz="2400" b="1" dirty="0" smtClean="0"/>
              <a:t>Does the Fourteenth Amendment require a state to recognize a marriage between two people of the same sex when their marriage was fully licensed and performed out of state?</a:t>
            </a:r>
          </a:p>
          <a:p>
            <a:pPr lvl="1"/>
            <a:endParaRPr lang="en-US" sz="2400" dirty="0" smtClean="0"/>
          </a:p>
          <a:p>
            <a:pPr marL="109728" indent="0" algn="ctr">
              <a:buNone/>
            </a:pPr>
            <a:r>
              <a:rPr lang="en-US" sz="2000" dirty="0" smtClean="0"/>
              <a:t>Oral argument is expected to be in late April 2015.</a:t>
            </a:r>
          </a:p>
          <a:p>
            <a:pPr lvl="1"/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  <a:ln>
            <a:noFill/>
          </a:ln>
          <a:effectLst/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effectLst/>
              </a:rPr>
              <a:t>Awaiting Final Word from the Supreme Court  </a:t>
            </a:r>
            <a:r>
              <a:rPr lang="en-US" sz="20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2000" dirty="0" smtClean="0">
                <a:solidFill>
                  <a:schemeClr val="tx1"/>
                </a:solidFill>
                <a:effectLst/>
              </a:rPr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200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96633" y="762000"/>
            <a:ext cx="7772400" cy="2133600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/>
              <a:t/>
            </a:r>
            <a:br>
              <a:rPr lang="en-US" i="1" dirty="0"/>
            </a:br>
            <a:r>
              <a:rPr lang="en-US" i="1" dirty="0" smtClean="0"/>
              <a:t> </a:t>
            </a:r>
            <a:br>
              <a:rPr lang="en-US" i="1" dirty="0" smtClean="0"/>
            </a:b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/>
              <a:t/>
            </a:r>
            <a:br>
              <a:rPr lang="en-US" i="1" dirty="0"/>
            </a:br>
            <a:r>
              <a:rPr lang="en-US" sz="3600" i="1" dirty="0" smtClean="0"/>
              <a:t/>
            </a:r>
            <a:br>
              <a:rPr lang="en-US" sz="3600" i="1" dirty="0" smtClean="0"/>
            </a:br>
            <a:r>
              <a:rPr lang="en-US" sz="3600" i="1" dirty="0"/>
              <a:t/>
            </a:r>
            <a:br>
              <a:rPr lang="en-US" sz="3600" i="1" dirty="0"/>
            </a:br>
            <a:r>
              <a:rPr lang="en-US" sz="3600" i="1" dirty="0" smtClean="0"/>
              <a:t/>
            </a:r>
            <a:br>
              <a:rPr lang="en-US" sz="3600" i="1" dirty="0" smtClean="0"/>
            </a:br>
            <a:r>
              <a:rPr lang="en-US" sz="3600" i="1" dirty="0"/>
              <a:t/>
            </a:r>
            <a:br>
              <a:rPr lang="en-US" sz="3600" i="1" dirty="0"/>
            </a:br>
            <a:r>
              <a:rPr lang="en-US" i="1" dirty="0" smtClean="0"/>
              <a:t>Windsor</a:t>
            </a:r>
            <a:r>
              <a:rPr lang="en-US" dirty="0"/>
              <a:t> </a:t>
            </a:r>
            <a:r>
              <a:rPr lang="en-US" dirty="0" smtClean="0"/>
              <a:t>and</a:t>
            </a:r>
            <a:br>
              <a:rPr lang="en-US" dirty="0" smtClean="0"/>
            </a:br>
            <a:r>
              <a:rPr lang="en-US" dirty="0" smtClean="0"/>
              <a:t>the Workplace</a:t>
            </a:r>
            <a:br>
              <a:rPr lang="en-US" dirty="0" smtClean="0"/>
            </a:br>
            <a:endParaRPr lang="en-US" i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569029"/>
            <a:ext cx="3566160" cy="2403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368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374627" cy="8382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chemeClr val="bg1"/>
                </a:solidFill>
                <a:effectLst/>
              </a:rPr>
              <a:t>The Family and Medical Leave Act</a:t>
            </a:r>
            <a:br>
              <a:rPr lang="en-US" sz="3600" dirty="0" smtClean="0">
                <a:solidFill>
                  <a:schemeClr val="bg1"/>
                </a:solidFill>
                <a:effectLst/>
              </a:rPr>
            </a:br>
            <a:r>
              <a:rPr lang="en-US" sz="2000" dirty="0" smtClean="0">
                <a:effectLst/>
              </a:rPr>
              <a:t>(New Final Rule :  </a:t>
            </a:r>
            <a:r>
              <a:rPr lang="en-US" sz="2000" b="0" dirty="0" smtClean="0"/>
              <a:t>80 </a:t>
            </a:r>
            <a:r>
              <a:rPr lang="en-US" sz="2000" b="0" dirty="0"/>
              <a:t>FR </a:t>
            </a:r>
            <a:r>
              <a:rPr lang="en-US" sz="2000" b="0" dirty="0" smtClean="0"/>
              <a:t>9989 (February 25, 2015))</a:t>
            </a:r>
            <a:r>
              <a:rPr lang="en-US" sz="1800" b="0" dirty="0"/>
              <a:t/>
            </a:r>
            <a:br>
              <a:rPr lang="en-US" sz="1800" b="0" dirty="0"/>
            </a:br>
            <a:r>
              <a:rPr lang="en-US" sz="1800" dirty="0" smtClean="0">
                <a:effectLst/>
              </a:rPr>
              <a:t>	</a:t>
            </a:r>
            <a:endParaRPr lang="en-US" sz="360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627" y="1295400"/>
            <a:ext cx="8322173" cy="4721459"/>
          </a:xfrm>
        </p:spPr>
        <p:txBody>
          <a:bodyPr>
            <a:normAutofit/>
          </a:bodyPr>
          <a:lstStyle/>
          <a:p>
            <a:pPr marL="365760" lvl="0" indent="-256032">
              <a:buClr>
                <a:srgbClr val="2DA2BF"/>
              </a:buClr>
              <a:buFont typeface="Wingdings 3"/>
              <a:buChar char=""/>
            </a:pPr>
            <a:r>
              <a:rPr lang="en-US" dirty="0" smtClean="0">
                <a:solidFill>
                  <a:prstClr val="black"/>
                </a:solidFill>
              </a:rPr>
              <a:t>The definition of spouse has been amended to include all individuals in legal marriages, regardless of where they live.</a:t>
            </a:r>
          </a:p>
          <a:p>
            <a:pPr marL="365760" indent="-256032">
              <a:buClr>
                <a:srgbClr val="2DA2BF"/>
              </a:buClr>
              <a:buFont typeface="Wingdings 3"/>
              <a:buChar char=""/>
            </a:pPr>
            <a:r>
              <a:rPr lang="en-US" dirty="0" smtClean="0">
                <a:solidFill>
                  <a:prstClr val="black"/>
                </a:solidFill>
              </a:rPr>
              <a:t>The revised definition specifically includes individuals in same-sex </a:t>
            </a:r>
            <a:r>
              <a:rPr lang="en-US" u="sng" dirty="0" smtClean="0">
                <a:solidFill>
                  <a:prstClr val="black"/>
                </a:solidFill>
              </a:rPr>
              <a:t>and</a:t>
            </a:r>
            <a:r>
              <a:rPr lang="en-US" dirty="0" smtClean="0">
                <a:solidFill>
                  <a:prstClr val="black"/>
                </a:solidFill>
              </a:rPr>
              <a:t> common law marriages.</a:t>
            </a:r>
          </a:p>
          <a:p>
            <a:pPr lvl="1">
              <a:buClr>
                <a:srgbClr val="2DA2BF"/>
              </a:buClr>
            </a:pPr>
            <a:endParaRPr lang="en-US" sz="24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15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810000"/>
            <a:ext cx="26765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101" y="3810000"/>
            <a:ext cx="2637692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063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374627" cy="9906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chemeClr val="bg1"/>
                </a:solidFill>
                <a:effectLst/>
              </a:rPr>
              <a:t>The Family and Medical Leave Act</a:t>
            </a:r>
            <a:br>
              <a:rPr lang="en-US" sz="3600" dirty="0" smtClean="0">
                <a:solidFill>
                  <a:schemeClr val="bg1"/>
                </a:solidFill>
                <a:effectLst/>
              </a:rPr>
            </a:br>
            <a:r>
              <a:rPr lang="en-US" sz="2000" dirty="0" smtClean="0">
                <a:effectLst/>
              </a:rPr>
              <a:t>(cont’d</a:t>
            </a:r>
            <a:r>
              <a:rPr lang="en-US" sz="2000" b="0" dirty="0" smtClean="0"/>
              <a:t>)</a:t>
            </a:r>
            <a:r>
              <a:rPr lang="en-US" sz="1800" b="0" dirty="0"/>
              <a:t/>
            </a:r>
            <a:br>
              <a:rPr lang="en-US" sz="1800" b="0" dirty="0"/>
            </a:br>
            <a:r>
              <a:rPr lang="en-US" sz="1800" dirty="0" smtClean="0">
                <a:effectLst/>
              </a:rPr>
              <a:t>	</a:t>
            </a:r>
            <a:endParaRPr lang="en-US" sz="360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627" y="1295400"/>
            <a:ext cx="8322173" cy="4721459"/>
          </a:xfrm>
        </p:spPr>
        <p:txBody>
          <a:bodyPr>
            <a:normAutofit/>
          </a:bodyPr>
          <a:lstStyle/>
          <a:p>
            <a:pPr marL="365760" lvl="0" indent="-256032">
              <a:buClr>
                <a:srgbClr val="2DA2BF"/>
              </a:buClr>
              <a:buFont typeface="Wingdings 3"/>
              <a:buChar char=""/>
            </a:pPr>
            <a:r>
              <a:rPr lang="en-US" dirty="0" smtClean="0">
                <a:solidFill>
                  <a:prstClr val="black"/>
                </a:solidFill>
              </a:rPr>
              <a:t>Civil unions are not considered marriages under the </a:t>
            </a:r>
            <a:r>
              <a:rPr lang="en-US" dirty="0" err="1" smtClean="0">
                <a:solidFill>
                  <a:prstClr val="black"/>
                </a:solidFill>
              </a:rPr>
              <a:t>FMLA</a:t>
            </a:r>
            <a:r>
              <a:rPr lang="en-US" dirty="0" smtClean="0">
                <a:solidFill>
                  <a:prstClr val="black"/>
                </a:solidFill>
              </a:rPr>
              <a:t>.</a:t>
            </a:r>
          </a:p>
          <a:p>
            <a:pPr marL="365760" lvl="0" indent="-256032">
              <a:buClr>
                <a:srgbClr val="2DA2BF"/>
              </a:buClr>
              <a:buFont typeface="Wingdings 3"/>
              <a:buChar char=""/>
            </a:pPr>
            <a:endParaRPr lang="en-US" dirty="0" smtClean="0">
              <a:solidFill>
                <a:prstClr val="black"/>
              </a:solidFill>
            </a:endParaRPr>
          </a:p>
          <a:p>
            <a:pPr marL="365760" lvl="0" indent="-256032">
              <a:buClr>
                <a:srgbClr val="2DA2BF"/>
              </a:buClr>
              <a:buFont typeface="Wingdings 3"/>
              <a:buChar char=""/>
            </a:pPr>
            <a:r>
              <a:rPr lang="en-US" dirty="0" smtClean="0">
                <a:solidFill>
                  <a:prstClr val="black"/>
                </a:solidFill>
              </a:rPr>
              <a:t>Employers may require reasonable documentation to confirm a familial relationship.</a:t>
            </a:r>
          </a:p>
          <a:p>
            <a:pPr marL="365760" lvl="0" indent="-256032">
              <a:buClr>
                <a:srgbClr val="2DA2BF"/>
              </a:buClr>
              <a:buFont typeface="Wingdings 3"/>
              <a:buChar char=""/>
            </a:pPr>
            <a:endParaRPr lang="en-US" dirty="0" smtClean="0">
              <a:solidFill>
                <a:prstClr val="black"/>
              </a:solidFill>
            </a:endParaRPr>
          </a:p>
          <a:p>
            <a:pPr marL="365760" lvl="0" indent="-256032">
              <a:buClr>
                <a:srgbClr val="2DA2BF"/>
              </a:buClr>
              <a:buFont typeface="Wingdings 3"/>
              <a:buChar char=""/>
            </a:pPr>
            <a:r>
              <a:rPr lang="en-US" dirty="0" smtClean="0">
                <a:solidFill>
                  <a:prstClr val="black"/>
                </a:solidFill>
              </a:rPr>
              <a:t>The final rule is effective on March 27, 2015.</a:t>
            </a:r>
          </a:p>
          <a:p>
            <a:pPr lvl="1">
              <a:buClr>
                <a:srgbClr val="2DA2BF"/>
              </a:buClr>
            </a:pPr>
            <a:endParaRPr lang="en-US" sz="24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16</a:t>
            </a:fld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343400"/>
            <a:ext cx="3171920" cy="2103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429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374627" cy="762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  <a:effectLst/>
              </a:rPr>
              <a:t>The View of the IRS</a:t>
            </a:r>
            <a:br>
              <a:rPr lang="en-US" sz="3600" dirty="0" smtClean="0">
                <a:solidFill>
                  <a:schemeClr val="bg1"/>
                </a:solidFill>
                <a:effectLst/>
              </a:rPr>
            </a:br>
            <a:r>
              <a:rPr lang="en-US" sz="2200" dirty="0" smtClean="0">
                <a:effectLst/>
              </a:rPr>
              <a:t>(Rev. Rul. 2013-17)</a:t>
            </a:r>
            <a:r>
              <a:rPr lang="en-US" sz="1800" dirty="0" smtClean="0">
                <a:effectLst/>
              </a:rPr>
              <a:t>	</a:t>
            </a:r>
            <a:endParaRPr lang="en-US" sz="360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627" y="1219200"/>
            <a:ext cx="8072303" cy="4797659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0070C0"/>
              </a:buClr>
              <a:buSzPct val="96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For federal tax purposes, “marriage” includes two individuals of the same sex, provided those individuals are lawfully married under state law (or the laws of a territory or foreign jurisdiction).</a:t>
            </a:r>
          </a:p>
          <a:p>
            <a:pPr>
              <a:buClr>
                <a:srgbClr val="0070C0"/>
              </a:buClr>
              <a:buSzPct val="96000"/>
            </a:pPr>
            <a:endParaRPr lang="en-US" sz="2600" dirty="0" smtClean="0">
              <a:solidFill>
                <a:schemeClr val="tx1"/>
              </a:solidFill>
            </a:endParaRPr>
          </a:p>
          <a:p>
            <a:pPr marL="457200" indent="-457200">
              <a:buClr>
                <a:srgbClr val="0070C0"/>
              </a:buClr>
              <a:buSzPct val="96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The terms spouse, husband, and wife do not include individuals in civil unions, domestic partnerships, or similar relationships.</a:t>
            </a:r>
          </a:p>
          <a:p>
            <a:pPr marL="342900" indent="-342900">
              <a:buClr>
                <a:srgbClr val="0070C0"/>
              </a:buClr>
              <a:buSzPct val="96000"/>
              <a:buFont typeface="Lucida Sans Unicode" panose="020B0602030504020204" pitchFamily="34" charset="0"/>
              <a:buChar char="‣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10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374627" cy="762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  <a:effectLst/>
              </a:rPr>
              <a:t>The </a:t>
            </a:r>
            <a:r>
              <a:rPr lang="en-US" sz="3600" dirty="0" err="1" smtClean="0">
                <a:solidFill>
                  <a:schemeClr val="bg1"/>
                </a:solidFill>
                <a:effectLst/>
              </a:rPr>
              <a:t>DOL’s</a:t>
            </a:r>
            <a:r>
              <a:rPr lang="en-US" sz="3600" dirty="0" smtClean="0">
                <a:solidFill>
                  <a:schemeClr val="bg1"/>
                </a:solidFill>
                <a:effectLst/>
              </a:rPr>
              <a:t> Perspective</a:t>
            </a:r>
            <a:br>
              <a:rPr lang="en-US" sz="3600" dirty="0" smtClean="0">
                <a:solidFill>
                  <a:schemeClr val="bg1"/>
                </a:solidFill>
                <a:effectLst/>
              </a:rPr>
            </a:br>
            <a:r>
              <a:rPr lang="en-US" sz="2200" dirty="0" smtClean="0">
                <a:effectLst/>
              </a:rPr>
              <a:t>(</a:t>
            </a:r>
            <a:r>
              <a:rPr lang="en-US" sz="2200" dirty="0" err="1" smtClean="0">
                <a:effectLst/>
              </a:rPr>
              <a:t>DOL</a:t>
            </a:r>
            <a:r>
              <a:rPr lang="en-US" sz="2200" dirty="0" smtClean="0">
                <a:effectLst/>
              </a:rPr>
              <a:t> Technical Release 2013-04)</a:t>
            </a:r>
            <a:r>
              <a:rPr lang="en-US" sz="1800" dirty="0" smtClean="0">
                <a:effectLst/>
              </a:rPr>
              <a:t>	</a:t>
            </a:r>
            <a:endParaRPr lang="en-US" sz="360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627" y="1219200"/>
            <a:ext cx="8072303" cy="4797659"/>
          </a:xfrm>
        </p:spPr>
        <p:txBody>
          <a:bodyPr>
            <a:normAutofit lnSpcReduction="10000"/>
          </a:bodyPr>
          <a:lstStyle/>
          <a:p>
            <a:pPr marL="457200" indent="-457200">
              <a:buClr>
                <a:srgbClr val="0070C0"/>
              </a:buClr>
              <a:buSzPct val="96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For purposes of ERISA, the term “spouse” will refer to “any individuals who are lawfully married under any state law, including individuals married to a person of the same sex who were legally married in a state that recognizes such marriages, but who are domiciled in a state that does not recognize such marriages.”</a:t>
            </a:r>
          </a:p>
          <a:p>
            <a:pPr>
              <a:buClr>
                <a:srgbClr val="0070C0"/>
              </a:buClr>
              <a:buSzPct val="96000"/>
            </a:pPr>
            <a:endParaRPr lang="en-US" sz="2600" dirty="0" smtClean="0">
              <a:solidFill>
                <a:schemeClr val="tx1"/>
              </a:solidFill>
            </a:endParaRPr>
          </a:p>
          <a:p>
            <a:pPr marL="457200" indent="-457200">
              <a:buClr>
                <a:srgbClr val="0070C0"/>
              </a:buClr>
              <a:buSzPct val="96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The DOL will not recognize civil unions, domestic partnerships, or similar relationships as marriages.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78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374627" cy="762000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Retirement Plan Administration</a:t>
            </a:r>
            <a:r>
              <a:rPr lang="en-US" sz="1800" dirty="0" smtClean="0"/>
              <a:t>	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627" y="1219200"/>
            <a:ext cx="8072303" cy="4797659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Clr>
                <a:srgbClr val="0070C0"/>
              </a:buClr>
              <a:buSzPct val="93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Employers must treat same-sex spouses as spouses under plans subject to the provisions of the Internal Revenue Code regardless of the state in which the couple lives.</a:t>
            </a:r>
          </a:p>
          <a:p>
            <a:pPr>
              <a:buClr>
                <a:srgbClr val="0070C0"/>
              </a:buClr>
              <a:buSzPct val="93000"/>
            </a:pPr>
            <a:endParaRPr lang="en-US" sz="2600" dirty="0" smtClean="0">
              <a:solidFill>
                <a:schemeClr val="tx1"/>
              </a:solidFill>
            </a:endParaRPr>
          </a:p>
          <a:p>
            <a:pPr marL="457200" indent="-457200">
              <a:buClr>
                <a:srgbClr val="0070C0"/>
              </a:buClr>
              <a:buSzPct val="93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Under the new definition of spouse, the following provisions will apply to same-sex spouses:</a:t>
            </a:r>
          </a:p>
          <a:p>
            <a:pPr marL="862013" lvl="1" indent="-342900">
              <a:buClr>
                <a:srgbClr val="0070C0"/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Qualified joint and survivor annuity</a:t>
            </a:r>
          </a:p>
          <a:p>
            <a:pPr marL="862013" lvl="1" indent="-342900"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Spousal consent</a:t>
            </a:r>
          </a:p>
          <a:p>
            <a:pPr marL="862013" lvl="1" indent="-342900"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Death benefits</a:t>
            </a:r>
          </a:p>
          <a:p>
            <a:pPr marL="862013" lvl="1" indent="-342900"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Qualified domestic relations orders</a:t>
            </a:r>
          </a:p>
          <a:p>
            <a:pPr marL="862013" lvl="1" indent="-342900"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Hardship distributions for spouses</a:t>
            </a:r>
          </a:p>
          <a:p>
            <a:pPr marL="862013" lvl="1" indent="-342900"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Loans</a:t>
            </a:r>
          </a:p>
          <a:p>
            <a:pPr marL="862013" lvl="1" indent="-342900"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Required minimum distributions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en-US" sz="1700" dirty="0" smtClean="0">
                <a:solidFill>
                  <a:schemeClr val="tx1"/>
                </a:solidFill>
              </a:rPr>
              <a:t>       </a:t>
            </a:r>
          </a:p>
          <a:p>
            <a:pPr>
              <a:spcBef>
                <a:spcPts val="0"/>
              </a:spcBef>
              <a:buClr>
                <a:schemeClr val="accent1">
                  <a:lumMod val="50000"/>
                </a:schemeClr>
              </a:buClr>
            </a:pPr>
            <a:r>
              <a:rPr lang="en-US" sz="1700" dirty="0">
                <a:solidFill>
                  <a:schemeClr val="tx1"/>
                </a:solidFill>
              </a:rPr>
              <a:t> </a:t>
            </a:r>
            <a:r>
              <a:rPr lang="en-US" sz="1700" dirty="0" smtClean="0">
                <a:solidFill>
                  <a:schemeClr val="tx1"/>
                </a:solidFill>
              </a:rPr>
              <a:t>     (This list is illustrative and not exhaustive.)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6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96633" y="762000"/>
            <a:ext cx="7772400" cy="1066799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The Road to </a:t>
            </a:r>
            <a:r>
              <a:rPr lang="en-US" i="1" dirty="0" smtClean="0"/>
              <a:t>Windsor</a:t>
            </a:r>
            <a:endParaRPr 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70538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308663"/>
            <a:ext cx="3778250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099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374627" cy="762000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Health Plan Administration</a:t>
            </a:r>
            <a:r>
              <a:rPr lang="en-US" sz="1800" dirty="0" smtClean="0"/>
              <a:t>	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627" y="1219200"/>
            <a:ext cx="8072303" cy="4797659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0070C0"/>
              </a:buClr>
              <a:buSzPct val="92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Employers that provide health coverage to same-sex spouses should no longer impute income for such coverage for federal tax purposes.</a:t>
            </a:r>
          </a:p>
          <a:p>
            <a:pPr marL="457200" indent="-457200">
              <a:buClr>
                <a:srgbClr val="0070C0"/>
              </a:buClr>
              <a:buSzPct val="92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Same-sex spouses qualify for special enrollment rights under </a:t>
            </a:r>
            <a:r>
              <a:rPr lang="en-US" sz="2600" dirty="0" err="1" smtClean="0">
                <a:solidFill>
                  <a:schemeClr val="tx1"/>
                </a:solidFill>
              </a:rPr>
              <a:t>HIPAA</a:t>
            </a:r>
            <a:r>
              <a:rPr lang="en-US" sz="2600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Clr>
                <a:srgbClr val="0070C0"/>
              </a:buClr>
              <a:buSzPct val="92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Same-sex spouses are eligible for COBRA.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20</a:t>
            </a:fld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343400"/>
            <a:ext cx="3309937" cy="219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305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7325"/>
            <a:ext cx="8298427" cy="879476"/>
          </a:xfrm>
        </p:spPr>
        <p:txBody>
          <a:bodyPr>
            <a:normAutofit/>
          </a:bodyPr>
          <a:lstStyle/>
          <a:p>
            <a:r>
              <a:rPr lang="en-US" sz="2700" dirty="0" smtClean="0">
                <a:solidFill>
                  <a:schemeClr val="bg1"/>
                </a:solidFill>
                <a:effectLst/>
              </a:rPr>
              <a:t>Same-Sex Spouse Coverage Exclusion</a:t>
            </a:r>
            <a:endParaRPr lang="en-US" sz="270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066800"/>
            <a:ext cx="8308278" cy="5181599"/>
          </a:xfrm>
        </p:spPr>
        <p:txBody>
          <a:bodyPr>
            <a:normAutofit/>
          </a:bodyPr>
          <a:lstStyle/>
          <a:p>
            <a:pPr marL="285750" indent="-285750">
              <a:buClr>
                <a:srgbClr val="0070C0"/>
              </a:buClr>
              <a:buSzPct val="93000"/>
              <a:buFont typeface="Lucida Sans Unicode" panose="020B0602030504020204" pitchFamily="34" charset="0"/>
              <a:buChar char="‣"/>
            </a:pPr>
            <a:r>
              <a:rPr lang="en-US" sz="2000" dirty="0" smtClean="0">
                <a:solidFill>
                  <a:schemeClr val="tx1"/>
                </a:solidFill>
              </a:rPr>
              <a:t>ERISA does not require a group health plan to provide health benefits to employees’ spouses, whether a spouse is the opposite sex or same sex.  </a:t>
            </a:r>
            <a:r>
              <a:rPr lang="en-US" sz="2000" i="1" dirty="0" smtClean="0">
                <a:solidFill>
                  <a:schemeClr val="tx1"/>
                </a:solidFill>
              </a:rPr>
              <a:t>See, Roe v. Empire Blue Cross Blue Shield</a:t>
            </a:r>
            <a:r>
              <a:rPr lang="en-US" sz="2000" dirty="0" smtClean="0">
                <a:solidFill>
                  <a:schemeClr val="tx1"/>
                </a:solidFill>
              </a:rPr>
              <a:t>, 2014 WL 1760343 (</a:t>
            </a:r>
            <a:r>
              <a:rPr lang="en-US" sz="2000" dirty="0" err="1" smtClean="0">
                <a:solidFill>
                  <a:schemeClr val="tx1"/>
                </a:solidFill>
              </a:rPr>
              <a:t>S.D.N.Y</a:t>
            </a:r>
            <a:r>
              <a:rPr lang="en-US" sz="2000" dirty="0" smtClean="0">
                <a:solidFill>
                  <a:schemeClr val="tx1"/>
                </a:solidFill>
              </a:rPr>
              <a:t>. 2014) </a:t>
            </a:r>
          </a:p>
          <a:p>
            <a:pPr marL="285750" indent="-285750">
              <a:buClr>
                <a:srgbClr val="0070C0"/>
              </a:buClr>
              <a:buSzPct val="93000"/>
              <a:buFont typeface="Lucida Sans Unicode" panose="020B0602030504020204" pitchFamily="34" charset="0"/>
              <a:buChar char="‣"/>
            </a:pPr>
            <a:r>
              <a:rPr lang="en-US" sz="2000" dirty="0" smtClean="0">
                <a:solidFill>
                  <a:schemeClr val="tx1"/>
                </a:solidFill>
              </a:rPr>
              <a:t>A private employer that chooses to sponsor an employee health plan is free to draft plan terms that define who is eligible as a dependent of an employee for purposes of receiving health benefits. </a:t>
            </a:r>
          </a:p>
          <a:p>
            <a:pPr marL="285750" indent="-285750">
              <a:buClr>
                <a:srgbClr val="0070C0"/>
              </a:buClr>
              <a:buSzPct val="93000"/>
              <a:buFont typeface="Lucida Sans Unicode" panose="020B0602030504020204" pitchFamily="34" charset="0"/>
              <a:buChar char="‣"/>
            </a:pPr>
            <a:r>
              <a:rPr lang="en-US" sz="2000" dirty="0" smtClean="0">
                <a:solidFill>
                  <a:schemeClr val="tx1"/>
                </a:solidFill>
              </a:rPr>
              <a:t>An employee does not have a claim under </a:t>
            </a:r>
            <a:r>
              <a:rPr lang="en-US" sz="2000" dirty="0" err="1" smtClean="0">
                <a:solidFill>
                  <a:schemeClr val="tx1"/>
                </a:solidFill>
              </a:rPr>
              <a:t>ERISA</a:t>
            </a:r>
            <a:r>
              <a:rPr lang="en-US" sz="2000" dirty="0" smtClean="0">
                <a:solidFill>
                  <a:schemeClr val="tx1"/>
                </a:solidFill>
              </a:rPr>
              <a:t> if a plan  provides benefits to opposite sex spouses but not same-sex spouses. </a:t>
            </a:r>
          </a:p>
          <a:p>
            <a:pPr marL="285750" indent="-285750">
              <a:buClr>
                <a:srgbClr val="0070C0"/>
              </a:buClr>
              <a:buSzPct val="93000"/>
              <a:buFont typeface="Lucida Sans Unicode" panose="020B0602030504020204" pitchFamily="34" charset="0"/>
              <a:buChar char="‣"/>
            </a:pPr>
            <a:r>
              <a:rPr lang="en-US" sz="2000" dirty="0" smtClean="0">
                <a:solidFill>
                  <a:schemeClr val="tx1"/>
                </a:solidFill>
              </a:rPr>
              <a:t>Employers should be aware that employees may be able to bring claims under Title VII for sex discrimination if an employer covers opposite sex spouses, but not same-sex spouses under its health plan.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7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450827" cy="8382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  <a:effectLst/>
              </a:rPr>
              <a:t>Cafeteria Plans</a:t>
            </a:r>
            <a:br>
              <a:rPr lang="en-US" sz="3600" dirty="0" smtClean="0">
                <a:solidFill>
                  <a:schemeClr val="bg1"/>
                </a:solidFill>
                <a:effectLst/>
              </a:rPr>
            </a:br>
            <a:r>
              <a:rPr lang="en-US" sz="2000" dirty="0" smtClean="0">
                <a:effectLst/>
              </a:rPr>
              <a:t>(IRS Notice 2014-1)	</a:t>
            </a:r>
            <a:endParaRPr lang="en-US" sz="200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382000" cy="5257800"/>
          </a:xfrm>
        </p:spPr>
        <p:txBody>
          <a:bodyPr>
            <a:noAutofit/>
          </a:bodyPr>
          <a:lstStyle/>
          <a:p>
            <a:pPr marL="342900" indent="-342900">
              <a:buClr>
                <a:srgbClr val="0070C0"/>
              </a:buClr>
              <a:buSzPct val="9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Employees may pay premiums for health coverage for their same-sex spouses on a pre-tax basis.</a:t>
            </a:r>
          </a:p>
          <a:p>
            <a:pPr marL="342900" indent="-342900">
              <a:buClr>
                <a:srgbClr val="0070C0"/>
              </a:buClr>
              <a:buSzPct val="92000"/>
              <a:buFont typeface="Lucida Sans Unicode" panose="020B0602030504020204" pitchFamily="34" charset="0"/>
              <a:buChar char="‣"/>
            </a:pPr>
            <a:endParaRPr lang="en-US" dirty="0" smtClean="0">
              <a:solidFill>
                <a:schemeClr val="tx1"/>
              </a:solidFill>
            </a:endParaRPr>
          </a:p>
          <a:p>
            <a:pPr marL="342900" indent="-342900">
              <a:buClr>
                <a:srgbClr val="0070C0"/>
              </a:buClr>
              <a:buSzPct val="9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The rules regarding mid-year election changes apply to all married employees, regardless of their spouse’s gender.</a:t>
            </a:r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22</a:t>
            </a:fld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114800"/>
            <a:ext cx="3794759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42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450827" cy="8382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err="1" smtClean="0">
                <a:solidFill>
                  <a:schemeClr val="bg1"/>
                </a:solidFill>
                <a:effectLst/>
              </a:rPr>
              <a:t>FSAs</a:t>
            </a:r>
            <a:r>
              <a:rPr lang="en-US" dirty="0" smtClean="0">
                <a:solidFill>
                  <a:schemeClr val="bg1"/>
                </a:solidFill>
                <a:effectLst/>
              </a:rPr>
              <a:t> and HSAs</a:t>
            </a:r>
            <a:br>
              <a:rPr lang="en-US" dirty="0" smtClean="0">
                <a:solidFill>
                  <a:schemeClr val="bg1"/>
                </a:solidFill>
                <a:effectLst/>
              </a:rPr>
            </a:br>
            <a:r>
              <a:rPr lang="en-US" sz="1800" dirty="0" smtClean="0">
                <a:effectLst/>
              </a:rPr>
              <a:t>(IRS Notice 2014-1)</a:t>
            </a:r>
            <a:r>
              <a:rPr lang="en-US" sz="1800" dirty="0" smtClean="0"/>
              <a:t>	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382000" cy="5257800"/>
          </a:xfrm>
        </p:spPr>
        <p:txBody>
          <a:bodyPr>
            <a:noAutofit/>
          </a:bodyPr>
          <a:lstStyle/>
          <a:p>
            <a:pPr marL="342900" indent="-342900">
              <a:buClr>
                <a:schemeClr val="accent1">
                  <a:lumMod val="50000"/>
                </a:schemeClr>
              </a:buClr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A health flexible spending account may reimburse the covered expenses of a same-sex spouse or a same-sex spouse’s dependent.</a:t>
            </a:r>
          </a:p>
          <a:p>
            <a:pPr marL="964692" lvl="1" indent="-342900"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Medical expenses</a:t>
            </a:r>
          </a:p>
          <a:p>
            <a:pPr marL="964692" lvl="1" indent="-342900"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Dependent care expenses</a:t>
            </a:r>
          </a:p>
          <a:p>
            <a:pPr marL="342900" indent="-342900">
              <a:buClr>
                <a:schemeClr val="accent1">
                  <a:lumMod val="50000"/>
                </a:schemeClr>
              </a:buClr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A same-sex married couple is subject to the maximum annual exclusion from gross income for married couples under a dependent care FSA.</a:t>
            </a:r>
          </a:p>
          <a:p>
            <a:pPr marL="342900" indent="-342900">
              <a:buClr>
                <a:schemeClr val="accent1">
                  <a:lumMod val="50000"/>
                </a:schemeClr>
              </a:buClr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A same-sex married couple is subject to the joint deduction limit for contributions made to an HSA.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11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374627" cy="762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  <a:effectLst/>
              </a:rPr>
              <a:t>Tips for Compliance</a:t>
            </a:r>
            <a:endParaRPr lang="en-US" i="1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148503" cy="5334000"/>
          </a:xfrm>
        </p:spPr>
        <p:txBody>
          <a:bodyPr>
            <a:noAutofit/>
          </a:bodyPr>
          <a:lstStyle/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Review policies and plan documents to ensure that same-sex spouses are treated properly under the new guidelines.</a:t>
            </a:r>
          </a:p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>
                <a:solidFill>
                  <a:schemeClr val="tx1"/>
                </a:solidFill>
              </a:rPr>
              <a:t>Amend benefits policies and plan documents, if necessary.</a:t>
            </a:r>
          </a:p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Coordinate with service providers to evaluate whether changes in policies and procedures are necessary.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24</a:t>
            </a:fld>
            <a:endParaRPr lang="en-US" dirty="0"/>
          </a:p>
        </p:txBody>
      </p:sp>
      <p:sp>
        <p:nvSpPr>
          <p:cNvPr id="7" name="AutoShape 2"/>
          <p:cNvSpPr>
            <a:spLocks noChangeAspect="1" noChangeArrowheads="1"/>
          </p:cNvSpPr>
          <p:nvPr/>
        </p:nvSpPr>
        <p:spPr bwMode="auto">
          <a:xfrm>
            <a:off x="155575" y="-517525"/>
            <a:ext cx="17335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AutoShape 4"/>
          <p:cNvSpPr>
            <a:spLocks noChangeAspect="1" noChangeArrowheads="1"/>
          </p:cNvSpPr>
          <p:nvPr/>
        </p:nvSpPr>
        <p:spPr bwMode="auto">
          <a:xfrm>
            <a:off x="307975" y="-365125"/>
            <a:ext cx="17335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891455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472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374627" cy="762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  <a:effectLst/>
              </a:rPr>
              <a:t>Tips for Compliance</a:t>
            </a:r>
            <a:br>
              <a:rPr lang="en-US" dirty="0" smtClean="0">
                <a:solidFill>
                  <a:schemeClr val="bg1"/>
                </a:solidFill>
                <a:effectLst/>
              </a:rPr>
            </a:br>
            <a:r>
              <a:rPr lang="en-US" sz="2000" dirty="0" smtClean="0">
                <a:solidFill>
                  <a:schemeClr val="bg1"/>
                </a:solidFill>
                <a:effectLst/>
              </a:rPr>
              <a:t>(cont’d)</a:t>
            </a:r>
            <a:endParaRPr lang="en-US" i="1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148503" cy="5334000"/>
          </a:xfrm>
        </p:spPr>
        <p:txBody>
          <a:bodyPr>
            <a:noAutofit/>
          </a:bodyPr>
          <a:lstStyle/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>
                <a:solidFill>
                  <a:schemeClr val="tx1"/>
                </a:solidFill>
              </a:rPr>
              <a:t>Review </a:t>
            </a:r>
            <a:r>
              <a:rPr lang="en-US" dirty="0" err="1">
                <a:solidFill>
                  <a:schemeClr val="tx1"/>
                </a:solidFill>
              </a:rPr>
              <a:t>FMLA</a:t>
            </a:r>
            <a:r>
              <a:rPr lang="en-US" dirty="0">
                <a:solidFill>
                  <a:schemeClr val="tx1"/>
                </a:solidFill>
              </a:rPr>
              <a:t> policy and update as necessary to comply with the new regulations.</a:t>
            </a:r>
          </a:p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Communicate changes in the administration of plans and personnel policies to the affected employees.</a:t>
            </a:r>
          </a:p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Determine whether state law requires different treatment of same-sex spouses in certain circumstances</a:t>
            </a:r>
            <a:r>
              <a:rPr lang="en-US" i="1" dirty="0" smtClean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Be aware of potential claims for same-sex sexual harassment, gender stereotyping, sexual orientation harassment, and discrimination and train supervisors on these issues.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25</a:t>
            </a:fld>
            <a:endParaRPr lang="en-US" dirty="0"/>
          </a:p>
        </p:txBody>
      </p:sp>
      <p:sp>
        <p:nvSpPr>
          <p:cNvPr id="7" name="AutoShape 2"/>
          <p:cNvSpPr>
            <a:spLocks noChangeAspect="1" noChangeArrowheads="1"/>
          </p:cNvSpPr>
          <p:nvPr/>
        </p:nvSpPr>
        <p:spPr bwMode="auto">
          <a:xfrm>
            <a:off x="155575" y="-517525"/>
            <a:ext cx="17335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AutoShape 4"/>
          <p:cNvSpPr>
            <a:spLocks noChangeAspect="1" noChangeArrowheads="1"/>
          </p:cNvSpPr>
          <p:nvPr/>
        </p:nvSpPr>
        <p:spPr bwMode="auto">
          <a:xfrm>
            <a:off x="307975" y="-365125"/>
            <a:ext cx="17335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32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374627" cy="762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  <a:effectLst/>
              </a:rPr>
              <a:t>Tips for Compliance</a:t>
            </a:r>
            <a:br>
              <a:rPr lang="en-US" dirty="0" smtClean="0">
                <a:solidFill>
                  <a:schemeClr val="bg1"/>
                </a:solidFill>
                <a:effectLst/>
              </a:rPr>
            </a:br>
            <a:r>
              <a:rPr lang="en-US" sz="2000" dirty="0" smtClean="0">
                <a:solidFill>
                  <a:schemeClr val="bg1"/>
                </a:solidFill>
                <a:effectLst/>
              </a:rPr>
              <a:t>(cont’d)</a:t>
            </a:r>
            <a:endParaRPr lang="en-US" i="1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148503" cy="5334000"/>
          </a:xfrm>
        </p:spPr>
        <p:txBody>
          <a:bodyPr>
            <a:noAutofit/>
          </a:bodyPr>
          <a:lstStyle/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Employers with multi-state operations should consider differences in state laws.</a:t>
            </a:r>
          </a:p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Evaluate whether voluntary anti-discrimination policies create potential liability for breach of contract claims.  </a:t>
            </a:r>
          </a:p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Monitor developments in this area to ensure compliance with applicable law.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26</a:t>
            </a:fld>
            <a:endParaRPr lang="en-US" dirty="0"/>
          </a:p>
        </p:txBody>
      </p:sp>
      <p:sp>
        <p:nvSpPr>
          <p:cNvPr id="7" name="AutoShape 2"/>
          <p:cNvSpPr>
            <a:spLocks noChangeAspect="1" noChangeArrowheads="1"/>
          </p:cNvSpPr>
          <p:nvPr/>
        </p:nvSpPr>
        <p:spPr bwMode="auto">
          <a:xfrm>
            <a:off x="155575" y="-517525"/>
            <a:ext cx="17335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AutoShape 4"/>
          <p:cNvSpPr>
            <a:spLocks noChangeAspect="1" noChangeArrowheads="1"/>
          </p:cNvSpPr>
          <p:nvPr/>
        </p:nvSpPr>
        <p:spPr bwMode="auto">
          <a:xfrm>
            <a:off x="307975" y="-365125"/>
            <a:ext cx="17335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127413"/>
            <a:ext cx="4408717" cy="246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886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96633" y="762000"/>
            <a:ext cx="7772400" cy="137160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209800"/>
            <a:ext cx="2926080" cy="292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17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0"/>
            <a:ext cx="77724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i="1" dirty="0" smtClean="0">
                <a:latin typeface="Arial" pitchFamily="34" charset="0"/>
                <a:cs typeface="Arial" pitchFamily="34" charset="0"/>
              </a:rPr>
              <a:t>Windsor Issues for Employment Lawyers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sz="2700" dirty="0" smtClean="0">
                <a:latin typeface="Arial" pitchFamily="34" charset="0"/>
                <a:cs typeface="Arial" pitchFamily="34" charset="0"/>
              </a:rPr>
              <a:t>Federal Bar Association </a:t>
            </a:r>
            <a:br>
              <a:rPr lang="en-US" sz="2700" dirty="0" smtClean="0">
                <a:latin typeface="Arial" pitchFamily="34" charset="0"/>
                <a:cs typeface="Arial" pitchFamily="34" charset="0"/>
              </a:rPr>
            </a:br>
            <a:r>
              <a:rPr lang="en-US" sz="2700" dirty="0" smtClean="0">
                <a:latin typeface="Arial" pitchFamily="34" charset="0"/>
                <a:cs typeface="Arial" pitchFamily="34" charset="0"/>
              </a:rPr>
              <a:t>Labor and Employment Law Conference</a:t>
            </a:r>
            <a:br>
              <a:rPr lang="en-US" sz="2700" dirty="0" smtClean="0">
                <a:latin typeface="Arial" pitchFamily="34" charset="0"/>
                <a:cs typeface="Arial" pitchFamily="34" charset="0"/>
              </a:rPr>
            </a:br>
            <a:r>
              <a:rPr lang="en-US" sz="2700" dirty="0" smtClean="0">
                <a:latin typeface="Arial" pitchFamily="34" charset="0"/>
                <a:cs typeface="Arial" pitchFamily="34" charset="0"/>
              </a:rPr>
              <a:t>March 12, 2015</a:t>
            </a:r>
            <a:endParaRPr lang="en-US" sz="2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229600" cy="1219200"/>
          </a:xfrm>
        </p:spPr>
        <p:txBody>
          <a:bodyPr numCol="2">
            <a:normAutofit fontScale="25000" lnSpcReduction="20000"/>
          </a:bodyPr>
          <a:lstStyle/>
          <a:p>
            <a:pPr algn="just"/>
            <a:r>
              <a:rPr lang="en-US" sz="8000" dirty="0" smtClean="0"/>
              <a:t>Janis van </a:t>
            </a:r>
            <a:r>
              <a:rPr lang="en-US" sz="8000" dirty="0" err="1" smtClean="0"/>
              <a:t>Meerveld</a:t>
            </a:r>
            <a:endParaRPr lang="en-US" sz="8000" dirty="0" smtClean="0"/>
          </a:p>
          <a:p>
            <a:pPr algn="just"/>
            <a:r>
              <a:rPr lang="en-US" sz="8000" dirty="0" smtClean="0"/>
              <a:t>Adams &amp; Reese, LLP</a:t>
            </a:r>
          </a:p>
          <a:p>
            <a:pPr algn="just"/>
            <a:r>
              <a:rPr lang="en-US" sz="8000" dirty="0" smtClean="0"/>
              <a:t>janis.vanmeerveld@arlaw.com</a:t>
            </a:r>
          </a:p>
          <a:p>
            <a:pPr algn="just"/>
            <a:endParaRPr lang="en-US" sz="8000" dirty="0"/>
          </a:p>
          <a:p>
            <a:pPr algn="just"/>
            <a:r>
              <a:rPr lang="en-US" sz="8000" dirty="0" smtClean="0"/>
              <a:t>       Karleen J. Green</a:t>
            </a:r>
          </a:p>
          <a:p>
            <a:pPr algn="just"/>
            <a:r>
              <a:rPr lang="en-US" sz="8000" dirty="0" smtClean="0"/>
              <a:t>       Phelps Dunbar, LLP</a:t>
            </a:r>
          </a:p>
          <a:p>
            <a:pPr algn="just"/>
            <a:r>
              <a:rPr lang="en-US" sz="8000" dirty="0" smtClean="0"/>
              <a:t>       karleen.green@phelps.com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10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40774" y="1219200"/>
            <a:ext cx="8069826" cy="4866968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en-US" sz="2000" i="1" u="sng" dirty="0" smtClean="0"/>
              <a:t>Sexual orientation</a:t>
            </a:r>
            <a:r>
              <a:rPr lang="en-US" sz="2000" i="1" dirty="0" smtClean="0"/>
              <a:t>:  an individual’s physical or emotional attraction to the same or opposite gender.</a:t>
            </a:r>
          </a:p>
          <a:p>
            <a:pPr marL="109728" indent="0">
              <a:buNone/>
            </a:pPr>
            <a:endParaRPr lang="en-US" sz="2000" dirty="0"/>
          </a:p>
          <a:p>
            <a:r>
              <a:rPr lang="en-US" sz="2000" u="sng" dirty="0" smtClean="0"/>
              <a:t>Eighteen states and the District of Columbia</a:t>
            </a:r>
            <a:r>
              <a:rPr lang="en-US" sz="2000" dirty="0" smtClean="0"/>
              <a:t> prohibit discrimination based on sexual orientation: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  </a:t>
            </a:r>
            <a:r>
              <a:rPr lang="en-US" sz="1600" dirty="0" smtClean="0"/>
              <a:t>California		Colorado				Connecticut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 smtClean="0"/>
              <a:t>   Delaware		District of Columbia		Hawaii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 smtClean="0"/>
              <a:t>   Illinois		Iowa				Maine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 smtClean="0"/>
              <a:t>   Maryland		Massachusetts			Minnesota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 smtClean="0"/>
              <a:t>   Nevada		New Jersey			New Mexico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 smtClean="0"/>
              <a:t>   Oregon		Rhode Island			Vermont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 smtClean="0"/>
              <a:t>   Washington</a:t>
            </a:r>
          </a:p>
          <a:p>
            <a:pPr marL="109728" indent="0">
              <a:buNone/>
            </a:pPr>
            <a:endParaRPr lang="en-US" sz="1600" dirty="0" smtClean="0"/>
          </a:p>
          <a:p>
            <a:r>
              <a:rPr lang="en-US" sz="2000" u="sng" dirty="0" smtClean="0"/>
              <a:t>Six states </a:t>
            </a:r>
            <a:r>
              <a:rPr lang="en-US" sz="2000" dirty="0" smtClean="0"/>
              <a:t>prohibit discrimination against public employees based on sexual orientation: 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en-US" sz="1800" dirty="0" smtClean="0"/>
              <a:t>Indiana, Kansas, Kentucky, Michigan, Pennsylvania, and Virginia.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chemeClr val="bg1"/>
                </a:solidFill>
                <a:effectLst/>
              </a:rPr>
              <a:t>Sexual Orientation Discrimination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352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09600" y="1295400"/>
            <a:ext cx="8069826" cy="4866968"/>
          </a:xfrm>
        </p:spPr>
        <p:txBody>
          <a:bodyPr>
            <a:normAutofit/>
          </a:bodyPr>
          <a:lstStyle/>
          <a:p>
            <a:pPr lvl="0"/>
            <a:endParaRPr lang="en-US" dirty="0" smtClean="0">
              <a:solidFill>
                <a:srgbClr val="003876"/>
              </a:solidFill>
            </a:endParaRPr>
          </a:p>
          <a:p>
            <a:pPr marL="109728" lvl="0" indent="0" algn="ctr">
              <a:buNone/>
            </a:pP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Policies prohibiting sexual orientation discrimination among Fortune 500 companies:</a:t>
            </a:r>
          </a:p>
          <a:p>
            <a:pPr lvl="0"/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lvl="0"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2003:  72%</a:t>
            </a:r>
          </a:p>
          <a:p>
            <a:pPr lvl="0" algn="ctr"/>
            <a:endParaRPr lang="en-US" sz="3600" dirty="0">
              <a:solidFill>
                <a:schemeClr val="bg2">
                  <a:lumMod val="25000"/>
                </a:schemeClr>
              </a:solidFill>
            </a:endParaRPr>
          </a:p>
          <a:p>
            <a:pPr lvl="0"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2013: 96.8%</a:t>
            </a:r>
          </a:p>
          <a:p>
            <a:endParaRPr lang="en-US" dirty="0"/>
          </a:p>
          <a:p>
            <a:pPr marL="109728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</p:spPr>
        <p:txBody>
          <a:bodyPr>
            <a:normAutofit/>
          </a:bodyPr>
          <a:lstStyle/>
          <a:p>
            <a:r>
              <a:rPr lang="en-US" i="1" dirty="0" smtClean="0">
                <a:solidFill>
                  <a:schemeClr val="bg1"/>
                </a:solidFill>
                <a:effectLst/>
              </a:rPr>
              <a:t>In corporate America:</a:t>
            </a:r>
            <a:endParaRPr lang="en-US" i="1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AutoShape 2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900486"/>
            <a:ext cx="184785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77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40774" y="1143000"/>
            <a:ext cx="7993626" cy="4943168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en-US" sz="2200" i="1" u="sng" dirty="0" smtClean="0"/>
              <a:t>Gender identity</a:t>
            </a:r>
            <a:r>
              <a:rPr lang="en-US" sz="2200" i="1" dirty="0" smtClean="0"/>
              <a:t>:  an individual’s innate, deeply-felt psychological identification as being male or female.</a:t>
            </a:r>
          </a:p>
          <a:p>
            <a:pPr lvl="0">
              <a:buClr>
                <a:srgbClr val="2DA2BF"/>
              </a:buClr>
            </a:pPr>
            <a:endParaRPr lang="en-US" sz="2200" u="sng" dirty="0" smtClean="0">
              <a:solidFill>
                <a:prstClr val="black"/>
              </a:solidFill>
            </a:endParaRPr>
          </a:p>
          <a:p>
            <a:pPr lvl="0">
              <a:buClr>
                <a:srgbClr val="2DA2BF"/>
              </a:buClr>
            </a:pPr>
            <a:r>
              <a:rPr lang="en-US" sz="2200" u="sng" dirty="0" smtClean="0">
                <a:solidFill>
                  <a:prstClr val="black"/>
                </a:solidFill>
              </a:rPr>
              <a:t>Eighteen </a:t>
            </a:r>
            <a:r>
              <a:rPr lang="en-US" sz="2200" u="sng" dirty="0">
                <a:solidFill>
                  <a:prstClr val="black"/>
                </a:solidFill>
              </a:rPr>
              <a:t>states and the District of Columbia</a:t>
            </a:r>
            <a:r>
              <a:rPr lang="en-US" sz="2200" dirty="0">
                <a:solidFill>
                  <a:prstClr val="black"/>
                </a:solidFill>
              </a:rPr>
              <a:t> prohibit discrimination based on sexual </a:t>
            </a:r>
            <a:r>
              <a:rPr lang="en-US" sz="2200" dirty="0" smtClean="0">
                <a:solidFill>
                  <a:prstClr val="black"/>
                </a:solidFill>
              </a:rPr>
              <a:t>orientation:</a:t>
            </a:r>
            <a:endParaRPr lang="en-US" sz="2200" dirty="0">
              <a:solidFill>
                <a:prstClr val="black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100" dirty="0" smtClean="0"/>
              <a:t>  </a:t>
            </a:r>
            <a:r>
              <a:rPr lang="en-US" sz="1700" dirty="0" smtClean="0"/>
              <a:t>California</a:t>
            </a:r>
            <a:r>
              <a:rPr lang="en-US" sz="1700" dirty="0"/>
              <a:t>		Colorado			</a:t>
            </a:r>
            <a:r>
              <a:rPr lang="en-US" sz="1700" dirty="0" smtClean="0"/>
              <a:t>Connecticut</a:t>
            </a:r>
            <a:endParaRPr lang="en-US" sz="17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1700" dirty="0" smtClean="0"/>
              <a:t>   Delaware</a:t>
            </a:r>
            <a:r>
              <a:rPr lang="en-US" sz="1700" dirty="0"/>
              <a:t>		District of Columbia		Hawaii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700" dirty="0" smtClean="0"/>
              <a:t>   Illinois</a:t>
            </a:r>
            <a:r>
              <a:rPr lang="en-US" sz="1700" dirty="0"/>
              <a:t>		Iowa				Maine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700" dirty="0" smtClean="0"/>
              <a:t>   Maryland</a:t>
            </a:r>
            <a:r>
              <a:rPr lang="en-US" sz="1700" dirty="0"/>
              <a:t>		Massachusetts			Minnesota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700" dirty="0" smtClean="0"/>
              <a:t>   Nevada</a:t>
            </a:r>
            <a:r>
              <a:rPr lang="en-US" sz="1700" dirty="0"/>
              <a:t>		New Jersey			New Mexico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700" dirty="0" smtClean="0"/>
              <a:t>   Oregon</a:t>
            </a:r>
            <a:r>
              <a:rPr lang="en-US" sz="1700" dirty="0"/>
              <a:t>		Rhode Island			Vermont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700" dirty="0" smtClean="0"/>
              <a:t>   Washington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7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sz="2100" u="sng" dirty="0" smtClean="0"/>
              <a:t>Six states</a:t>
            </a:r>
            <a:r>
              <a:rPr lang="en-US" sz="2100" dirty="0" smtClean="0"/>
              <a:t> prohibit discrimination against public employees based on gender identity: 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en-US" sz="1600" dirty="0" smtClean="0"/>
              <a:t>Indiana, Kansas, Kentucky, Michigan, Pennsylvania, and Virginia.</a:t>
            </a:r>
            <a:endParaRPr lang="en-US" sz="1600" dirty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effectLst/>
              </a:rPr>
              <a:t>Gender Identity Discrimination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5644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09600" y="1295400"/>
            <a:ext cx="8069826" cy="4866968"/>
          </a:xfrm>
        </p:spPr>
        <p:txBody>
          <a:bodyPr>
            <a:normAutofit/>
          </a:bodyPr>
          <a:lstStyle/>
          <a:p>
            <a:pPr lvl="0"/>
            <a:endParaRPr lang="en-US" dirty="0" smtClean="0">
              <a:solidFill>
                <a:srgbClr val="003876"/>
              </a:solidFill>
            </a:endParaRPr>
          </a:p>
          <a:p>
            <a:pPr marL="109728" lvl="0" indent="0" algn="ctr">
              <a:buNone/>
            </a:pP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Policies prohibiting gender identity discrimination among Fortune 500 companies:</a:t>
            </a:r>
          </a:p>
          <a:p>
            <a:pPr lvl="0"/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lvl="0" algn="ctr"/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2000:  3%</a:t>
            </a:r>
          </a:p>
          <a:p>
            <a:pPr lvl="0" algn="ctr"/>
            <a:endParaRPr lang="en-US" sz="3200" dirty="0">
              <a:solidFill>
                <a:schemeClr val="bg2">
                  <a:lumMod val="25000"/>
                </a:schemeClr>
              </a:solidFill>
            </a:endParaRPr>
          </a:p>
          <a:p>
            <a:pPr lvl="0" algn="ctr"/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2014: 57%</a:t>
            </a:r>
          </a:p>
          <a:p>
            <a:endParaRPr lang="en-US" dirty="0"/>
          </a:p>
          <a:p>
            <a:pPr marL="109728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</p:spPr>
        <p:txBody>
          <a:bodyPr>
            <a:normAutofit/>
          </a:bodyPr>
          <a:lstStyle/>
          <a:p>
            <a:r>
              <a:rPr lang="en-US" i="1" dirty="0" smtClean="0">
                <a:solidFill>
                  <a:schemeClr val="bg1"/>
                </a:solidFill>
                <a:effectLst/>
              </a:rPr>
              <a:t>In corporate America:</a:t>
            </a:r>
            <a:endParaRPr lang="en-US" i="1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AutoShape 2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145" y="3581400"/>
            <a:ext cx="2209800" cy="2969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64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09600" y="1295400"/>
            <a:ext cx="8069826" cy="4866968"/>
          </a:xfrm>
        </p:spPr>
        <p:txBody>
          <a:bodyPr>
            <a:normAutofit/>
          </a:bodyPr>
          <a:lstStyle/>
          <a:p>
            <a:pPr lvl="0"/>
            <a:endParaRPr lang="en-US" dirty="0" smtClean="0">
              <a:solidFill>
                <a:srgbClr val="003876"/>
              </a:solidFill>
            </a:endParaRPr>
          </a:p>
          <a:p>
            <a:pPr marL="109728" lvl="0" indent="0" algn="ctr">
              <a:buNone/>
            </a:pPr>
            <a:endParaRPr lang="en-US" sz="2800" dirty="0">
              <a:solidFill>
                <a:schemeClr val="bg2">
                  <a:lumMod val="25000"/>
                </a:schemeClr>
              </a:solidFill>
            </a:endParaRPr>
          </a:p>
          <a:p>
            <a:pPr marL="109728" lvl="0" indent="0" algn="ctr">
              <a:buNone/>
            </a:pPr>
            <a:r>
              <a:rPr lang="en-US" sz="2800" i="1" dirty="0" err="1" smtClean="0">
                <a:solidFill>
                  <a:schemeClr val="bg2">
                    <a:lumMod val="25000"/>
                  </a:schemeClr>
                </a:solidFill>
              </a:rPr>
              <a:t>Oncale</a:t>
            </a:r>
            <a:r>
              <a:rPr lang="en-US" sz="2800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800" i="1" dirty="0">
                <a:solidFill>
                  <a:schemeClr val="bg2">
                    <a:lumMod val="25000"/>
                  </a:schemeClr>
                </a:solidFill>
              </a:rPr>
              <a:t>v. Sundowner Offshore Services, Inc., </a:t>
            </a:r>
            <a:r>
              <a:rPr lang="en-US" sz="2800" i="1" dirty="0" smtClean="0">
                <a:solidFill>
                  <a:schemeClr val="bg2">
                    <a:lumMod val="25000"/>
                  </a:schemeClr>
                </a:solidFill>
              </a:rPr>
              <a:t> (USSC 1986)  </a:t>
            </a:r>
          </a:p>
          <a:p>
            <a:pPr marL="109728" lvl="0" indent="0" algn="ctr">
              <a:buNone/>
            </a:pPr>
            <a:endParaRPr lang="en-US" sz="2800" dirty="0">
              <a:solidFill>
                <a:schemeClr val="bg2">
                  <a:lumMod val="25000"/>
                </a:schemeClr>
              </a:solidFill>
            </a:endParaRPr>
          </a:p>
          <a:p>
            <a:pPr marL="109728" lvl="0" indent="0" algn="ctr">
              <a:buNone/>
            </a:pPr>
            <a:r>
              <a:rPr lang="en-US" sz="2800" i="1" dirty="0" smtClean="0">
                <a:solidFill>
                  <a:schemeClr val="bg2">
                    <a:lumMod val="25000"/>
                  </a:schemeClr>
                </a:solidFill>
              </a:rPr>
              <a:t>Price </a:t>
            </a:r>
            <a:r>
              <a:rPr lang="en-US" sz="2800" i="1" dirty="0">
                <a:solidFill>
                  <a:schemeClr val="bg2">
                    <a:lumMod val="25000"/>
                  </a:schemeClr>
                </a:solidFill>
              </a:rPr>
              <a:t>Waterhouse v. Hopkins </a:t>
            </a:r>
            <a:r>
              <a:rPr lang="en-US" sz="28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en-US" sz="28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(USSC 1989)</a:t>
            </a:r>
          </a:p>
          <a:p>
            <a:pPr marL="109728" lvl="0" indent="0" algn="ctr">
              <a:buNone/>
            </a:pPr>
            <a:r>
              <a:rPr lang="en-US" sz="2800" dirty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pPr marL="109728" lvl="0" indent="0" algn="ctr">
              <a:buNone/>
            </a:pPr>
            <a:r>
              <a:rPr lang="en-US" sz="2800" i="1" dirty="0">
                <a:solidFill>
                  <a:schemeClr val="bg2">
                    <a:lumMod val="25000"/>
                  </a:schemeClr>
                </a:solidFill>
              </a:rPr>
              <a:t>EEOC v. </a:t>
            </a:r>
            <a:r>
              <a:rPr lang="en-US" sz="2800" i="1" dirty="0" err="1">
                <a:solidFill>
                  <a:schemeClr val="bg2">
                    <a:lumMod val="25000"/>
                  </a:schemeClr>
                </a:solidFill>
              </a:rPr>
              <a:t>Boh</a:t>
            </a:r>
            <a:r>
              <a:rPr lang="en-US" sz="2800" i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800" i="1" dirty="0" smtClean="0">
                <a:solidFill>
                  <a:schemeClr val="bg2">
                    <a:lumMod val="25000"/>
                  </a:schemeClr>
                </a:solidFill>
              </a:rPr>
              <a:t>Brothers</a:t>
            </a:r>
          </a:p>
          <a:p>
            <a:pPr marL="109728" lvl="0" indent="0" algn="ctr">
              <a:buNone/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(5</a:t>
            </a:r>
            <a:r>
              <a:rPr lang="en-US" sz="2800" baseline="30000" dirty="0" smtClean="0">
                <a:solidFill>
                  <a:schemeClr val="bg2">
                    <a:lumMod val="25000"/>
                  </a:schemeClr>
                </a:solidFill>
              </a:rPr>
              <a:t>th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 Cir. 2013)</a:t>
            </a:r>
            <a:endParaRPr lang="en-US" sz="2800" dirty="0">
              <a:solidFill>
                <a:schemeClr val="bg2">
                  <a:lumMod val="25000"/>
                </a:schemeClr>
              </a:solidFill>
            </a:endParaRPr>
          </a:p>
          <a:p>
            <a:pPr marL="109728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937"/>
            <a:ext cx="8374627" cy="754063"/>
          </a:xfrm>
        </p:spPr>
        <p:txBody>
          <a:bodyPr>
            <a:normAutofit fontScale="90000"/>
          </a:bodyPr>
          <a:lstStyle/>
          <a:p>
            <a:pPr marL="109728" lvl="0" indent="0" algn="ctr"/>
            <a:r>
              <a:rPr lang="en-US" sz="3100" dirty="0">
                <a:solidFill>
                  <a:schemeClr val="bg1"/>
                </a:solidFill>
                <a:effectLst/>
              </a:rPr>
              <a:t>GENDER </a:t>
            </a:r>
            <a:r>
              <a:rPr lang="en-US" sz="3100" dirty="0" smtClean="0">
                <a:solidFill>
                  <a:schemeClr val="bg1"/>
                </a:solidFill>
                <a:effectLst/>
              </a:rPr>
              <a:t>STEREOTYPING &amp; </a:t>
            </a:r>
            <a:br>
              <a:rPr lang="en-US" sz="3100" dirty="0" smtClean="0">
                <a:solidFill>
                  <a:schemeClr val="bg1"/>
                </a:solidFill>
                <a:effectLst/>
              </a:rPr>
            </a:br>
            <a:r>
              <a:rPr lang="en-US" sz="3100" dirty="0" smtClean="0">
                <a:solidFill>
                  <a:schemeClr val="bg1"/>
                </a:solidFill>
                <a:effectLst/>
              </a:rPr>
              <a:t>SAME </a:t>
            </a:r>
            <a:r>
              <a:rPr lang="en-US" sz="3100" dirty="0">
                <a:solidFill>
                  <a:schemeClr val="bg1"/>
                </a:solidFill>
                <a:effectLst/>
              </a:rPr>
              <a:t>SEX SEXUAL HARASSMENT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en-US" dirty="0">
                <a:solidFill>
                  <a:schemeClr val="bg2">
                    <a:lumMod val="25000"/>
                  </a:schemeClr>
                </a:solidFill>
              </a:rPr>
            </a:br>
            <a:endParaRPr lang="en-US" i="1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AutoShape 2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00600"/>
            <a:ext cx="205740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200400"/>
            <a:ext cx="1866900" cy="123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7"/>
          <p:cNvSpPr>
            <a:spLocks noChangeAspect="1" noChangeArrowheads="1"/>
          </p:cNvSpPr>
          <p:nvPr/>
        </p:nvSpPr>
        <p:spPr bwMode="auto">
          <a:xfrm>
            <a:off x="3048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354781"/>
            <a:ext cx="1099794" cy="165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082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effectLst/>
              </a:rPr>
              <a:t>Same-Sex Marriage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AutoShape 2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6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8"/>
          <p:cNvSpPr>
            <a:spLocks noChangeAspect="1" noChangeArrowheads="1"/>
          </p:cNvSpPr>
          <p:nvPr/>
        </p:nvSpPr>
        <p:spPr bwMode="auto">
          <a:xfrm>
            <a:off x="3048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10"/>
          <p:cNvSpPr>
            <a:spLocks noChangeAspect="1" noChangeArrowheads="1"/>
          </p:cNvSpPr>
          <p:nvPr/>
        </p:nvSpPr>
        <p:spPr bwMode="auto">
          <a:xfrm>
            <a:off x="457200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2"/>
          <p:cNvSpPr>
            <a:spLocks noChangeAspect="1" noChangeArrowheads="1"/>
          </p:cNvSpPr>
          <p:nvPr/>
        </p:nvSpPr>
        <p:spPr bwMode="auto">
          <a:xfrm>
            <a:off x="609600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4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3975" y="-1919288"/>
            <a:ext cx="5619750" cy="401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6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426744" y="5664580"/>
            <a:ext cx="918260" cy="130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919" y="4835079"/>
            <a:ext cx="25336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23950"/>
            <a:ext cx="26003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090860"/>
            <a:ext cx="28479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965" y="3005135"/>
            <a:ext cx="27051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667" y="1209675"/>
            <a:ext cx="27432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846085"/>
            <a:ext cx="2620963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822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40774" y="1219200"/>
            <a:ext cx="8069826" cy="4866968"/>
          </a:xfrm>
        </p:spPr>
        <p:txBody>
          <a:bodyPr>
            <a:normAutofit/>
          </a:bodyPr>
          <a:lstStyle/>
          <a:p>
            <a:pPr lvl="0"/>
            <a:endParaRPr lang="en-US" dirty="0" smtClean="0">
              <a:solidFill>
                <a:srgbClr val="003876"/>
              </a:solidFill>
            </a:endParaRPr>
          </a:p>
          <a:p>
            <a:pPr lvl="0"/>
            <a:r>
              <a:rPr lang="en-US" dirty="0" smtClean="0"/>
              <a:t>The United States Supreme Court declared that Section 3 of the Defense of Marriage Act (“DOMA”) is unconstitutional because it violates the Due Process and Equal Protection guarantees of the Fifth Amendment.</a:t>
            </a:r>
          </a:p>
          <a:p>
            <a:pPr marL="109728" lvl="0" indent="0">
              <a:buNone/>
            </a:pPr>
            <a:endParaRPr lang="en-US" dirty="0"/>
          </a:p>
          <a:p>
            <a:pPr marL="109728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Section </a:t>
            </a:r>
            <a:r>
              <a:rPr lang="en-US" dirty="0"/>
              <a:t>3 of </a:t>
            </a:r>
            <a:r>
              <a:rPr lang="en-US" dirty="0" err="1"/>
              <a:t>DOMA</a:t>
            </a:r>
            <a:r>
              <a:rPr lang="en-US" dirty="0"/>
              <a:t> </a:t>
            </a:r>
            <a:r>
              <a:rPr lang="en-US" dirty="0" smtClean="0"/>
              <a:t>defines </a:t>
            </a:r>
            <a:r>
              <a:rPr lang="en-US" dirty="0"/>
              <a:t>“marriage” and “spouse” wherever those terms appear in federal statutes and regulations to include only unions between people of opposite genders. </a:t>
            </a:r>
            <a:endParaRPr lang="en-US" dirty="0" smtClean="0"/>
          </a:p>
          <a:p>
            <a:endParaRPr lang="en-US" dirty="0"/>
          </a:p>
          <a:p>
            <a:pPr marL="109728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</p:spPr>
        <p:txBody>
          <a:bodyPr>
            <a:normAutofit/>
          </a:bodyPr>
          <a:lstStyle/>
          <a:p>
            <a:r>
              <a:rPr lang="en-US" i="1" dirty="0" smtClean="0">
                <a:solidFill>
                  <a:schemeClr val="bg1"/>
                </a:solidFill>
                <a:effectLst/>
              </a:rPr>
              <a:t>United States  v. Windsor</a:t>
            </a:r>
            <a:br>
              <a:rPr lang="en-US" i="1" dirty="0" smtClean="0">
                <a:solidFill>
                  <a:schemeClr val="bg1"/>
                </a:solidFill>
                <a:effectLst/>
              </a:rPr>
            </a:br>
            <a:r>
              <a:rPr lang="en-US" sz="2000" dirty="0" smtClean="0">
                <a:solidFill>
                  <a:schemeClr val="bg1"/>
                </a:solidFill>
                <a:effectLst/>
              </a:rPr>
              <a:t>133 </a:t>
            </a:r>
            <a:r>
              <a:rPr lang="en-US" sz="2000" dirty="0" err="1" smtClean="0">
                <a:solidFill>
                  <a:schemeClr val="bg1"/>
                </a:solidFill>
                <a:effectLst/>
              </a:rPr>
              <a:t>S.Ct</a:t>
            </a:r>
            <a:r>
              <a:rPr lang="en-US" sz="2000" dirty="0" smtClean="0">
                <a:solidFill>
                  <a:schemeClr val="bg1"/>
                </a:solidFill>
                <a:effectLst/>
              </a:rPr>
              <a:t>. 2675 (2013)</a:t>
            </a:r>
            <a:endParaRPr lang="en-US" i="1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9294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Company/>
</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version/>
</coreProperties>
</file>