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3" r:id="rId5"/>
    <p:sldId id="265" r:id="rId6"/>
    <p:sldId id="266" r:id="rId7"/>
    <p:sldId id="258" r:id="rId8"/>
    <p:sldId id="276" r:id="rId9"/>
    <p:sldId id="275" r:id="rId10"/>
    <p:sldId id="271" r:id="rId11"/>
    <p:sldId id="272" r:id="rId12"/>
    <p:sldId id="268" r:id="rId13"/>
    <p:sldId id="270" r:id="rId14"/>
    <p:sldId id="273" r:id="rId15"/>
    <p:sldId id="259" r:id="rId16"/>
    <p:sldId id="277" r:id="rId17"/>
    <p:sldId id="278" r:id="rId18"/>
    <p:sldId id="279" r:id="rId19"/>
    <p:sldId id="283" r:id="rId20"/>
    <p:sldId id="280" r:id="rId21"/>
    <p:sldId id="284" r:id="rId22"/>
    <p:sldId id="285" r:id="rId23"/>
    <p:sldId id="281" r:id="rId24"/>
    <p:sldId id="282" r:id="rId25"/>
    <p:sldId id="269" r:id="rId26"/>
    <p:sldId id="274" r:id="rId27"/>
    <p:sldId id="287" r:id="rId28"/>
    <p:sldId id="286"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4660"/>
  </p:normalViewPr>
  <p:slideViewPr>
    <p:cSldViewPr snapToGrid="0">
      <p:cViewPr varScale="1">
        <p:scale>
          <a:sx n="76" d="100"/>
          <a:sy n="76" d="100"/>
        </p:scale>
        <p:origin x="-90" y="-81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BDBE034-7056-478E-95EA-674D69A025C3}" type="datetimeFigureOut">
              <a:rPr lang="en-US" smtClean="0"/>
              <a:t>3/9/2015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EE54B0-7E66-49C0-AB89-BD6B8156B9D4}" type="slidenum">
              <a:rPr lang="en-US" smtClean="0"/>
              <a:t>‹#›</a:t>
            </a:fld>
            <a:endParaRPr lang="en-US"/>
          </a:p>
        </p:txBody>
      </p:sp>
    </p:spTree>
    <p:extLst>
      <p:ext uri="{BB962C8B-B14F-4D97-AF65-F5344CB8AC3E}">
        <p14:creationId xmlns:p14="http://schemas.microsoft.com/office/powerpoint/2010/main" val="14597633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DBE034-7056-478E-95EA-674D69A025C3}" type="datetimeFigureOut">
              <a:rPr lang="en-US" smtClean="0"/>
              <a:t>3/9/2015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EE54B0-7E66-49C0-AB89-BD6B8156B9D4}" type="slidenum">
              <a:rPr lang="en-US" smtClean="0"/>
              <a:t>‹#›</a:t>
            </a:fld>
            <a:endParaRPr lang="en-US"/>
          </a:p>
        </p:txBody>
      </p:sp>
    </p:spTree>
    <p:extLst>
      <p:ext uri="{BB962C8B-B14F-4D97-AF65-F5344CB8AC3E}">
        <p14:creationId xmlns:p14="http://schemas.microsoft.com/office/powerpoint/2010/main" val="381059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DBE034-7056-478E-95EA-674D69A025C3}" type="datetimeFigureOut">
              <a:rPr lang="en-US" smtClean="0"/>
              <a:t>3/9/2015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EE54B0-7E66-49C0-AB89-BD6B8156B9D4}" type="slidenum">
              <a:rPr lang="en-US" smtClean="0"/>
              <a:t>‹#›</a:t>
            </a:fld>
            <a:endParaRPr lang="en-US"/>
          </a:p>
        </p:txBody>
      </p:sp>
    </p:spTree>
    <p:extLst>
      <p:ext uri="{BB962C8B-B14F-4D97-AF65-F5344CB8AC3E}">
        <p14:creationId xmlns:p14="http://schemas.microsoft.com/office/powerpoint/2010/main" val="3389924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DBE034-7056-478E-95EA-674D69A025C3}" type="datetimeFigureOut">
              <a:rPr lang="en-US" smtClean="0"/>
              <a:t>3/9/2015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EE54B0-7E66-49C0-AB89-BD6B8156B9D4}" type="slidenum">
              <a:rPr lang="en-US" smtClean="0"/>
              <a:t>‹#›</a:t>
            </a:fld>
            <a:endParaRPr lang="en-US"/>
          </a:p>
        </p:txBody>
      </p:sp>
    </p:spTree>
    <p:extLst>
      <p:ext uri="{BB962C8B-B14F-4D97-AF65-F5344CB8AC3E}">
        <p14:creationId xmlns:p14="http://schemas.microsoft.com/office/powerpoint/2010/main" val="19599323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DBE034-7056-478E-95EA-674D69A025C3}" type="datetimeFigureOut">
              <a:rPr lang="en-US" smtClean="0"/>
              <a:t>3/9/2015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EE54B0-7E66-49C0-AB89-BD6B8156B9D4}" type="slidenum">
              <a:rPr lang="en-US" smtClean="0"/>
              <a:t>‹#›</a:t>
            </a:fld>
            <a:endParaRPr lang="en-US"/>
          </a:p>
        </p:txBody>
      </p:sp>
    </p:spTree>
    <p:extLst>
      <p:ext uri="{BB962C8B-B14F-4D97-AF65-F5344CB8AC3E}">
        <p14:creationId xmlns:p14="http://schemas.microsoft.com/office/powerpoint/2010/main" val="8214575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BDBE034-7056-478E-95EA-674D69A025C3}" type="datetimeFigureOut">
              <a:rPr lang="en-US" smtClean="0"/>
              <a:t>3/9/2015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6EE54B0-7E66-49C0-AB89-BD6B8156B9D4}" type="slidenum">
              <a:rPr lang="en-US" smtClean="0"/>
              <a:t>‹#›</a:t>
            </a:fld>
            <a:endParaRPr lang="en-US"/>
          </a:p>
        </p:txBody>
      </p:sp>
    </p:spTree>
    <p:extLst>
      <p:ext uri="{BB962C8B-B14F-4D97-AF65-F5344CB8AC3E}">
        <p14:creationId xmlns:p14="http://schemas.microsoft.com/office/powerpoint/2010/main" val="1852909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BDBE034-7056-478E-95EA-674D69A025C3}" type="datetimeFigureOut">
              <a:rPr lang="en-US" smtClean="0"/>
              <a:t>3/9/2015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6EE54B0-7E66-49C0-AB89-BD6B8156B9D4}" type="slidenum">
              <a:rPr lang="en-US" smtClean="0"/>
              <a:t>‹#›</a:t>
            </a:fld>
            <a:endParaRPr lang="en-US"/>
          </a:p>
        </p:txBody>
      </p:sp>
    </p:spTree>
    <p:extLst>
      <p:ext uri="{BB962C8B-B14F-4D97-AF65-F5344CB8AC3E}">
        <p14:creationId xmlns:p14="http://schemas.microsoft.com/office/powerpoint/2010/main" val="17550642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BDBE034-7056-478E-95EA-674D69A025C3}" type="datetimeFigureOut">
              <a:rPr lang="en-US" smtClean="0"/>
              <a:t>3/9/2015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6EE54B0-7E66-49C0-AB89-BD6B8156B9D4}" type="slidenum">
              <a:rPr lang="en-US" smtClean="0"/>
              <a:t>‹#›</a:t>
            </a:fld>
            <a:endParaRPr lang="en-US"/>
          </a:p>
        </p:txBody>
      </p:sp>
    </p:spTree>
    <p:extLst>
      <p:ext uri="{BB962C8B-B14F-4D97-AF65-F5344CB8AC3E}">
        <p14:creationId xmlns:p14="http://schemas.microsoft.com/office/powerpoint/2010/main" val="31312020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DBE034-7056-478E-95EA-674D69A025C3}" type="datetimeFigureOut">
              <a:rPr lang="en-US" smtClean="0"/>
              <a:t>3/9/2015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6EE54B0-7E66-49C0-AB89-BD6B8156B9D4}" type="slidenum">
              <a:rPr lang="en-US" smtClean="0"/>
              <a:t>‹#›</a:t>
            </a:fld>
            <a:endParaRPr lang="en-US"/>
          </a:p>
        </p:txBody>
      </p:sp>
    </p:spTree>
    <p:extLst>
      <p:ext uri="{BB962C8B-B14F-4D97-AF65-F5344CB8AC3E}">
        <p14:creationId xmlns:p14="http://schemas.microsoft.com/office/powerpoint/2010/main" val="37478542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DBE034-7056-478E-95EA-674D69A025C3}" type="datetimeFigureOut">
              <a:rPr lang="en-US" smtClean="0"/>
              <a:t>3/9/2015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6EE54B0-7E66-49C0-AB89-BD6B8156B9D4}" type="slidenum">
              <a:rPr lang="en-US" smtClean="0"/>
              <a:t>‹#›</a:t>
            </a:fld>
            <a:endParaRPr lang="en-US"/>
          </a:p>
        </p:txBody>
      </p:sp>
    </p:spTree>
    <p:extLst>
      <p:ext uri="{BB962C8B-B14F-4D97-AF65-F5344CB8AC3E}">
        <p14:creationId xmlns:p14="http://schemas.microsoft.com/office/powerpoint/2010/main" val="12484423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DBE034-7056-478E-95EA-674D69A025C3}" type="datetimeFigureOut">
              <a:rPr lang="en-US" smtClean="0"/>
              <a:t>3/9/2015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6EE54B0-7E66-49C0-AB89-BD6B8156B9D4}" type="slidenum">
              <a:rPr lang="en-US" smtClean="0"/>
              <a:t>‹#›</a:t>
            </a:fld>
            <a:endParaRPr lang="en-US"/>
          </a:p>
        </p:txBody>
      </p:sp>
    </p:spTree>
    <p:extLst>
      <p:ext uri="{BB962C8B-B14F-4D97-AF65-F5344CB8AC3E}">
        <p14:creationId xmlns:p14="http://schemas.microsoft.com/office/powerpoint/2010/main" val="2395095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DBE034-7056-478E-95EA-674D69A025C3}" type="datetimeFigureOut">
              <a:rPr lang="en-US" smtClean="0"/>
              <a:t>3/9/2015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EE54B0-7E66-49C0-AB89-BD6B8156B9D4}" type="slidenum">
              <a:rPr lang="en-US" smtClean="0"/>
              <a:t>‹#›</a:t>
            </a:fld>
            <a:endParaRPr lang="en-US"/>
          </a:p>
        </p:txBody>
      </p:sp>
    </p:spTree>
    <p:extLst>
      <p:ext uri="{BB962C8B-B14F-4D97-AF65-F5344CB8AC3E}">
        <p14:creationId xmlns:p14="http://schemas.microsoft.com/office/powerpoint/2010/main" val="25564933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latin typeface="Aharoni" panose="02010803020104030203" pitchFamily="2" charset="-79"/>
                <a:cs typeface="Aharoni" panose="02010803020104030203" pitchFamily="2" charset="-79"/>
              </a:rPr>
              <a:t>IMPLICIT BIAS</a:t>
            </a:r>
            <a:br>
              <a:rPr lang="en-US" dirty="0" smtClean="0">
                <a:latin typeface="Aharoni" panose="02010803020104030203" pitchFamily="2" charset="-79"/>
                <a:cs typeface="Aharoni" panose="02010803020104030203" pitchFamily="2" charset="-79"/>
              </a:rPr>
            </a:br>
            <a:r>
              <a:rPr lang="en-US" dirty="0" smtClean="0">
                <a:latin typeface="Aharoni" panose="02010803020104030203" pitchFamily="2" charset="-79"/>
                <a:cs typeface="Aharoni" panose="02010803020104030203" pitchFamily="2" charset="-79"/>
              </a:rPr>
              <a:t>STEREOTYPES &amp; DISCRIMINATION</a:t>
            </a:r>
            <a:endParaRPr lang="en-US" dirty="0">
              <a:latin typeface="Aharoni" panose="02010803020104030203" pitchFamily="2" charset="-79"/>
              <a:cs typeface="Aharoni" panose="02010803020104030203" pitchFamily="2" charset="-79"/>
            </a:endParaRPr>
          </a:p>
        </p:txBody>
      </p:sp>
      <p:sp>
        <p:nvSpPr>
          <p:cNvPr id="3" name="Subtitle 2"/>
          <p:cNvSpPr>
            <a:spLocks noGrp="1"/>
          </p:cNvSpPr>
          <p:nvPr>
            <p:ph type="subTitle" idx="1"/>
          </p:nvPr>
        </p:nvSpPr>
        <p:spPr>
          <a:xfrm>
            <a:off x="1524000" y="4061012"/>
            <a:ext cx="9144000" cy="1815352"/>
          </a:xfrm>
        </p:spPr>
        <p:txBody>
          <a:bodyPr/>
          <a:lstStyle/>
          <a:p>
            <a:r>
              <a:rPr lang="en-US" dirty="0" smtClean="0">
                <a:latin typeface="Aharoni" panose="02010803020104030203" pitchFamily="2" charset="-79"/>
                <a:cs typeface="Aharoni" panose="02010803020104030203" pitchFamily="2" charset="-79"/>
              </a:rPr>
              <a:t>Impact on employment litigation</a:t>
            </a:r>
            <a:endParaRPr lang="en-US"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7662079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RACIAL BIAS IN HIRING</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normAutofit lnSpcReduction="10000"/>
          </a:bodyPr>
          <a:lstStyle/>
          <a:p>
            <a:r>
              <a:rPr lang="en-US" sz="3200" dirty="0" smtClean="0"/>
              <a:t>From July 2001 to May 2002 - Marianne </a:t>
            </a:r>
            <a:r>
              <a:rPr lang="en-US" sz="3200" dirty="0"/>
              <a:t>Bertrand, an associate professor at the University of Chicago Graduate School of Business, and </a:t>
            </a:r>
            <a:r>
              <a:rPr lang="en-US" sz="3200" dirty="0" err="1"/>
              <a:t>Sendhil</a:t>
            </a:r>
            <a:r>
              <a:rPr lang="en-US" sz="3200" dirty="0"/>
              <a:t> </a:t>
            </a:r>
            <a:r>
              <a:rPr lang="en-US" sz="3200" dirty="0" err="1"/>
              <a:t>Mullainathan</a:t>
            </a:r>
            <a:r>
              <a:rPr lang="en-US" sz="3200" dirty="0"/>
              <a:t> of Massachusetts Institute of Technology use a field experiment to measure the extent of race-based job discrimination in the current labor market</a:t>
            </a:r>
            <a:r>
              <a:rPr lang="en-US" sz="3200" dirty="0" smtClean="0"/>
              <a:t>.</a:t>
            </a:r>
          </a:p>
          <a:p>
            <a:endParaRPr lang="en-US" sz="3200" dirty="0"/>
          </a:p>
          <a:p>
            <a:r>
              <a:rPr lang="en-US" sz="3200" dirty="0"/>
              <a:t>Bertrand and </a:t>
            </a:r>
            <a:r>
              <a:rPr lang="en-US" sz="3200" dirty="0" err="1"/>
              <a:t>Mullainathan</a:t>
            </a:r>
            <a:r>
              <a:rPr lang="en-US" sz="3200" dirty="0"/>
              <a:t> sent </a:t>
            </a:r>
            <a:r>
              <a:rPr lang="en-US" sz="3200" dirty="0" smtClean="0"/>
              <a:t>approximately 5,000 fictitious </a:t>
            </a:r>
            <a:r>
              <a:rPr lang="en-US" sz="3200" dirty="0"/>
              <a:t>resumes in response to </a:t>
            </a:r>
            <a:r>
              <a:rPr lang="en-US" sz="3200" dirty="0" smtClean="0"/>
              <a:t>over 1,300 </a:t>
            </a:r>
            <a:r>
              <a:rPr lang="en-US" sz="3200" dirty="0"/>
              <a:t>help-wanted ads listed in the </a:t>
            </a:r>
            <a:r>
              <a:rPr lang="en-US" sz="3200" i="1" dirty="0"/>
              <a:t>Boston Globe</a:t>
            </a:r>
            <a:r>
              <a:rPr lang="en-US" sz="3200" dirty="0"/>
              <a:t> and the </a:t>
            </a:r>
            <a:r>
              <a:rPr lang="en-US" sz="3200" i="1" dirty="0"/>
              <a:t>Chicago Tribune</a:t>
            </a:r>
            <a:r>
              <a:rPr lang="en-US" sz="3200" dirty="0"/>
              <a:t>. </a:t>
            </a:r>
            <a:endParaRPr lang="en-US" sz="3200" dirty="0" smtClean="0"/>
          </a:p>
          <a:p>
            <a:endParaRPr lang="en-US" dirty="0"/>
          </a:p>
          <a:p>
            <a:endParaRPr lang="en-US" dirty="0"/>
          </a:p>
        </p:txBody>
      </p:sp>
    </p:spTree>
    <p:extLst>
      <p:ext uri="{BB962C8B-B14F-4D97-AF65-F5344CB8AC3E}">
        <p14:creationId xmlns:p14="http://schemas.microsoft.com/office/powerpoint/2010/main" val="3774871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RACIAL BIAS IN HIRING</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a:xfrm>
            <a:off x="349624" y="1825624"/>
            <a:ext cx="11004176" cy="5368552"/>
          </a:xfrm>
        </p:spPr>
        <p:txBody>
          <a:bodyPr>
            <a:noAutofit/>
          </a:bodyPr>
          <a:lstStyle/>
          <a:p>
            <a:r>
              <a:rPr lang="en-US" sz="3200" dirty="0">
                <a:latin typeface="Times New Roman" panose="02020603050405020304" pitchFamily="18" charset="0"/>
                <a:cs typeface="Times New Roman" panose="02020603050405020304" pitchFamily="18" charset="0"/>
              </a:rPr>
              <a:t>The catch was that the authors manipulated the perception of race via the name of each applicant, with comparable credentials for each racial group. Each resume was randomly assigned either a very white-sounding name (Emily Walsh, Brendan Baker) or a very African-American-sounding name (Lakisha Washington, Jamal Jones</a:t>
            </a:r>
            <a:r>
              <a:rPr lang="en-US" sz="3200" dirty="0" smtClean="0">
                <a:latin typeface="Times New Roman" panose="02020603050405020304" pitchFamily="18" charset="0"/>
                <a:cs typeface="Times New Roman" panose="02020603050405020304" pitchFamily="18" charset="0"/>
              </a:rPr>
              <a:t>).</a:t>
            </a:r>
          </a:p>
          <a:p>
            <a:endParaRPr lang="en-US" sz="3200" dirty="0" smtClean="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The authors find that </a:t>
            </a:r>
            <a:r>
              <a:rPr lang="en-US" sz="3200" b="1" dirty="0">
                <a:latin typeface="Times New Roman" panose="02020603050405020304" pitchFamily="18" charset="0"/>
                <a:cs typeface="Times New Roman" panose="02020603050405020304" pitchFamily="18" charset="0"/>
              </a:rPr>
              <a:t>applicants with white-sounding names are 50 percent more likely to get called for an initial interview than applicants with African-American-sounding names.</a:t>
            </a:r>
          </a:p>
        </p:txBody>
      </p:sp>
    </p:spTree>
    <p:extLst>
      <p:ext uri="{BB962C8B-B14F-4D97-AF65-F5344CB8AC3E}">
        <p14:creationId xmlns:p14="http://schemas.microsoft.com/office/powerpoint/2010/main" val="6736126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2056799"/>
          </a:xfrm>
        </p:spPr>
        <p:txBody>
          <a:bodyPr>
            <a:normAutofit/>
          </a:bodyPr>
          <a:lstStyle/>
          <a:p>
            <a:pPr algn="ctr"/>
            <a:r>
              <a:rPr lang="en-US" dirty="0" smtClean="0">
                <a:latin typeface="Aharoni" panose="02010803020104030203" pitchFamily="2" charset="-79"/>
                <a:cs typeface="Aharoni" panose="02010803020104030203" pitchFamily="2" charset="-79"/>
              </a:rPr>
              <a:t>Have Stereotypes decreased? </a:t>
            </a:r>
            <a:br>
              <a:rPr lang="en-US" dirty="0" smtClean="0">
                <a:latin typeface="Aharoni" panose="02010803020104030203" pitchFamily="2" charset="-79"/>
                <a:cs typeface="Aharoni" panose="02010803020104030203" pitchFamily="2" charset="-79"/>
              </a:rPr>
            </a:br>
            <a:r>
              <a:rPr lang="en-US" dirty="0" smtClean="0">
                <a:latin typeface="Aharoni" panose="02010803020104030203" pitchFamily="2" charset="-79"/>
                <a:cs typeface="Aharoni" panose="02010803020104030203" pitchFamily="2" charset="-79"/>
              </a:rPr>
              <a:t>or</a:t>
            </a:r>
            <a:br>
              <a:rPr lang="en-US" dirty="0" smtClean="0">
                <a:latin typeface="Aharoni" panose="02010803020104030203" pitchFamily="2" charset="-79"/>
                <a:cs typeface="Aharoni" panose="02010803020104030203" pitchFamily="2" charset="-79"/>
              </a:rPr>
            </a:br>
            <a:r>
              <a:rPr lang="en-US" dirty="0" smtClean="0">
                <a:latin typeface="Aharoni" panose="02010803020104030203" pitchFamily="2" charset="-79"/>
                <a:cs typeface="Aharoni" panose="02010803020104030203" pitchFamily="2" charset="-79"/>
              </a:rPr>
              <a:t>are they less likely to be expressed?</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a:xfrm>
            <a:off x="838200" y="2702011"/>
            <a:ext cx="10515600" cy="3474952"/>
          </a:xfrm>
        </p:spPr>
        <p:txBody>
          <a:bodyPr>
            <a:normAutofit/>
          </a:bodyPr>
          <a:lstStyle/>
          <a:p>
            <a:r>
              <a:rPr lang="en-US" sz="3200" dirty="0" smtClean="0"/>
              <a:t>In the Pious &amp; Williams study (1995)</a:t>
            </a:r>
          </a:p>
          <a:p>
            <a:r>
              <a:rPr lang="en-US" sz="3200" dirty="0"/>
              <a:t>A</a:t>
            </a:r>
            <a:r>
              <a:rPr lang="en-US" sz="3200" dirty="0" smtClean="0"/>
              <a:t> </a:t>
            </a:r>
            <a:r>
              <a:rPr lang="en-US" sz="3200" dirty="0"/>
              <a:t>majority of respondents endorsed at least one stereotypic Black-White difference in inborn ability (e.g., Blacks have greater rhythmic ability than Whites), and nearly half endorsed at least one stereotypic difference in anatomy (e.g., Blacks have thicker skulls than Whites). </a:t>
            </a:r>
            <a:endParaRPr lang="en-US" sz="3200" dirty="0" smtClean="0"/>
          </a:p>
          <a:p>
            <a:endParaRPr lang="en-US" sz="3200" dirty="0"/>
          </a:p>
        </p:txBody>
      </p:sp>
    </p:spTree>
    <p:extLst>
      <p:ext uri="{BB962C8B-B14F-4D97-AF65-F5344CB8AC3E}">
        <p14:creationId xmlns:p14="http://schemas.microsoft.com/office/powerpoint/2010/main" val="28705224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7093"/>
            <a:ext cx="10515600" cy="832021"/>
          </a:xfrm>
        </p:spPr>
        <p:txBody>
          <a:bodyPr/>
          <a:lstStyle/>
          <a:p>
            <a:pPr algn="ctr"/>
            <a:r>
              <a:rPr lang="en-US" dirty="0" smtClean="0">
                <a:latin typeface="Aharoni" panose="02010803020104030203" pitchFamily="2" charset="-79"/>
                <a:cs typeface="Aharoni" panose="02010803020104030203" pitchFamily="2" charset="-79"/>
              </a:rPr>
              <a:t>LAW FIRM BIAS</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a:xfrm>
            <a:off x="502507" y="1116106"/>
            <a:ext cx="11112843" cy="5589494"/>
          </a:xfrm>
        </p:spPr>
        <p:txBody>
          <a:bodyPr>
            <a:normAutofit/>
          </a:bodyPr>
          <a:lstStyle/>
          <a:p>
            <a:r>
              <a:rPr lang="en-US" sz="3200" dirty="0" smtClean="0"/>
              <a:t>2013 Study of 60 partners from 22 law firms who agreed to participate in a writing analysis study.</a:t>
            </a:r>
          </a:p>
          <a:p>
            <a:pPr lvl="1"/>
            <a:r>
              <a:rPr lang="en-US" sz="3200" dirty="0" smtClean="0"/>
              <a:t>37 men and 23 women / 39 Caucasian and 21 racial/ethic minorities</a:t>
            </a:r>
          </a:p>
          <a:p>
            <a:r>
              <a:rPr lang="en-US" sz="3200" dirty="0" smtClean="0"/>
              <a:t>One universal memorandum was created with 22 errors.</a:t>
            </a:r>
          </a:p>
          <a:p>
            <a:r>
              <a:rPr lang="en-US" sz="3200" dirty="0" smtClean="0"/>
              <a:t>The hypothetical writer was named Thomas Meyer, a 3</a:t>
            </a:r>
            <a:r>
              <a:rPr lang="en-US" sz="3200" baseline="30000" dirty="0" smtClean="0"/>
              <a:t>rd</a:t>
            </a:r>
            <a:r>
              <a:rPr lang="en-US" sz="3200" dirty="0" smtClean="0"/>
              <a:t> law associate from NYU Law School.</a:t>
            </a:r>
          </a:p>
          <a:p>
            <a:r>
              <a:rPr lang="en-US" sz="3200" dirty="0" smtClean="0"/>
              <a:t>The cover mail indicated to ½ of the partners that Meyer was white and to the other ½ that he was black</a:t>
            </a:r>
          </a:p>
          <a:p>
            <a:endParaRPr lang="en-US" dirty="0" smtClean="0"/>
          </a:p>
          <a:p>
            <a:endParaRPr lang="en-US" dirty="0" smtClean="0"/>
          </a:p>
          <a:p>
            <a:endParaRPr lang="en-US" dirty="0"/>
          </a:p>
        </p:txBody>
      </p:sp>
    </p:spTree>
    <p:extLst>
      <p:ext uri="{BB962C8B-B14F-4D97-AF65-F5344CB8AC3E}">
        <p14:creationId xmlns:p14="http://schemas.microsoft.com/office/powerpoint/2010/main" val="8358697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0043"/>
            <a:ext cx="10515600" cy="972065"/>
          </a:xfrm>
        </p:spPr>
        <p:txBody>
          <a:bodyPr/>
          <a:lstStyle/>
          <a:p>
            <a:pPr algn="ctr"/>
            <a:r>
              <a:rPr lang="en-US" dirty="0" smtClean="0">
                <a:latin typeface="Aharoni" panose="02010803020104030203" pitchFamily="2" charset="-79"/>
                <a:cs typeface="Aharoni" panose="02010803020104030203" pitchFamily="2" charset="-79"/>
              </a:rPr>
              <a:t>LAW FIRM BIAS</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a:xfrm>
            <a:off x="370703" y="980302"/>
            <a:ext cx="11458831" cy="5743227"/>
          </a:xfrm>
        </p:spPr>
        <p:txBody>
          <a:bodyPr>
            <a:normAutofit/>
          </a:bodyPr>
          <a:lstStyle/>
          <a:p>
            <a:r>
              <a:rPr lang="en-US" dirty="0"/>
              <a:t>Fifty-three partners completed the evaluation, 24 evaluated the African American associate and 29 evaluated the Caucasian associate</a:t>
            </a:r>
            <a:r>
              <a:rPr lang="en-US" dirty="0" smtClean="0"/>
              <a:t>.</a:t>
            </a:r>
            <a:endParaRPr lang="en-US" dirty="0"/>
          </a:p>
          <a:p>
            <a:r>
              <a:rPr lang="en-US" dirty="0" smtClean="0"/>
              <a:t>Partners </a:t>
            </a:r>
            <a:r>
              <a:rPr lang="en-US" dirty="0"/>
              <a:t>were given identical memos, those given the memo written by the African American Thomas Meyer found more errors and provided a lower overall evaluation of the memo.  The African American Thomas Meyer received an overall 3.2/5.0 rating, and the Caucasian Thomas Meyer received an overall 4.1/5.0 rating</a:t>
            </a:r>
            <a:r>
              <a:rPr lang="en-US" dirty="0" smtClean="0"/>
              <a:t>.</a:t>
            </a:r>
          </a:p>
          <a:p>
            <a:r>
              <a:rPr lang="en-US" dirty="0"/>
              <a:t>29 sought formatting changes from the African American associate in contrast to 11 who sought changes from the Caucasian Associate</a:t>
            </a:r>
            <a:r>
              <a:rPr lang="en-US" dirty="0" smtClean="0"/>
              <a:t>.</a:t>
            </a:r>
          </a:p>
          <a:p>
            <a:r>
              <a:rPr lang="en-US" dirty="0" smtClean="0"/>
              <a:t>No </a:t>
            </a:r>
            <a:r>
              <a:rPr lang="en-US" dirty="0"/>
              <a:t>significant correlation was found between a partner’s race/ethnicity or gender and the patterns of errors found between the two memos, although female partners generally found more errors and provided longer comments than male partners.</a:t>
            </a:r>
          </a:p>
          <a:p>
            <a:endParaRPr lang="en-US" dirty="0"/>
          </a:p>
        </p:txBody>
      </p:sp>
    </p:spTree>
    <p:extLst>
      <p:ext uri="{BB962C8B-B14F-4D97-AF65-F5344CB8AC3E}">
        <p14:creationId xmlns:p14="http://schemas.microsoft.com/office/powerpoint/2010/main" val="39091024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APPLICATION TO LITIGATION</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normAutofit lnSpcReduction="10000"/>
          </a:bodyPr>
          <a:lstStyle/>
          <a:p>
            <a:r>
              <a:rPr lang="en-US" sz="3200" dirty="0" smtClean="0"/>
              <a:t>Establish evidence that employer has policies and practices that allow implicit bias to impact:</a:t>
            </a:r>
          </a:p>
          <a:p>
            <a:endParaRPr lang="en-US" sz="3200" dirty="0" smtClean="0"/>
          </a:p>
          <a:p>
            <a:r>
              <a:rPr lang="en-US" sz="3200" dirty="0" smtClean="0"/>
              <a:t>Hiring</a:t>
            </a:r>
          </a:p>
          <a:p>
            <a:r>
              <a:rPr lang="en-US" sz="3200" dirty="0" smtClean="0"/>
              <a:t>Advancement</a:t>
            </a:r>
          </a:p>
          <a:p>
            <a:r>
              <a:rPr lang="en-US" sz="3200" dirty="0" smtClean="0"/>
              <a:t>Salary</a:t>
            </a:r>
          </a:p>
          <a:p>
            <a:r>
              <a:rPr lang="en-US" sz="3200" dirty="0" smtClean="0"/>
              <a:t>Discipline</a:t>
            </a:r>
          </a:p>
          <a:p>
            <a:r>
              <a:rPr lang="en-US" sz="3200" dirty="0" smtClean="0"/>
              <a:t>Termination</a:t>
            </a:r>
          </a:p>
          <a:p>
            <a:endParaRPr lang="en-US" dirty="0"/>
          </a:p>
        </p:txBody>
      </p:sp>
    </p:spTree>
    <p:extLst>
      <p:ext uri="{BB962C8B-B14F-4D97-AF65-F5344CB8AC3E}">
        <p14:creationId xmlns:p14="http://schemas.microsoft.com/office/powerpoint/2010/main" val="9238955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ADMISSIBILITY</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a:xfrm>
            <a:off x="838200" y="1351005"/>
            <a:ext cx="10515600" cy="5107460"/>
          </a:xfrm>
        </p:spPr>
        <p:txBody>
          <a:bodyPr/>
          <a:lstStyle/>
          <a:p>
            <a:r>
              <a:rPr lang="en-US" sz="3200" dirty="0" smtClean="0">
                <a:latin typeface="Times New Roman" panose="02020603050405020304" pitchFamily="18" charset="0"/>
                <a:cs typeface="Times New Roman" panose="02020603050405020304" pitchFamily="18" charset="0"/>
              </a:rPr>
              <a:t>Generally Expert Testimony is admissible if:</a:t>
            </a:r>
          </a:p>
          <a:p>
            <a:endParaRPr lang="en-US" sz="3200" dirty="0">
              <a:latin typeface="Times New Roman" panose="02020603050405020304" pitchFamily="18" charset="0"/>
              <a:cs typeface="Times New Roman" panose="02020603050405020304" pitchFamily="18" charset="0"/>
            </a:endParaRPr>
          </a:p>
          <a:p>
            <a:r>
              <a:rPr lang="en-US" sz="3200" dirty="0" smtClean="0">
                <a:latin typeface="Times New Roman" panose="02020603050405020304" pitchFamily="18" charset="0"/>
                <a:cs typeface="Times New Roman" panose="02020603050405020304" pitchFamily="18" charset="0"/>
              </a:rPr>
              <a:t>1) The witness is qualified as an expert;</a:t>
            </a:r>
          </a:p>
          <a:p>
            <a:r>
              <a:rPr lang="en-US" sz="3200" dirty="0" smtClean="0">
                <a:latin typeface="Times New Roman" panose="02020603050405020304" pitchFamily="18" charset="0"/>
                <a:cs typeface="Times New Roman" panose="02020603050405020304" pitchFamily="18" charset="0"/>
              </a:rPr>
              <a:t>2) The testimony is in the form of opinion;</a:t>
            </a:r>
          </a:p>
          <a:p>
            <a:r>
              <a:rPr lang="en-US" sz="3200" dirty="0" smtClean="0">
                <a:latin typeface="Times New Roman" panose="02020603050405020304" pitchFamily="18" charset="0"/>
                <a:cs typeface="Times New Roman" panose="02020603050405020304" pitchFamily="18" charset="0"/>
              </a:rPr>
              <a:t>3) The testimony is based upon sufficient facts or data;</a:t>
            </a:r>
          </a:p>
          <a:p>
            <a:r>
              <a:rPr lang="en-US" sz="3200" dirty="0" smtClean="0">
                <a:latin typeface="Times New Roman" panose="02020603050405020304" pitchFamily="18" charset="0"/>
                <a:cs typeface="Times New Roman" panose="02020603050405020304" pitchFamily="18" charset="0"/>
              </a:rPr>
              <a:t>4) The testimony is the product of reliable principals and methods; and</a:t>
            </a:r>
          </a:p>
          <a:p>
            <a:r>
              <a:rPr lang="en-US" sz="3200" dirty="0" smtClean="0">
                <a:latin typeface="Times New Roman" panose="02020603050405020304" pitchFamily="18" charset="0"/>
                <a:cs typeface="Times New Roman" panose="02020603050405020304" pitchFamily="18" charset="0"/>
              </a:rPr>
              <a:t>5) The witness has applied the principals and methods reliably to the facts of this case.</a:t>
            </a:r>
          </a:p>
          <a:p>
            <a:endParaRPr lang="en-US" dirty="0"/>
          </a:p>
          <a:p>
            <a:pPr marL="0" indent="0">
              <a:buNone/>
            </a:pPr>
            <a:endParaRPr lang="en-US" dirty="0" smtClean="0"/>
          </a:p>
          <a:p>
            <a:endParaRPr lang="en-US" dirty="0"/>
          </a:p>
        </p:txBody>
      </p:sp>
    </p:spTree>
    <p:extLst>
      <p:ext uri="{BB962C8B-B14F-4D97-AF65-F5344CB8AC3E}">
        <p14:creationId xmlns:p14="http://schemas.microsoft.com/office/powerpoint/2010/main" val="36046208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ISSUES GENERALLY RAISED BY DEFENSE</a:t>
            </a:r>
            <a:r>
              <a:rPr lang="en-US" dirty="0" smtClean="0"/>
              <a:t>	</a:t>
            </a:r>
            <a:endParaRPr lang="en-US" dirty="0"/>
          </a:p>
        </p:txBody>
      </p:sp>
      <p:sp>
        <p:nvSpPr>
          <p:cNvPr id="3" name="Content Placeholder 2"/>
          <p:cNvSpPr>
            <a:spLocks noGrp="1"/>
          </p:cNvSpPr>
          <p:nvPr>
            <p:ph idx="1"/>
          </p:nvPr>
        </p:nvSpPr>
        <p:spPr/>
        <p:txBody>
          <a:bodyPr>
            <a:normAutofit/>
          </a:bodyPr>
          <a:lstStyle/>
          <a:p>
            <a:r>
              <a:rPr lang="en-US" sz="3200" dirty="0" smtClean="0"/>
              <a:t>INSUFFICIENT DATA – overcome this issue by providing the expert with all Rules and Policies, handbooks, training materials and depositions of HR personnel .</a:t>
            </a:r>
          </a:p>
          <a:p>
            <a:pPr marL="0" indent="0">
              <a:buNone/>
            </a:pPr>
            <a:endParaRPr lang="en-US" sz="3200" dirty="0"/>
          </a:p>
          <a:p>
            <a:pPr marL="0" indent="0">
              <a:buNone/>
            </a:pPr>
            <a:r>
              <a:rPr lang="en-US" sz="3200" dirty="0" smtClean="0"/>
              <a:t>Expert cannot determine if specific acts were prompted by bias.</a:t>
            </a:r>
            <a:endParaRPr lang="en-US" sz="3200" dirty="0"/>
          </a:p>
        </p:txBody>
      </p:sp>
    </p:spTree>
    <p:extLst>
      <p:ext uri="{BB962C8B-B14F-4D97-AF65-F5344CB8AC3E}">
        <p14:creationId xmlns:p14="http://schemas.microsoft.com/office/powerpoint/2010/main" val="2520079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RELIABILITY OF STEREOTYPING</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normAutofit/>
          </a:bodyPr>
          <a:lstStyle/>
          <a:p>
            <a:pPr marL="0" indent="0">
              <a:buNone/>
            </a:pPr>
            <a:r>
              <a:rPr lang="en-US" sz="3200" dirty="0"/>
              <a:t>Reliability – Expert theory on stereotyping is widely </a:t>
            </a:r>
            <a:r>
              <a:rPr lang="en-US" sz="3200" dirty="0" smtClean="0"/>
              <a:t>accepted</a:t>
            </a:r>
            <a:endParaRPr lang="en-US" sz="3200" dirty="0"/>
          </a:p>
          <a:p>
            <a:pPr marL="457200" lvl="1" indent="0">
              <a:buNone/>
            </a:pPr>
            <a:endParaRPr lang="en-US" sz="3200" dirty="0" smtClean="0"/>
          </a:p>
          <a:p>
            <a:pPr lvl="1"/>
            <a:r>
              <a:rPr lang="en-US" sz="3200" dirty="0" smtClean="0"/>
              <a:t>Price </a:t>
            </a:r>
            <a:r>
              <a:rPr lang="en-US" sz="3200" dirty="0"/>
              <a:t>Waterhouse v. Hopkins, 490 U.S. 228, 250-51 (1989);</a:t>
            </a:r>
          </a:p>
          <a:p>
            <a:pPr lvl="1"/>
            <a:r>
              <a:rPr lang="en-US" sz="3200" dirty="0" smtClean="0"/>
              <a:t>Thomas v. Eastman Kodak, 183 F. 3d 38, 59 (1</a:t>
            </a:r>
            <a:r>
              <a:rPr lang="en-US" sz="3200" baseline="30000" dirty="0" smtClean="0"/>
              <a:t>st</a:t>
            </a:r>
            <a:r>
              <a:rPr lang="en-US" sz="3200" dirty="0" smtClean="0"/>
              <a:t> Cir. 1999);</a:t>
            </a:r>
          </a:p>
          <a:p>
            <a:pPr lvl="1"/>
            <a:r>
              <a:rPr lang="en-US" sz="3200" dirty="0" smtClean="0"/>
              <a:t>Butler </a:t>
            </a:r>
            <a:r>
              <a:rPr lang="en-US" sz="3200" dirty="0"/>
              <a:t>v. Home Depot, Inc., 984 F. Supp. 1257, 1262-63 (N.D. Cal. 1997);</a:t>
            </a:r>
          </a:p>
          <a:p>
            <a:pPr lvl="1"/>
            <a:r>
              <a:rPr lang="en-US" sz="3200" dirty="0"/>
              <a:t>Robinson v. Jacksonville Shipyards, Inc., 760 F. Supp. 1486, 1505 (M.D. Fla. 1991</a:t>
            </a:r>
            <a:r>
              <a:rPr lang="en-US" sz="3200" dirty="0" smtClean="0"/>
              <a:t>).</a:t>
            </a:r>
            <a:endParaRPr lang="en-US" sz="3200" dirty="0"/>
          </a:p>
        </p:txBody>
      </p:sp>
    </p:spTree>
    <p:extLst>
      <p:ext uri="{BB962C8B-B14F-4D97-AF65-F5344CB8AC3E}">
        <p14:creationId xmlns:p14="http://schemas.microsoft.com/office/powerpoint/2010/main" val="13392846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IMPLICIT BIAS – DUKES</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normAutofit fontScale="92500" lnSpcReduction="10000"/>
          </a:bodyPr>
          <a:lstStyle/>
          <a:p>
            <a:r>
              <a:rPr lang="en-US" sz="3200" dirty="0" smtClean="0"/>
              <a:t>The Supreme Court determined that Plaintiffs could not succeed on the issue of commonality because their expert “conceded that he could not calculate whether .5 percent or 95 percent of the employment decisions at Wal-Mart might be determined by Stereotyped thinking[;]” and</a:t>
            </a:r>
          </a:p>
          <a:p>
            <a:endParaRPr lang="en-US" sz="3200" dirty="0"/>
          </a:p>
          <a:p>
            <a:r>
              <a:rPr lang="en-US" sz="3200" dirty="0" smtClean="0"/>
              <a:t>Plaintiffs expert could not “determine with any specificity how regularly stereotypes play a meaningful role in employment decisions at Wal-Mart.” </a:t>
            </a:r>
          </a:p>
          <a:p>
            <a:pPr marL="0" indent="0">
              <a:buNone/>
            </a:pPr>
            <a:r>
              <a:rPr lang="en-US" sz="3200" dirty="0" smtClean="0"/>
              <a:t>131 </a:t>
            </a:r>
            <a:r>
              <a:rPr lang="en-US" sz="3200" dirty="0" err="1" smtClean="0"/>
              <a:t>S.Ct</a:t>
            </a:r>
            <a:r>
              <a:rPr lang="en-US" sz="3200" dirty="0" smtClean="0"/>
              <a:t> at 2553-2554 </a:t>
            </a:r>
          </a:p>
          <a:p>
            <a:endParaRPr lang="en-US" dirty="0"/>
          </a:p>
        </p:txBody>
      </p:sp>
    </p:spTree>
    <p:extLst>
      <p:ext uri="{BB962C8B-B14F-4D97-AF65-F5344CB8AC3E}">
        <p14:creationId xmlns:p14="http://schemas.microsoft.com/office/powerpoint/2010/main" val="31641418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43545"/>
          </a:xfrm>
        </p:spPr>
        <p:txBody>
          <a:bodyPr/>
          <a:lstStyle/>
          <a:p>
            <a:r>
              <a:rPr lang="en-US" dirty="0" smtClean="0"/>
              <a:t>What happens when we lie (to ourselves)?</a:t>
            </a:r>
            <a:endParaRPr lang="en-US" dirty="0"/>
          </a:p>
        </p:txBody>
      </p:sp>
      <p:sp>
        <p:nvSpPr>
          <p:cNvPr id="3" name="Content Placeholder 2"/>
          <p:cNvSpPr>
            <a:spLocks noGrp="1"/>
          </p:cNvSpPr>
          <p:nvPr>
            <p:ph idx="1"/>
          </p:nvPr>
        </p:nvSpPr>
        <p:spPr>
          <a:xfrm>
            <a:off x="147919" y="1622853"/>
            <a:ext cx="11376816" cy="5759581"/>
          </a:xfrm>
        </p:spPr>
        <p:txBody>
          <a:bodyPr>
            <a:noAutofit/>
          </a:bodyPr>
          <a:lstStyle/>
          <a:p>
            <a:r>
              <a:rPr lang="en-US" sz="4000" dirty="0" smtClean="0">
                <a:latin typeface="Times New Roman" panose="02020603050405020304" pitchFamily="18" charset="0"/>
                <a:cs typeface="Times New Roman" panose="02020603050405020304" pitchFamily="18" charset="0"/>
              </a:rPr>
              <a:t>Dostoyevsky </a:t>
            </a:r>
            <a:r>
              <a:rPr lang="en-US" sz="4000" dirty="0">
                <a:latin typeface="Times New Roman" panose="02020603050405020304" pitchFamily="18" charset="0"/>
                <a:cs typeface="Times New Roman" panose="02020603050405020304" pitchFamily="18" charset="0"/>
              </a:rPr>
              <a:t>wrote</a:t>
            </a:r>
            <a:r>
              <a:rPr lang="en-US" sz="4000" dirty="0" smtClean="0">
                <a:latin typeface="Times New Roman" panose="02020603050405020304" pitchFamily="18" charset="0"/>
                <a:cs typeface="Times New Roman" panose="02020603050405020304" pitchFamily="18" charset="0"/>
              </a:rPr>
              <a:t>:</a:t>
            </a:r>
          </a:p>
          <a:p>
            <a:pPr marL="0" indent="0">
              <a:buNone/>
            </a:pPr>
            <a:r>
              <a:rPr lang="en-US" sz="4000" dirty="0">
                <a:latin typeface="Times New Roman" panose="02020603050405020304" pitchFamily="18" charset="0"/>
                <a:cs typeface="Times New Roman" panose="02020603050405020304" pitchFamily="18" charset="0"/>
              </a:rPr>
              <a:t> </a:t>
            </a:r>
            <a:r>
              <a:rPr lang="en-US" sz="4000" i="1" dirty="0">
                <a:latin typeface="Times New Roman" panose="02020603050405020304" pitchFamily="18" charset="0"/>
                <a:cs typeface="Times New Roman" panose="02020603050405020304" pitchFamily="18" charset="0"/>
              </a:rPr>
              <a:t>"Every man has reminiscences which he would not tell to everyone but only his friends. He has other matters in his mind which he would not reveal even to his friends, but only to himself, and that in secret. </a:t>
            </a:r>
            <a:r>
              <a:rPr lang="en-US" sz="4000" b="1" i="1" dirty="0">
                <a:latin typeface="Times New Roman" panose="02020603050405020304" pitchFamily="18" charset="0"/>
                <a:cs typeface="Times New Roman" panose="02020603050405020304" pitchFamily="18" charset="0"/>
              </a:rPr>
              <a:t>But there are other things which a man is afraid to tell even to himself, and every decent man has a number of such things stored away in his mind."</a:t>
            </a:r>
            <a:endParaRPr lang="en-US" sz="4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935050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IMPLICIT BIAS SINCE DUKES</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normAutofit/>
          </a:bodyPr>
          <a:lstStyle/>
          <a:p>
            <a:r>
              <a:rPr lang="en-US" b="1" i="1" dirty="0"/>
              <a:t>Peterson </a:t>
            </a:r>
            <a:r>
              <a:rPr lang="en-US" b="1" i="1" dirty="0" smtClean="0"/>
              <a:t>v. Seagate </a:t>
            </a:r>
            <a:r>
              <a:rPr lang="en-US" dirty="0"/>
              <a:t>US LLC, 809 F.Supp.2d 996 (</a:t>
            </a:r>
            <a:r>
              <a:rPr lang="en-US" dirty="0" err="1"/>
              <a:t>D.Minn</a:t>
            </a:r>
            <a:r>
              <a:rPr lang="en-US" dirty="0"/>
              <a:t>. 2011) (granting employer’s motion to </a:t>
            </a:r>
            <a:r>
              <a:rPr lang="en-US" dirty="0" smtClean="0"/>
              <a:t>exclude implicit </a:t>
            </a:r>
            <a:r>
              <a:rPr lang="en-US" dirty="0"/>
              <a:t>bias expert testimony that age stereotyping was a factor in employer’s decision </a:t>
            </a:r>
            <a:r>
              <a:rPr lang="en-US" dirty="0" smtClean="0"/>
              <a:t>to terminate </a:t>
            </a:r>
            <a:r>
              <a:rPr lang="en-US" dirty="0"/>
              <a:t>employees because expert did not analyze whether age stereotypes existed </a:t>
            </a:r>
            <a:r>
              <a:rPr lang="en-US" dirty="0" smtClean="0"/>
              <a:t>at employer).</a:t>
            </a:r>
          </a:p>
          <a:p>
            <a:endParaRPr lang="en-US" dirty="0"/>
          </a:p>
          <a:p>
            <a:r>
              <a:rPr lang="en-US" dirty="0" smtClean="0"/>
              <a:t>However – the Court did allow the Plaintiff’s expert to testify that age stereotyping generally existed among employers.</a:t>
            </a:r>
          </a:p>
          <a:p>
            <a:pPr marL="0" indent="0">
              <a:buNone/>
            </a:pPr>
            <a:endParaRPr lang="en-US" dirty="0" smtClean="0"/>
          </a:p>
        </p:txBody>
      </p:sp>
    </p:spTree>
    <p:extLst>
      <p:ext uri="{BB962C8B-B14F-4D97-AF65-F5344CB8AC3E}">
        <p14:creationId xmlns:p14="http://schemas.microsoft.com/office/powerpoint/2010/main" val="18809511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IMPLICIT BIAS SINCE DUKES</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lstStyle/>
          <a:p>
            <a:r>
              <a:rPr lang="en-US" b="1" i="1" dirty="0"/>
              <a:t>Pippen v. Iowa</a:t>
            </a:r>
            <a:r>
              <a:rPr lang="en-US" dirty="0"/>
              <a:t>, No. LACL 107038, slip op. (Iowa Dist. Ct. Polk </a:t>
            </a:r>
            <a:r>
              <a:rPr lang="en-US" dirty="0" err="1"/>
              <a:t>Cnty</a:t>
            </a:r>
            <a:r>
              <a:rPr lang="en-US" dirty="0"/>
              <a:t> Apr. 17, 2012) (granting judgment in favor of the employer on employees’ disparate impact claims with respect to hiring and promotion decisions based in part on the fact that employees’ implicit bias expert testimony failed to prove causation)</a:t>
            </a:r>
          </a:p>
        </p:txBody>
      </p:sp>
    </p:spTree>
    <p:extLst>
      <p:ext uri="{BB962C8B-B14F-4D97-AF65-F5344CB8AC3E}">
        <p14:creationId xmlns:p14="http://schemas.microsoft.com/office/powerpoint/2010/main" val="28027225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IMPLICIT BIAS SINCE DUKES</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lstStyle/>
          <a:p>
            <a:r>
              <a:rPr lang="en-US" b="1" i="1" dirty="0"/>
              <a:t>Ellis v. Costco Wholesale Corp</a:t>
            </a:r>
            <a:r>
              <a:rPr lang="en-US" dirty="0"/>
              <a:t>., 285 F.R.D. 492 (2012) (granting employees’ motion for class certification based in part upon implicit bias expert testimony that employer’s culture fostered and reinforced stereotyped thinking, which permitted gender bias to infuse the promotion process from the top down).</a:t>
            </a:r>
          </a:p>
          <a:p>
            <a:endParaRPr lang="en-US" dirty="0"/>
          </a:p>
        </p:txBody>
      </p:sp>
    </p:spTree>
    <p:extLst>
      <p:ext uri="{BB962C8B-B14F-4D97-AF65-F5344CB8AC3E}">
        <p14:creationId xmlns:p14="http://schemas.microsoft.com/office/powerpoint/2010/main" val="33319190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latin typeface="Aharoni" panose="02010803020104030203" pitchFamily="2" charset="-79"/>
                <a:cs typeface="Aharoni" panose="02010803020104030203" pitchFamily="2" charset="-79"/>
              </a:rPr>
              <a:t>ELLIS v. COSTCO – Ninth Circuit</a:t>
            </a:r>
            <a:endParaRPr lang="en-US" sz="3600"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lstStyle/>
          <a:p>
            <a:r>
              <a:rPr lang="en-US" dirty="0" smtClean="0"/>
              <a:t>Using Dukes the Court found that the lower Court properly admitted the Plaintiff’s expert under </a:t>
            </a:r>
            <a:r>
              <a:rPr lang="en-US" i="1" dirty="0" err="1" smtClean="0"/>
              <a:t>Daubert</a:t>
            </a:r>
            <a:r>
              <a:rPr lang="en-US" i="1" dirty="0" smtClean="0"/>
              <a:t>,</a:t>
            </a:r>
            <a:r>
              <a:rPr lang="en-US" dirty="0" smtClean="0"/>
              <a:t> BUT</a:t>
            </a:r>
          </a:p>
          <a:p>
            <a:r>
              <a:rPr lang="en-US" dirty="0" smtClean="0"/>
              <a:t>Because the lower failed to “rigorously analyze” the issue of commonality it remanded on that issue.</a:t>
            </a:r>
          </a:p>
          <a:p>
            <a:pPr marL="0" indent="0">
              <a:buNone/>
            </a:pPr>
            <a:r>
              <a:rPr lang="en-US" dirty="0" smtClean="0"/>
              <a:t>657 F.3d 970 (9</a:t>
            </a:r>
            <a:r>
              <a:rPr lang="en-US" baseline="30000" dirty="0" smtClean="0"/>
              <a:t>th</a:t>
            </a:r>
            <a:r>
              <a:rPr lang="en-US" dirty="0" smtClean="0"/>
              <a:t> Cir. 2011)</a:t>
            </a:r>
            <a:endParaRPr lang="en-US" dirty="0"/>
          </a:p>
        </p:txBody>
      </p:sp>
    </p:spTree>
    <p:extLst>
      <p:ext uri="{BB962C8B-B14F-4D97-AF65-F5344CB8AC3E}">
        <p14:creationId xmlns:p14="http://schemas.microsoft.com/office/powerpoint/2010/main" val="41156869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latin typeface="Aharoni" panose="02010803020104030203" pitchFamily="2" charset="-79"/>
                <a:cs typeface="Aharoni" panose="02010803020104030203" pitchFamily="2" charset="-79"/>
              </a:rPr>
              <a:t>ELLIS v. COSTCO – Lower Court (Round Two)</a:t>
            </a:r>
            <a:endParaRPr lang="en-US" sz="3600"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a:xfrm>
            <a:off x="838200" y="1825624"/>
            <a:ext cx="10515600" cy="4749987"/>
          </a:xfrm>
        </p:spPr>
        <p:txBody>
          <a:bodyPr>
            <a:normAutofit fontScale="70000" lnSpcReduction="20000"/>
          </a:bodyPr>
          <a:lstStyle/>
          <a:p>
            <a:r>
              <a:rPr lang="en-US" sz="4000" dirty="0" smtClean="0"/>
              <a:t>On remand the lower Court granted hybrid certification differentiating Ellis from Dukes in that Ellis focused on promotional policies for the general and assistant manager positions with a class of about 700, while Dukes made sweeping claims of pay and promotion bias for a class of 1.5 million.</a:t>
            </a:r>
          </a:p>
          <a:p>
            <a:endParaRPr lang="en-US" sz="4000" dirty="0" smtClean="0"/>
          </a:p>
          <a:p>
            <a:r>
              <a:rPr lang="en-US" sz="4000" dirty="0" smtClean="0"/>
              <a:t>Plaintiffs’ provided evidence that CEO and other top level executives employed stereotyped thinking regarding women’s roles in society. </a:t>
            </a:r>
          </a:p>
          <a:p>
            <a:pPr marL="0" indent="0">
              <a:buNone/>
            </a:pPr>
            <a:endParaRPr lang="en-US" sz="4000" dirty="0" smtClean="0"/>
          </a:p>
          <a:p>
            <a:r>
              <a:rPr lang="en-US" sz="4000" dirty="0" smtClean="0"/>
              <a:t>Settlement and programmatic relief updating policies regarding promotions to female employees.</a:t>
            </a:r>
          </a:p>
          <a:p>
            <a:pPr marL="0" indent="0">
              <a:buNone/>
            </a:pPr>
            <a:endParaRPr lang="en-US" dirty="0" smtClean="0"/>
          </a:p>
          <a:p>
            <a:pPr marL="0" indent="0">
              <a:buNone/>
            </a:pPr>
            <a:r>
              <a:rPr lang="en-US" dirty="0" smtClean="0"/>
              <a:t> </a:t>
            </a:r>
          </a:p>
          <a:p>
            <a:endParaRPr lang="en-US" dirty="0"/>
          </a:p>
        </p:txBody>
      </p:sp>
    </p:spTree>
    <p:extLst>
      <p:ext uri="{BB962C8B-B14F-4D97-AF65-F5344CB8AC3E}">
        <p14:creationId xmlns:p14="http://schemas.microsoft.com/office/powerpoint/2010/main" val="12846713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TAYLOR v. ___________INDUSTRIES</a:t>
            </a:r>
            <a:endParaRPr lang="en-US" dirty="0">
              <a:latin typeface="Aharoni" panose="02010803020104030203" pitchFamily="2" charset="-79"/>
              <a:cs typeface="Aharoni" panose="02010803020104030203" pitchFamily="2" charset="-79"/>
            </a:endParaRPr>
          </a:p>
        </p:txBody>
      </p:sp>
      <p:sp>
        <p:nvSpPr>
          <p:cNvPr id="5" name="Content Placeholder 4"/>
          <p:cNvSpPr>
            <a:spLocks noGrp="1"/>
          </p:cNvSpPr>
          <p:nvPr>
            <p:ph idx="1"/>
          </p:nvPr>
        </p:nvSpPr>
        <p:spPr/>
        <p:txBody>
          <a:bodyPr>
            <a:normAutofit fontScale="92500" lnSpcReduction="10000"/>
          </a:bodyPr>
          <a:lstStyle/>
          <a:p>
            <a:r>
              <a:rPr lang="en-US" sz="3200" dirty="0" smtClean="0"/>
              <a:t>QUESTION PRESENTED TO EXPERT</a:t>
            </a:r>
          </a:p>
          <a:p>
            <a:endParaRPr lang="en-US" sz="3200" dirty="0"/>
          </a:p>
          <a:p>
            <a:r>
              <a:rPr lang="en-US" sz="3200" dirty="0" smtClean="0"/>
              <a:t>Does Company have effective policies and/or practices in place to ensure equal employment opportunities for its African-American employees and to guard against racial harassment, stereotyping and retaliation?</a:t>
            </a:r>
          </a:p>
          <a:p>
            <a:endParaRPr lang="en-US" sz="3200" dirty="0"/>
          </a:p>
          <a:p>
            <a:r>
              <a:rPr lang="en-US" sz="3200" dirty="0" smtClean="0"/>
              <a:t>The expert found the policies lacking – SPECFICALLY finding that the company’s policies and practices as being vulnerable to racial stereotyping.</a:t>
            </a:r>
          </a:p>
          <a:p>
            <a:endParaRPr lang="en-US" dirty="0" smtClean="0"/>
          </a:p>
          <a:p>
            <a:endParaRPr lang="en-US" dirty="0"/>
          </a:p>
        </p:txBody>
      </p:sp>
    </p:spTree>
    <p:extLst>
      <p:ext uri="{BB962C8B-B14F-4D97-AF65-F5344CB8AC3E}">
        <p14:creationId xmlns:p14="http://schemas.microsoft.com/office/powerpoint/2010/main" val="5098421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latin typeface="Aharoni" panose="02010803020104030203" pitchFamily="2" charset="-79"/>
                <a:cs typeface="Aharoni" panose="02010803020104030203" pitchFamily="2" charset="-79"/>
              </a:rPr>
              <a:t>WHY WERE THE POLICIES LACKING</a:t>
            </a:r>
            <a:endParaRPr lang="en-US" sz="3600"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lstStyle/>
          <a:p>
            <a:r>
              <a:rPr lang="en-US" dirty="0" smtClean="0"/>
              <a:t>No statistical analysis </a:t>
            </a:r>
          </a:p>
          <a:p>
            <a:r>
              <a:rPr lang="en-US" dirty="0" smtClean="0"/>
              <a:t>No adverse impact study</a:t>
            </a:r>
          </a:p>
          <a:p>
            <a:r>
              <a:rPr lang="en-US" dirty="0" smtClean="0"/>
              <a:t>No studies to monitor how whites and black are treated in terms of hiring, job assignment, initial pay/salary, promotions, and pay/salary increases.</a:t>
            </a:r>
          </a:p>
          <a:p>
            <a:r>
              <a:rPr lang="en-US" dirty="0" smtClean="0"/>
              <a:t>KEY POINT – The policies and practices in place increase the likelihood that employment decisions will be affected by race to the detriment of African-Americans.</a:t>
            </a:r>
            <a:endParaRPr lang="en-US" dirty="0"/>
          </a:p>
        </p:txBody>
      </p:sp>
    </p:spTree>
    <p:extLst>
      <p:ext uri="{BB962C8B-B14F-4D97-AF65-F5344CB8AC3E}">
        <p14:creationId xmlns:p14="http://schemas.microsoft.com/office/powerpoint/2010/main" val="30437456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2671" y="324784"/>
            <a:ext cx="10515600" cy="1325563"/>
          </a:xfrm>
        </p:spPr>
        <p:txBody>
          <a:bodyPr/>
          <a:lstStyle/>
          <a:p>
            <a:pPr algn="ctr"/>
            <a:r>
              <a:rPr lang="en-US" dirty="0" smtClean="0">
                <a:latin typeface="Aharoni" panose="02010803020104030203" pitchFamily="2" charset="-79"/>
                <a:cs typeface="Aharoni" panose="02010803020104030203" pitchFamily="2" charset="-79"/>
              </a:rPr>
              <a:t>USE OF BIAS TO ESTABLISH</a:t>
            </a:r>
            <a:br>
              <a:rPr lang="en-US" dirty="0" smtClean="0">
                <a:latin typeface="Aharoni" panose="02010803020104030203" pitchFamily="2" charset="-79"/>
                <a:cs typeface="Aharoni" panose="02010803020104030203" pitchFamily="2" charset="-79"/>
              </a:rPr>
            </a:br>
            <a:r>
              <a:rPr lang="en-US" dirty="0" smtClean="0">
                <a:latin typeface="Aharoni" panose="02010803020104030203" pitchFamily="2" charset="-79"/>
                <a:cs typeface="Aharoni" panose="02010803020104030203" pitchFamily="2" charset="-79"/>
              </a:rPr>
              <a:t>DISPARATE TREATMENT</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normAutofit/>
          </a:bodyPr>
          <a:lstStyle/>
          <a:p>
            <a:r>
              <a:rPr lang="en-US" sz="3200" dirty="0" smtClean="0">
                <a:latin typeface="Times New Roman" panose="02020603050405020304" pitchFamily="18" charset="0"/>
                <a:cs typeface="Times New Roman" panose="02020603050405020304" pitchFamily="18" charset="0"/>
              </a:rPr>
              <a:t>Must a plaintiff in a disparate treatment case prove that the treatment was intentional?</a:t>
            </a:r>
          </a:p>
          <a:p>
            <a:endParaRPr lang="en-US" sz="3200" dirty="0">
              <a:latin typeface="Times New Roman" panose="02020603050405020304" pitchFamily="18" charset="0"/>
              <a:cs typeface="Times New Roman" panose="02020603050405020304" pitchFamily="18" charset="0"/>
            </a:endParaRPr>
          </a:p>
          <a:p>
            <a:r>
              <a:rPr lang="en-US" sz="3200" dirty="0" smtClean="0">
                <a:latin typeface="Times New Roman" panose="02020603050405020304" pitchFamily="18" charset="0"/>
                <a:cs typeface="Times New Roman" panose="02020603050405020304" pitchFamily="18" charset="0"/>
              </a:rPr>
              <a:t>That the disparate treatment was the product of conscious thought?</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770757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Aharoni" panose="02010803020104030203" pitchFamily="2" charset="-79"/>
                <a:cs typeface="Aharoni" panose="02010803020104030203" pitchFamily="2" charset="-79"/>
              </a:rPr>
              <a:t>CONCLUSION</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lstStyle/>
          <a:p>
            <a:r>
              <a:rPr lang="en-US" sz="3200" dirty="0" smtClean="0">
                <a:latin typeface="Aharoni" panose="02010803020104030203" pitchFamily="2" charset="-79"/>
                <a:cs typeface="Aharoni" panose="02010803020104030203" pitchFamily="2" charset="-79"/>
              </a:rPr>
              <a:t>Implicit bias can impact the working conditions of any employee.</a:t>
            </a:r>
          </a:p>
          <a:p>
            <a:endParaRPr lang="en-US" sz="3200" dirty="0" smtClean="0">
              <a:latin typeface="Aharoni" panose="02010803020104030203" pitchFamily="2" charset="-79"/>
              <a:cs typeface="Aharoni" panose="02010803020104030203" pitchFamily="2" charset="-79"/>
            </a:endParaRPr>
          </a:p>
          <a:p>
            <a:endParaRPr lang="en-US" sz="3200" dirty="0" smtClean="0">
              <a:latin typeface="Aharoni" panose="02010803020104030203" pitchFamily="2" charset="-79"/>
              <a:cs typeface="Aharoni" panose="02010803020104030203" pitchFamily="2" charset="-79"/>
            </a:endParaRPr>
          </a:p>
          <a:p>
            <a:endParaRPr lang="en-US" sz="3200" dirty="0" smtClean="0">
              <a:latin typeface="Aharoni" panose="02010803020104030203" pitchFamily="2" charset="-79"/>
              <a:cs typeface="Aharoni" panose="02010803020104030203" pitchFamily="2" charset="-79"/>
            </a:endParaRPr>
          </a:p>
          <a:p>
            <a:endParaRPr lang="en-US" sz="3200" dirty="0" smtClean="0">
              <a:latin typeface="Aharoni" panose="02010803020104030203" pitchFamily="2" charset="-79"/>
              <a:cs typeface="Aharoni" panose="02010803020104030203" pitchFamily="2" charset="-79"/>
            </a:endParaRPr>
          </a:p>
          <a:p>
            <a:endParaRPr lang="en-US" dirty="0"/>
          </a:p>
        </p:txBody>
      </p:sp>
    </p:spTree>
    <p:extLst>
      <p:ext uri="{BB962C8B-B14F-4D97-AF65-F5344CB8AC3E}">
        <p14:creationId xmlns:p14="http://schemas.microsoft.com/office/powerpoint/2010/main" val="13672156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066801"/>
            <a:ext cx="7315200" cy="2133599"/>
          </a:xfrm>
        </p:spPr>
        <p:txBody>
          <a:bodyPr/>
          <a:lstStyle/>
          <a:p>
            <a:r>
              <a:rPr lang="en-US" dirty="0" smtClean="0"/>
              <a:t>Implicit Bias Evidence</a:t>
            </a:r>
            <a:endParaRPr lang="en-US" dirty="0"/>
          </a:p>
        </p:txBody>
      </p:sp>
      <p:sp>
        <p:nvSpPr>
          <p:cNvPr id="3" name="Subtitle 2"/>
          <p:cNvSpPr>
            <a:spLocks noGrp="1"/>
          </p:cNvSpPr>
          <p:nvPr>
            <p:ph type="subTitle" idx="1"/>
          </p:nvPr>
        </p:nvSpPr>
        <p:spPr>
          <a:xfrm rot="10800000" flipV="1">
            <a:off x="2895600" y="3429000"/>
            <a:ext cx="6019800" cy="2057400"/>
          </a:xfrm>
        </p:spPr>
        <p:txBody>
          <a:bodyPr>
            <a:normAutofit/>
          </a:bodyPr>
          <a:lstStyle/>
          <a:p>
            <a:r>
              <a:rPr lang="en-US" sz="4400" dirty="0">
                <a:latin typeface="+mj-lt"/>
              </a:rPr>
              <a:t>Flaws and Limits</a:t>
            </a:r>
          </a:p>
        </p:txBody>
      </p:sp>
    </p:spTree>
    <p:extLst>
      <p:ext uri="{BB962C8B-B14F-4D97-AF65-F5344CB8AC3E}">
        <p14:creationId xmlns:p14="http://schemas.microsoft.com/office/powerpoint/2010/main" val="3728198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620194"/>
          </a:xfrm>
        </p:spPr>
        <p:txBody>
          <a:bodyPr>
            <a:normAutofit/>
          </a:bodyPr>
          <a:lstStyle/>
          <a:p>
            <a:pPr algn="ctr"/>
            <a:r>
              <a:rPr lang="en-US" dirty="0" smtClean="0">
                <a:latin typeface="Aharoni" panose="02010803020104030203" pitchFamily="2" charset="-79"/>
                <a:cs typeface="Aharoni" panose="02010803020104030203" pitchFamily="2" charset="-79"/>
              </a:rPr>
              <a:t>Where do </a:t>
            </a:r>
            <a:r>
              <a:rPr lang="en-US" dirty="0">
                <a:latin typeface="Aharoni" panose="02010803020104030203" pitchFamily="2" charset="-79"/>
                <a:cs typeface="Aharoni" panose="02010803020104030203" pitchFamily="2" charset="-79"/>
              </a:rPr>
              <a:t>I</a:t>
            </a:r>
            <a:r>
              <a:rPr lang="en-US" dirty="0" smtClean="0">
                <a:latin typeface="Aharoni" panose="02010803020104030203" pitchFamily="2" charset="-79"/>
                <a:cs typeface="Aharoni" panose="02010803020104030203" pitchFamily="2" charset="-79"/>
              </a:rPr>
              <a:t>mplicit </a:t>
            </a:r>
            <a:r>
              <a:rPr lang="en-US" dirty="0">
                <a:latin typeface="Aharoni" panose="02010803020104030203" pitchFamily="2" charset="-79"/>
                <a:cs typeface="Aharoni" panose="02010803020104030203" pitchFamily="2" charset="-79"/>
              </a:rPr>
              <a:t>B</a:t>
            </a:r>
            <a:r>
              <a:rPr lang="en-US" dirty="0" smtClean="0">
                <a:latin typeface="Aharoni" panose="02010803020104030203" pitchFamily="2" charset="-79"/>
                <a:cs typeface="Aharoni" panose="02010803020104030203" pitchFamily="2" charset="-79"/>
              </a:rPr>
              <a:t>iases / Stereotypes</a:t>
            </a:r>
            <a:br>
              <a:rPr lang="en-US" dirty="0" smtClean="0">
                <a:latin typeface="Aharoni" panose="02010803020104030203" pitchFamily="2" charset="-79"/>
                <a:cs typeface="Aharoni" panose="02010803020104030203" pitchFamily="2" charset="-79"/>
              </a:rPr>
            </a:br>
            <a:r>
              <a:rPr lang="en-US" dirty="0" smtClean="0">
                <a:latin typeface="Aharoni" panose="02010803020104030203" pitchFamily="2" charset="-79"/>
                <a:cs typeface="Aharoni" panose="02010803020104030203" pitchFamily="2" charset="-79"/>
              </a:rPr>
              <a:t>come from?</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a:xfrm>
            <a:off x="470647" y="2339545"/>
            <a:ext cx="10883153" cy="3837417"/>
          </a:xfrm>
        </p:spPr>
        <p:txBody>
          <a:bodyPr>
            <a:normAutofit fontScale="92500" lnSpcReduction="20000"/>
          </a:bodyPr>
          <a:lstStyle/>
          <a:p>
            <a:r>
              <a:rPr lang="en-US" sz="4000" dirty="0" smtClean="0">
                <a:latin typeface="Times New Roman" panose="02020603050405020304" pitchFamily="18" charset="0"/>
                <a:cs typeface="Times New Roman" panose="02020603050405020304" pitchFamily="18" charset="0"/>
              </a:rPr>
              <a:t>Learned from the society in which we live</a:t>
            </a:r>
          </a:p>
          <a:p>
            <a:pPr marL="0" indent="0">
              <a:buNone/>
            </a:pPr>
            <a:endParaRPr lang="en-US" sz="4000" dirty="0" smtClean="0">
              <a:latin typeface="Times New Roman" panose="02020603050405020304" pitchFamily="18" charset="0"/>
              <a:cs typeface="Times New Roman" panose="02020603050405020304" pitchFamily="18" charset="0"/>
            </a:endParaRPr>
          </a:p>
          <a:p>
            <a:r>
              <a:rPr lang="en-US" sz="4000" dirty="0" smtClean="0">
                <a:latin typeface="Times New Roman" panose="02020603050405020304" pitchFamily="18" charset="0"/>
                <a:cs typeface="Times New Roman" panose="02020603050405020304" pitchFamily="18" charset="0"/>
              </a:rPr>
              <a:t>Consistent exposure at an early age results in certain ideas being automatically activated or triggered without us realizing it.</a:t>
            </a:r>
          </a:p>
          <a:p>
            <a:endParaRPr lang="en-US" sz="4000" dirty="0" smtClean="0"/>
          </a:p>
          <a:p>
            <a:endParaRPr lang="en-US" sz="4000" dirty="0" smtClean="0"/>
          </a:p>
          <a:p>
            <a:pPr marL="0" indent="0">
              <a:buNone/>
            </a:pPr>
            <a:r>
              <a:rPr lang="en-US" dirty="0" smtClean="0"/>
              <a:t> </a:t>
            </a:r>
          </a:p>
          <a:p>
            <a:endParaRPr lang="en-US" dirty="0" smtClean="0"/>
          </a:p>
          <a:p>
            <a:pPr marL="0" indent="0">
              <a:buNone/>
            </a:pPr>
            <a:endParaRPr lang="en-US" dirty="0" smtClean="0"/>
          </a:p>
          <a:p>
            <a:endParaRPr lang="en-US" dirty="0"/>
          </a:p>
        </p:txBody>
      </p:sp>
    </p:spTree>
    <p:extLst>
      <p:ext uri="{BB962C8B-B14F-4D97-AF65-F5344CB8AC3E}">
        <p14:creationId xmlns:p14="http://schemas.microsoft.com/office/powerpoint/2010/main" val="37591553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685801"/>
            <a:ext cx="7391400" cy="765175"/>
          </a:xfrm>
        </p:spPr>
        <p:txBody>
          <a:bodyPr>
            <a:normAutofit fontScale="90000"/>
          </a:bodyPr>
          <a:lstStyle/>
          <a:p>
            <a:r>
              <a:rPr lang="en-US" dirty="0" smtClean="0"/>
              <a:t>Implicit Bias Theory</a:t>
            </a:r>
            <a:endParaRPr lang="en-US" dirty="0"/>
          </a:p>
        </p:txBody>
      </p:sp>
      <p:sp>
        <p:nvSpPr>
          <p:cNvPr id="3" name="Subtitle 2"/>
          <p:cNvSpPr>
            <a:spLocks noGrp="1"/>
          </p:cNvSpPr>
          <p:nvPr>
            <p:ph type="subTitle" idx="1"/>
          </p:nvPr>
        </p:nvSpPr>
        <p:spPr>
          <a:xfrm>
            <a:off x="2286000" y="1676400"/>
            <a:ext cx="7391400" cy="4876800"/>
          </a:xfrm>
        </p:spPr>
        <p:txBody>
          <a:bodyPr/>
          <a:lstStyle/>
          <a:p>
            <a:pPr marL="514350" indent="-514350" algn="l">
              <a:buFont typeface="+mj-lt"/>
              <a:buAutoNum type="arabicPeriod"/>
            </a:pPr>
            <a:r>
              <a:rPr lang="en-US" dirty="0" smtClean="0"/>
              <a:t>Implicit bias and stereotypes exist.</a:t>
            </a:r>
          </a:p>
          <a:p>
            <a:pPr marL="514350" indent="-514350" algn="l">
              <a:buFont typeface="+mj-lt"/>
              <a:buAutoNum type="arabicPeriod"/>
            </a:pPr>
            <a:r>
              <a:rPr lang="en-US" dirty="0" smtClean="0"/>
              <a:t>Subjectivity and discretion result in decisions based on implicit bias.</a:t>
            </a:r>
          </a:p>
          <a:p>
            <a:pPr marL="514350" indent="-514350" algn="l">
              <a:buFont typeface="+mj-lt"/>
              <a:buAutoNum type="arabicPeriod"/>
            </a:pPr>
            <a:r>
              <a:rPr lang="en-US" dirty="0" smtClean="0"/>
              <a:t>The defendant employer’s personnel practices were excessively subjective (and they </a:t>
            </a:r>
            <a:r>
              <a:rPr lang="en-US" b="1" i="1" dirty="0"/>
              <a:t>always </a:t>
            </a:r>
            <a:r>
              <a:rPr lang="en-US" dirty="0" smtClean="0"/>
              <a:t>are).  </a:t>
            </a:r>
          </a:p>
          <a:p>
            <a:pPr marL="514350" indent="-514350" algn="l">
              <a:buFont typeface="+mj-lt"/>
              <a:buAutoNum type="arabicPeriod"/>
            </a:pPr>
            <a:r>
              <a:rPr lang="en-US" dirty="0" smtClean="0"/>
              <a:t>The employer’s decisions were thus affected by implicit bias.  </a:t>
            </a:r>
          </a:p>
          <a:p>
            <a:pPr algn="l"/>
            <a:r>
              <a:rPr lang="en-US" dirty="0" smtClean="0"/>
              <a:t>		But . . .</a:t>
            </a:r>
          </a:p>
          <a:p>
            <a:pPr marL="514350" indent="-514350" algn="l">
              <a:buFont typeface="+mj-lt"/>
              <a:buAutoNum type="arabicPeriod"/>
            </a:pPr>
            <a:endParaRPr lang="en-US" dirty="0"/>
          </a:p>
        </p:txBody>
      </p:sp>
    </p:spTree>
    <p:extLst>
      <p:ext uri="{BB962C8B-B14F-4D97-AF65-F5344CB8AC3E}">
        <p14:creationId xmlns:p14="http://schemas.microsoft.com/office/powerpoint/2010/main" val="24327392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685802"/>
            <a:ext cx="7010400" cy="914399"/>
          </a:xfrm>
        </p:spPr>
        <p:txBody>
          <a:bodyPr>
            <a:normAutofit fontScale="90000"/>
          </a:bodyPr>
          <a:lstStyle/>
          <a:p>
            <a:endParaRPr lang="en-US" dirty="0"/>
          </a:p>
        </p:txBody>
      </p:sp>
      <p:sp>
        <p:nvSpPr>
          <p:cNvPr id="3" name="Subtitle 2"/>
          <p:cNvSpPr>
            <a:spLocks noGrp="1"/>
          </p:cNvSpPr>
          <p:nvPr>
            <p:ph type="subTitle" idx="1"/>
          </p:nvPr>
        </p:nvSpPr>
        <p:spPr>
          <a:xfrm>
            <a:off x="2286000" y="1828800"/>
            <a:ext cx="6934200" cy="4419600"/>
          </a:xfrm>
        </p:spPr>
        <p:txBody>
          <a:bodyPr/>
          <a:lstStyle/>
          <a:p>
            <a:pPr marL="514350" indent="-514350" algn="l">
              <a:buFont typeface="+mj-lt"/>
              <a:buAutoNum type="arabicPeriod"/>
            </a:pPr>
            <a:r>
              <a:rPr lang="en-US" dirty="0" smtClean="0"/>
              <a:t>Social scientists testifying for plaintiffs in employment litigation have been forced to admit that they cannot determine either how many or what percentage of the employer’s decisions were affected by implicit bias.  </a:t>
            </a:r>
            <a:endParaRPr lang="en-US" dirty="0"/>
          </a:p>
        </p:txBody>
      </p:sp>
    </p:spTree>
    <p:extLst>
      <p:ext uri="{BB962C8B-B14F-4D97-AF65-F5344CB8AC3E}">
        <p14:creationId xmlns:p14="http://schemas.microsoft.com/office/powerpoint/2010/main" val="13375559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57200"/>
            <a:ext cx="7772400" cy="1981200"/>
          </a:xfrm>
        </p:spPr>
        <p:txBody>
          <a:bodyPr>
            <a:normAutofit fontScale="90000"/>
          </a:bodyPr>
          <a:lstStyle/>
          <a:p>
            <a:pPr algn="l">
              <a:spcAft>
                <a:spcPts val="600"/>
              </a:spcAft>
            </a:pPr>
            <a:r>
              <a:rPr lang="en-US" sz="2800" dirty="0">
                <a:latin typeface="+mn-lt"/>
              </a:rPr>
              <a:t>“Dr. Bielby conceded that he could not calculate whether 0.5 percent or 95 percent of the employment decisions at Wal-Mart might be determined by stereotyped thinking.” </a:t>
            </a:r>
            <a:br>
              <a:rPr lang="en-US" sz="2800" dirty="0">
                <a:latin typeface="+mn-lt"/>
              </a:rPr>
            </a:br>
            <a:r>
              <a:rPr lang="en-US" sz="2800" dirty="0">
                <a:latin typeface="+mn-lt"/>
              </a:rPr>
              <a:t/>
            </a:r>
            <a:br>
              <a:rPr lang="en-US" sz="2800" dirty="0">
                <a:latin typeface="+mn-lt"/>
              </a:rPr>
            </a:br>
            <a:r>
              <a:rPr lang="en-US" sz="2800" i="1" dirty="0">
                <a:latin typeface="+mn-lt"/>
              </a:rPr>
              <a:t>Wal-Mart v. Dukes, </a:t>
            </a:r>
            <a:r>
              <a:rPr lang="en-US" sz="2800" dirty="0">
                <a:latin typeface="+mn-lt"/>
              </a:rPr>
              <a:t>564 U.S. ____ (2011).   </a:t>
            </a:r>
          </a:p>
        </p:txBody>
      </p:sp>
      <p:sp>
        <p:nvSpPr>
          <p:cNvPr id="3" name="Subtitle 2"/>
          <p:cNvSpPr>
            <a:spLocks noGrp="1"/>
          </p:cNvSpPr>
          <p:nvPr>
            <p:ph type="subTitle" idx="1"/>
          </p:nvPr>
        </p:nvSpPr>
        <p:spPr>
          <a:xfrm>
            <a:off x="2209800" y="2743200"/>
            <a:ext cx="7543800" cy="3810000"/>
          </a:xfrm>
        </p:spPr>
        <p:txBody>
          <a:bodyPr>
            <a:normAutofit lnSpcReduction="10000"/>
          </a:bodyPr>
          <a:lstStyle/>
          <a:p>
            <a:pPr algn="l">
              <a:lnSpc>
                <a:spcPct val="110000"/>
              </a:lnSpc>
              <a:spcAft>
                <a:spcPts val="1200"/>
              </a:spcAft>
            </a:pPr>
            <a:r>
              <a:rPr lang="en-US" dirty="0" smtClean="0"/>
              <a:t>“Even more significant is the fact that neither [Dr. Greenwald] nor Dr. Kaiser offered a reliable opinion as to how many, or what percentage, of the discretionary subjective employment decisions made by managers or supervisors in the State employment system were the result of stereotyped thinking adverse to the protected class.”</a:t>
            </a:r>
          </a:p>
          <a:p>
            <a:pPr algn="l"/>
            <a:r>
              <a:rPr lang="en-US" dirty="0" smtClean="0"/>
              <a:t>Decision rejecting class claims in </a:t>
            </a:r>
            <a:r>
              <a:rPr lang="en-US" i="1" dirty="0" smtClean="0"/>
              <a:t>Pippen v. State of Iowa, </a:t>
            </a:r>
            <a:r>
              <a:rPr lang="en-US" dirty="0" smtClean="0"/>
              <a:t>No. LACL107038, slip op. (Iowa Dist. Ct. Polk County April 17, 2012).  </a:t>
            </a:r>
            <a:endParaRPr lang="en-US" dirty="0"/>
          </a:p>
        </p:txBody>
      </p:sp>
    </p:spTree>
    <p:extLst>
      <p:ext uri="{BB962C8B-B14F-4D97-AF65-F5344CB8AC3E}">
        <p14:creationId xmlns:p14="http://schemas.microsoft.com/office/powerpoint/2010/main" val="28958680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609602"/>
            <a:ext cx="6858000" cy="761999"/>
          </a:xfrm>
        </p:spPr>
        <p:txBody>
          <a:bodyPr>
            <a:normAutofit fontScale="90000"/>
          </a:bodyPr>
          <a:lstStyle/>
          <a:p>
            <a:endParaRPr lang="en-US" dirty="0"/>
          </a:p>
        </p:txBody>
      </p:sp>
      <p:sp>
        <p:nvSpPr>
          <p:cNvPr id="3" name="Subtitle 2"/>
          <p:cNvSpPr>
            <a:spLocks noGrp="1"/>
          </p:cNvSpPr>
          <p:nvPr>
            <p:ph type="subTitle" idx="1"/>
          </p:nvPr>
        </p:nvSpPr>
        <p:spPr>
          <a:xfrm>
            <a:off x="2209800" y="1828800"/>
            <a:ext cx="7162800" cy="3505200"/>
          </a:xfrm>
        </p:spPr>
        <p:txBody>
          <a:bodyPr/>
          <a:lstStyle/>
          <a:p>
            <a:pPr marL="514350" indent="-514350" algn="l">
              <a:buFont typeface="+mj-lt"/>
              <a:buAutoNum type="arabicPeriod" startAt="2"/>
            </a:pPr>
            <a:r>
              <a:rPr lang="en-US" dirty="0" smtClean="0"/>
              <a:t>Much of the social science underlying implicit bias theory does not take into account the effect of individuating information and accountability on real decisions in a real workplace.  </a:t>
            </a:r>
            <a:endParaRPr lang="en-US" dirty="0"/>
          </a:p>
        </p:txBody>
      </p:sp>
    </p:spTree>
    <p:extLst>
      <p:ext uri="{BB962C8B-B14F-4D97-AF65-F5344CB8AC3E}">
        <p14:creationId xmlns:p14="http://schemas.microsoft.com/office/powerpoint/2010/main" val="41908709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838202"/>
            <a:ext cx="7620000" cy="990599"/>
          </a:xfrm>
        </p:spPr>
        <p:txBody>
          <a:bodyPr>
            <a:normAutofit fontScale="90000"/>
          </a:bodyPr>
          <a:lstStyle/>
          <a:p>
            <a:r>
              <a:rPr lang="en-US" dirty="0" smtClean="0"/>
              <a:t>Effect of Individuating Information</a:t>
            </a:r>
            <a:endParaRPr lang="en-US" dirty="0"/>
          </a:p>
        </p:txBody>
      </p:sp>
      <p:sp>
        <p:nvSpPr>
          <p:cNvPr id="3" name="Subtitle 2"/>
          <p:cNvSpPr>
            <a:spLocks noGrp="1"/>
          </p:cNvSpPr>
          <p:nvPr>
            <p:ph type="subTitle" idx="1"/>
          </p:nvPr>
        </p:nvSpPr>
        <p:spPr>
          <a:xfrm>
            <a:off x="2438400" y="1981200"/>
            <a:ext cx="7086600" cy="4038600"/>
          </a:xfrm>
        </p:spPr>
        <p:txBody>
          <a:bodyPr>
            <a:normAutofit/>
          </a:bodyPr>
          <a:lstStyle/>
          <a:p>
            <a:pPr algn="l"/>
            <a:r>
              <a:rPr lang="en-US" dirty="0" smtClean="0"/>
              <a:t>“[E]ven though applicable stereotypes can be activated spontaneously as soon as one encounters a person, their activation may fade within less than 15 minutes of further exposure to that person.  As time unfolds, one’s attention shifts from the person’s category membership to individuating information or to the demands of the task at hand.”  (Kunda &amp; Spencer, 2003, p. 528).  </a:t>
            </a:r>
            <a:endParaRPr lang="en-US" dirty="0"/>
          </a:p>
        </p:txBody>
      </p:sp>
    </p:spTree>
    <p:extLst>
      <p:ext uri="{BB962C8B-B14F-4D97-AF65-F5344CB8AC3E}">
        <p14:creationId xmlns:p14="http://schemas.microsoft.com/office/powerpoint/2010/main" val="16617778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620000" cy="563562"/>
          </a:xfrm>
        </p:spPr>
        <p:txBody>
          <a:bodyPr>
            <a:normAutofit fontScale="90000"/>
          </a:bodyPr>
          <a:lstStyle/>
          <a:p>
            <a:endParaRPr lang="en-US" dirty="0"/>
          </a:p>
        </p:txBody>
      </p:sp>
      <p:sp>
        <p:nvSpPr>
          <p:cNvPr id="3" name="Content Placeholder 2"/>
          <p:cNvSpPr>
            <a:spLocks noGrp="1"/>
          </p:cNvSpPr>
          <p:nvPr>
            <p:ph idx="1"/>
          </p:nvPr>
        </p:nvSpPr>
        <p:spPr>
          <a:xfrm>
            <a:off x="1981200" y="1219201"/>
            <a:ext cx="8077200" cy="4906963"/>
          </a:xfrm>
        </p:spPr>
        <p:txBody>
          <a:bodyPr>
            <a:normAutofit lnSpcReduction="10000"/>
          </a:bodyPr>
          <a:lstStyle/>
          <a:p>
            <a:pPr marL="0" indent="0">
              <a:spcAft>
                <a:spcPts val="1200"/>
              </a:spcAft>
              <a:buNone/>
            </a:pPr>
            <a:r>
              <a:rPr lang="en-US" dirty="0" smtClean="0"/>
              <a:t>“Neither Dr. Greenwald nor the plaintiffs establish a logical connection between the principle that hidden bias may be manifested in the absence of any other information and the premise that hidden bias says anything about the results of employment decisions made by supervisors and managers </a:t>
            </a:r>
            <a:r>
              <a:rPr lang="en-US" b="1" i="1" dirty="0" smtClean="0"/>
              <a:t>who are armed with abundant data and are personally invested in the results of the process</a:t>
            </a:r>
            <a:r>
              <a:rPr lang="en-US" dirty="0" smtClean="0"/>
              <a:t>.”  </a:t>
            </a:r>
          </a:p>
          <a:p>
            <a:pPr marL="0" indent="0">
              <a:spcAft>
                <a:spcPts val="1200"/>
              </a:spcAft>
              <a:buNone/>
            </a:pPr>
            <a:r>
              <a:rPr lang="en-US" dirty="0" smtClean="0"/>
              <a:t>Decision excluding testimony of Dr. Anthony Greenwald in </a:t>
            </a:r>
            <a:r>
              <a:rPr lang="en-US" i="1" dirty="0" smtClean="0"/>
              <a:t>Jones v. National Council of Young Men’s Christian Association,</a:t>
            </a:r>
            <a:r>
              <a:rPr lang="en-US" dirty="0" smtClean="0"/>
              <a:t> No. 1:09-cv-06437 (N.D. Ill. March 31, 2014) (emphasis added).</a:t>
            </a:r>
            <a:endParaRPr lang="en-US" dirty="0"/>
          </a:p>
        </p:txBody>
      </p:sp>
    </p:spTree>
    <p:extLst>
      <p:ext uri="{BB962C8B-B14F-4D97-AF65-F5344CB8AC3E}">
        <p14:creationId xmlns:p14="http://schemas.microsoft.com/office/powerpoint/2010/main" val="2831178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609602"/>
            <a:ext cx="7086600" cy="1066799"/>
          </a:xfrm>
        </p:spPr>
        <p:txBody>
          <a:bodyPr>
            <a:normAutofit fontScale="90000"/>
          </a:bodyPr>
          <a:lstStyle/>
          <a:p>
            <a:r>
              <a:rPr lang="en-US" sz="4000" dirty="0" smtClean="0"/>
              <a:t>Use of the Implied Associational Test is Problematic.</a:t>
            </a:r>
            <a:endParaRPr lang="en-US" sz="4000" dirty="0"/>
          </a:p>
        </p:txBody>
      </p:sp>
      <p:sp>
        <p:nvSpPr>
          <p:cNvPr id="3" name="Subtitle 2"/>
          <p:cNvSpPr>
            <a:spLocks noGrp="1"/>
          </p:cNvSpPr>
          <p:nvPr>
            <p:ph type="subTitle" idx="1"/>
          </p:nvPr>
        </p:nvSpPr>
        <p:spPr>
          <a:xfrm>
            <a:off x="2895600" y="2057400"/>
            <a:ext cx="6324600" cy="4267200"/>
          </a:xfrm>
        </p:spPr>
        <p:txBody>
          <a:bodyPr>
            <a:normAutofit lnSpcReduction="10000"/>
          </a:bodyPr>
          <a:lstStyle/>
          <a:p>
            <a:pPr marL="457200" indent="-457200" algn="l">
              <a:buFont typeface="Arial" panose="020B0604020202020204" pitchFamily="34" charset="0"/>
              <a:buChar char="•"/>
            </a:pPr>
            <a:r>
              <a:rPr lang="en-US" dirty="0" smtClean="0"/>
              <a:t>Conclusions are based on millisecond differences in word recognition.</a:t>
            </a:r>
          </a:p>
          <a:p>
            <a:pPr marL="457200" indent="-457200" algn="l">
              <a:buFont typeface="Arial" panose="020B0604020202020204" pitchFamily="34" charset="0"/>
              <a:buChar char="•"/>
            </a:pPr>
            <a:r>
              <a:rPr lang="en-US" dirty="0" smtClean="0"/>
              <a:t>Slow thinkers are found to be more biased than fast thinkers.</a:t>
            </a:r>
          </a:p>
          <a:p>
            <a:pPr marL="457200" indent="-457200" algn="l">
              <a:buFont typeface="Arial" panose="020B0604020202020204" pitchFamily="34" charset="0"/>
              <a:buChar char="•"/>
            </a:pPr>
            <a:r>
              <a:rPr lang="en-US" dirty="0" smtClean="0"/>
              <a:t>The same person can take the test multiple times and get different results.</a:t>
            </a:r>
          </a:p>
          <a:p>
            <a:pPr marL="457200" indent="-457200" algn="l">
              <a:buFont typeface="Arial" panose="020B0604020202020204" pitchFamily="34" charset="0"/>
              <a:buChar char="•"/>
            </a:pPr>
            <a:r>
              <a:rPr lang="en-US" dirty="0" smtClean="0"/>
              <a:t>The test does not take into account individuating information and accountability.  </a:t>
            </a:r>
          </a:p>
          <a:p>
            <a:pPr marL="457200" indent="-457200" algn="l">
              <a:buFont typeface="Arial" panose="020B0604020202020204" pitchFamily="34" charset="0"/>
              <a:buChar char="•"/>
            </a:pPr>
            <a:r>
              <a:rPr lang="en-US" dirty="0" smtClean="0"/>
              <a:t>The test is “not ready for prime time.”</a:t>
            </a:r>
          </a:p>
          <a:p>
            <a:pPr algn="l">
              <a:lnSpc>
                <a:spcPct val="110000"/>
              </a:lnSpc>
              <a:spcAft>
                <a:spcPts val="600"/>
              </a:spcAft>
            </a:pPr>
            <a:r>
              <a:rPr lang="en-US" dirty="0" smtClean="0"/>
              <a:t>			Dr. Greg Mitchell,				University of Virginia</a:t>
            </a:r>
            <a:endParaRPr lang="en-US" dirty="0"/>
          </a:p>
        </p:txBody>
      </p:sp>
    </p:spTree>
    <p:extLst>
      <p:ext uri="{BB962C8B-B14F-4D97-AF65-F5344CB8AC3E}">
        <p14:creationId xmlns:p14="http://schemas.microsoft.com/office/powerpoint/2010/main" val="7282346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381000"/>
            <a:ext cx="6705600" cy="990600"/>
          </a:xfrm>
        </p:spPr>
        <p:txBody>
          <a:bodyPr/>
          <a:lstStyle/>
          <a:p>
            <a:endParaRPr lang="en-US" dirty="0"/>
          </a:p>
        </p:txBody>
      </p:sp>
      <p:sp>
        <p:nvSpPr>
          <p:cNvPr id="3" name="Subtitle 2"/>
          <p:cNvSpPr>
            <a:spLocks noGrp="1"/>
          </p:cNvSpPr>
          <p:nvPr>
            <p:ph type="subTitle" idx="1"/>
          </p:nvPr>
        </p:nvSpPr>
        <p:spPr>
          <a:xfrm>
            <a:off x="2209800" y="1752600"/>
            <a:ext cx="6934200" cy="4114800"/>
          </a:xfrm>
        </p:spPr>
        <p:txBody>
          <a:bodyPr>
            <a:normAutofit/>
          </a:bodyPr>
          <a:lstStyle/>
          <a:p>
            <a:pPr marL="514350" indent="-514350" algn="l">
              <a:buFont typeface="+mj-lt"/>
              <a:buAutoNum type="arabicPeriod" startAt="3"/>
            </a:pPr>
            <a:r>
              <a:rPr lang="en-US" dirty="0" smtClean="0"/>
              <a:t>The Supreme Court has held that discretionary decision making is not a specific employment practice and is common and reasonable, and studies have shown that it does not adversely affect minorities.  This limits the use of implicit bias evidence in support of class certification and adverse impact claims.  </a:t>
            </a:r>
            <a:endParaRPr lang="en-US" dirty="0"/>
          </a:p>
        </p:txBody>
      </p:sp>
    </p:spTree>
    <p:extLst>
      <p:ext uri="{BB962C8B-B14F-4D97-AF65-F5344CB8AC3E}">
        <p14:creationId xmlns:p14="http://schemas.microsoft.com/office/powerpoint/2010/main" val="12985592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38400" y="609600"/>
            <a:ext cx="6705600" cy="381000"/>
          </a:xfrm>
        </p:spPr>
        <p:txBody>
          <a:bodyPr>
            <a:normAutofit fontScale="90000"/>
          </a:bodyPr>
          <a:lstStyle/>
          <a:p>
            <a:endParaRPr lang="en-US" dirty="0"/>
          </a:p>
        </p:txBody>
      </p:sp>
      <p:sp>
        <p:nvSpPr>
          <p:cNvPr id="3" name="Subtitle 2"/>
          <p:cNvSpPr>
            <a:spLocks noGrp="1"/>
          </p:cNvSpPr>
          <p:nvPr>
            <p:ph type="subTitle" idx="1"/>
          </p:nvPr>
        </p:nvSpPr>
        <p:spPr>
          <a:xfrm>
            <a:off x="2362200" y="1219200"/>
            <a:ext cx="7010400" cy="4953000"/>
          </a:xfrm>
        </p:spPr>
        <p:txBody>
          <a:bodyPr>
            <a:normAutofit fontScale="85000" lnSpcReduction="20000"/>
          </a:bodyPr>
          <a:lstStyle/>
          <a:p>
            <a:r>
              <a:rPr lang="en-US" sz="3300" b="1" i="1" dirty="0">
                <a:solidFill>
                  <a:prstClr val="black">
                    <a:tint val="75000"/>
                  </a:prstClr>
                </a:solidFill>
              </a:rPr>
              <a:t>Wal-Mart v. Dukes, </a:t>
            </a:r>
            <a:r>
              <a:rPr lang="en-US" sz="3300" b="1" dirty="0">
                <a:solidFill>
                  <a:prstClr val="black">
                    <a:tint val="75000"/>
                  </a:prstClr>
                </a:solidFill>
              </a:rPr>
              <a:t>564 U.S. ___ (2011)</a:t>
            </a:r>
            <a:endParaRPr lang="en-US" sz="3000" dirty="0"/>
          </a:p>
          <a:p>
            <a:pPr algn="l"/>
            <a:endParaRPr lang="en-US" sz="3000" dirty="0"/>
          </a:p>
          <a:p>
            <a:pPr algn="l"/>
            <a:r>
              <a:rPr lang="en-US" sz="3000" dirty="0"/>
              <a:t>Allowing discretion “is just the opposite of a uniform employment practice that would provide the commonality needed for a class action; it is a policy </a:t>
            </a:r>
            <a:r>
              <a:rPr lang="en-US" sz="3000" i="1" dirty="0"/>
              <a:t>against having</a:t>
            </a:r>
            <a:r>
              <a:rPr lang="en-US" sz="3000" dirty="0"/>
              <a:t> uniform employment practices.  It is also a very common and presumptively reasonable way of doing business—one that we have said ‘should itself raise no inference of discriminatory conduct.’” </a:t>
            </a:r>
          </a:p>
          <a:p>
            <a:r>
              <a:rPr lang="en-US" dirty="0" smtClean="0"/>
              <a:t>* * *</a:t>
            </a:r>
          </a:p>
          <a:p>
            <a:pPr algn="l"/>
            <a:r>
              <a:rPr lang="en-US" dirty="0" smtClean="0"/>
              <a:t>“Other than the bare existence of delegated discretion, respondents have identified no ‘specific employment practice’—much less one that ties all their 1.5 million claims together.  Merely showing that Wal-Mart’s policy of discretion has produced an overall sex-based disparity does not suffice.”  </a:t>
            </a:r>
            <a:endParaRPr lang="en-US" dirty="0"/>
          </a:p>
        </p:txBody>
      </p:sp>
    </p:spTree>
    <p:extLst>
      <p:ext uri="{BB962C8B-B14F-4D97-AF65-F5344CB8AC3E}">
        <p14:creationId xmlns:p14="http://schemas.microsoft.com/office/powerpoint/2010/main" val="25143178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33600" y="685801"/>
            <a:ext cx="7467600" cy="917575"/>
          </a:xfrm>
        </p:spPr>
        <p:txBody>
          <a:bodyPr/>
          <a:lstStyle/>
          <a:p>
            <a:r>
              <a:rPr lang="en-US" dirty="0" smtClean="0"/>
              <a:t>Effect of Subjectivity</a:t>
            </a:r>
            <a:endParaRPr lang="en-US" dirty="0"/>
          </a:p>
        </p:txBody>
      </p:sp>
      <p:sp>
        <p:nvSpPr>
          <p:cNvPr id="3" name="Subtitle 2"/>
          <p:cNvSpPr>
            <a:spLocks noGrp="1"/>
          </p:cNvSpPr>
          <p:nvPr>
            <p:ph type="subTitle" idx="1"/>
          </p:nvPr>
        </p:nvSpPr>
        <p:spPr>
          <a:xfrm>
            <a:off x="2667000" y="1752600"/>
            <a:ext cx="6705600" cy="3962400"/>
          </a:xfrm>
        </p:spPr>
        <p:txBody>
          <a:bodyPr>
            <a:normAutofit/>
          </a:bodyPr>
          <a:lstStyle/>
          <a:p>
            <a:pPr algn="l"/>
            <a:r>
              <a:rPr lang="en-US" dirty="0" smtClean="0"/>
              <a:t>“[R]esults do not support the position that subjective measures have more potential for bias than objective measures.  Instead, we found the opposite.”  (Roth et al 2003)</a:t>
            </a:r>
          </a:p>
          <a:p>
            <a:pPr algn="l"/>
            <a:endParaRPr lang="en-US" dirty="0" smtClean="0"/>
          </a:p>
          <a:p>
            <a:pPr algn="l"/>
            <a:r>
              <a:rPr lang="en-US" dirty="0" smtClean="0"/>
              <a:t>A study of 248,000 performance appraisals in real-world settings found no support for the claim that minorities fare worse under subjective ratings systems.  (Hennessey and Bernardin 2003)</a:t>
            </a:r>
            <a:endParaRPr lang="en-US" dirty="0"/>
          </a:p>
        </p:txBody>
      </p:sp>
    </p:spTree>
    <p:extLst>
      <p:ext uri="{BB962C8B-B14F-4D97-AF65-F5344CB8AC3E}">
        <p14:creationId xmlns:p14="http://schemas.microsoft.com/office/powerpoint/2010/main" val="2794048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Aharoni" panose="02010803020104030203" pitchFamily="2" charset="-79"/>
                <a:cs typeface="Aharoni" panose="02010803020104030203" pitchFamily="2" charset="-79"/>
              </a:rPr>
              <a:t>STEREOTYPING</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normAutofit/>
          </a:bodyPr>
          <a:lstStyle/>
          <a:p>
            <a:r>
              <a:rPr lang="en-US" sz="3600" dirty="0" smtClean="0">
                <a:latin typeface="Times New Roman" panose="02020603050405020304" pitchFamily="18" charset="0"/>
                <a:cs typeface="Times New Roman" panose="02020603050405020304" pitchFamily="18" charset="0"/>
              </a:rPr>
              <a:t>Stereotypes are mental reproductions of reality.</a:t>
            </a:r>
          </a:p>
          <a:p>
            <a:endParaRPr lang="en-US" sz="3600" dirty="0">
              <a:latin typeface="Times New Roman" panose="02020603050405020304" pitchFamily="18" charset="0"/>
              <a:cs typeface="Times New Roman" panose="02020603050405020304" pitchFamily="18" charset="0"/>
            </a:endParaRPr>
          </a:p>
          <a:p>
            <a:r>
              <a:rPr lang="en-US" sz="3600" dirty="0" smtClean="0">
                <a:latin typeface="Times New Roman" panose="02020603050405020304" pitchFamily="18" charset="0"/>
                <a:cs typeface="Times New Roman" panose="02020603050405020304" pitchFamily="18" charset="0"/>
              </a:rPr>
              <a:t>From these mental reproductions we improperly create generalizations about members of group.</a:t>
            </a:r>
          </a:p>
          <a:p>
            <a:endParaRPr lang="en-US" sz="3600" dirty="0">
              <a:latin typeface="Times New Roman" panose="02020603050405020304" pitchFamily="18" charset="0"/>
              <a:cs typeface="Times New Roman" panose="02020603050405020304" pitchFamily="18" charset="0"/>
            </a:endParaRPr>
          </a:p>
          <a:p>
            <a:r>
              <a:rPr lang="en-US" sz="3600" dirty="0" smtClean="0">
                <a:latin typeface="Times New Roman" panose="02020603050405020304" pitchFamily="18" charset="0"/>
                <a:cs typeface="Times New Roman" panose="02020603050405020304" pitchFamily="18" charset="0"/>
              </a:rPr>
              <a:t>Stereotypes are generally negative and resistant to change.</a:t>
            </a:r>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98535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533400"/>
            <a:ext cx="7162800" cy="2133600"/>
          </a:xfrm>
        </p:spPr>
        <p:txBody>
          <a:bodyPr>
            <a:normAutofit/>
          </a:bodyPr>
          <a:lstStyle/>
          <a:p>
            <a:r>
              <a:rPr lang="en-US" sz="3200" dirty="0"/>
              <a:t>4.  Implicit Bias Testimony Cannot Be Used to Support Claims of Intentional Discrimination</a:t>
            </a:r>
          </a:p>
        </p:txBody>
      </p:sp>
      <p:sp>
        <p:nvSpPr>
          <p:cNvPr id="3" name="Subtitle 2"/>
          <p:cNvSpPr>
            <a:spLocks noGrp="1"/>
          </p:cNvSpPr>
          <p:nvPr>
            <p:ph type="subTitle" idx="1"/>
          </p:nvPr>
        </p:nvSpPr>
        <p:spPr>
          <a:xfrm>
            <a:off x="2286000" y="2819400"/>
            <a:ext cx="7010400" cy="3657600"/>
          </a:xfrm>
        </p:spPr>
        <p:txBody>
          <a:bodyPr>
            <a:normAutofit/>
          </a:bodyPr>
          <a:lstStyle/>
          <a:p>
            <a:pPr algn="l"/>
            <a:r>
              <a:rPr lang="en-US" dirty="0" smtClean="0"/>
              <a:t>The plaintiffs cannot use Dr. Greenwald’s  opinions to support their intentional discrimination claims because his opinions “speak only to the question of implicit, or hidden, bias—not intentional acts.”</a:t>
            </a:r>
          </a:p>
          <a:p>
            <a:pPr lvl="0" algn="l"/>
            <a:endParaRPr lang="en-US" dirty="0" smtClean="0">
              <a:solidFill>
                <a:prstClr val="black"/>
              </a:solidFill>
            </a:endParaRPr>
          </a:p>
          <a:p>
            <a:pPr lvl="0" algn="l"/>
            <a:r>
              <a:rPr lang="en-US" dirty="0" smtClean="0">
                <a:solidFill>
                  <a:prstClr val="black"/>
                </a:solidFill>
              </a:rPr>
              <a:t>Decision </a:t>
            </a:r>
            <a:r>
              <a:rPr lang="en-US" dirty="0">
                <a:solidFill>
                  <a:prstClr val="black"/>
                </a:solidFill>
              </a:rPr>
              <a:t>excluding testimony of Dr. Anthony Greenwald in </a:t>
            </a:r>
            <a:r>
              <a:rPr lang="en-US" i="1" dirty="0">
                <a:solidFill>
                  <a:prstClr val="black"/>
                </a:solidFill>
              </a:rPr>
              <a:t>Jones v. National Council of Young Men’s Christian Association,</a:t>
            </a:r>
            <a:r>
              <a:rPr lang="en-US" dirty="0">
                <a:solidFill>
                  <a:prstClr val="black"/>
                </a:solidFill>
              </a:rPr>
              <a:t> No. 1:09-cv-06437 (N.D. Ill. March 31, 2014).</a:t>
            </a:r>
          </a:p>
          <a:p>
            <a:pPr algn="l"/>
            <a:endParaRPr lang="en-US" dirty="0"/>
          </a:p>
        </p:txBody>
      </p:sp>
    </p:spTree>
    <p:extLst>
      <p:ext uri="{BB962C8B-B14F-4D97-AF65-F5344CB8AC3E}">
        <p14:creationId xmlns:p14="http://schemas.microsoft.com/office/powerpoint/2010/main" val="207615873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33600" y="685800"/>
            <a:ext cx="7924800" cy="990600"/>
          </a:xfrm>
        </p:spPr>
        <p:txBody>
          <a:bodyPr>
            <a:noAutofit/>
          </a:bodyPr>
          <a:lstStyle/>
          <a:p>
            <a:r>
              <a:rPr lang="en-US" sz="3000" dirty="0"/>
              <a:t>5. Expert Testimony that Stereotypes Exist and Can Affect Employment Decisions Has Been Excluded.</a:t>
            </a:r>
          </a:p>
        </p:txBody>
      </p:sp>
      <p:sp>
        <p:nvSpPr>
          <p:cNvPr id="3" name="Subtitle 2"/>
          <p:cNvSpPr>
            <a:spLocks noGrp="1"/>
          </p:cNvSpPr>
          <p:nvPr>
            <p:ph type="subTitle" idx="1"/>
          </p:nvPr>
        </p:nvSpPr>
        <p:spPr>
          <a:xfrm>
            <a:off x="2438400" y="1981200"/>
            <a:ext cx="7239000" cy="5029200"/>
          </a:xfrm>
        </p:spPr>
        <p:txBody>
          <a:bodyPr>
            <a:normAutofit/>
          </a:bodyPr>
          <a:lstStyle/>
          <a:p>
            <a:pPr algn="l"/>
            <a:r>
              <a:rPr lang="en-US" sz="2800" dirty="0"/>
              <a:t>Because implicit bias experts cannot determine how many or which employment decisions are affected by implicit bias, their testimony has been offered in some cases for a more limited purpose:  to show that stereotypes exist and that they </a:t>
            </a:r>
            <a:r>
              <a:rPr lang="en-US" sz="2800" i="1" dirty="0"/>
              <a:t>can</a:t>
            </a:r>
            <a:r>
              <a:rPr lang="en-US" sz="2800" dirty="0"/>
              <a:t> influence employment decisions.  Some courts have rejected such testimony as unhelpful to the jury, finding that laymen are aware of the existence of stereotypes.  </a:t>
            </a:r>
          </a:p>
          <a:p>
            <a:pPr algn="l"/>
            <a:r>
              <a:rPr lang="en-US" sz="2800" dirty="0"/>
              <a:t>Decision excluding testimony of Dr. Eugene Borgida in </a:t>
            </a:r>
            <a:r>
              <a:rPr lang="en-US" sz="2800" i="1" dirty="0"/>
              <a:t>EEOC v. Bloomberg,</a:t>
            </a:r>
            <a:r>
              <a:rPr lang="en-US" sz="2800" dirty="0"/>
              <a:t> No. 1:07-cv-08303-LAP (S.D. N.Y. Aug. 31, 2010)</a:t>
            </a:r>
            <a:r>
              <a:rPr lang="en-US" sz="3000" dirty="0"/>
              <a:t>  </a:t>
            </a:r>
          </a:p>
          <a:p>
            <a:pPr algn="l"/>
            <a:endParaRPr lang="en-US" dirty="0"/>
          </a:p>
        </p:txBody>
      </p:sp>
    </p:spTree>
    <p:extLst>
      <p:ext uri="{BB962C8B-B14F-4D97-AF65-F5344CB8AC3E}">
        <p14:creationId xmlns:p14="http://schemas.microsoft.com/office/powerpoint/2010/main" val="29047561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609602"/>
            <a:ext cx="7239000" cy="1295399"/>
          </a:xfrm>
        </p:spPr>
        <p:txBody>
          <a:bodyPr>
            <a:normAutofit/>
          </a:bodyPr>
          <a:lstStyle/>
          <a:p>
            <a:r>
              <a:rPr lang="en-US" sz="3000" dirty="0"/>
              <a:t>6. Implicit Bias Theory Stereotypes the (Alleged) Stereotypers.</a:t>
            </a:r>
          </a:p>
        </p:txBody>
      </p:sp>
      <p:sp>
        <p:nvSpPr>
          <p:cNvPr id="3" name="Subtitle 2"/>
          <p:cNvSpPr>
            <a:spLocks noGrp="1"/>
          </p:cNvSpPr>
          <p:nvPr>
            <p:ph type="subTitle" idx="1"/>
          </p:nvPr>
        </p:nvSpPr>
        <p:spPr>
          <a:xfrm>
            <a:off x="2438400" y="2286000"/>
            <a:ext cx="7162800" cy="3886200"/>
          </a:xfrm>
        </p:spPr>
        <p:txBody>
          <a:bodyPr>
            <a:normAutofit/>
          </a:bodyPr>
          <a:lstStyle/>
          <a:p>
            <a:pPr algn="l"/>
            <a:r>
              <a:rPr lang="en-US" sz="2700" dirty="0"/>
              <a:t>Implicit bias testimony in employment cases is based on the premise that the individuals who made the challenged employment decisions were implicitly biased because a significant number of people exhibit implicit bias in laboratory tests and other studies.  The testimony thus stereotypes the alleged stereotypers.  </a:t>
            </a:r>
          </a:p>
        </p:txBody>
      </p:sp>
    </p:spTree>
    <p:extLst>
      <p:ext uri="{BB962C8B-B14F-4D97-AF65-F5344CB8AC3E}">
        <p14:creationId xmlns:p14="http://schemas.microsoft.com/office/powerpoint/2010/main" val="12104840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Aharoni" panose="02010803020104030203" pitchFamily="2" charset="-79"/>
                <a:cs typeface="Aharoni" panose="02010803020104030203" pitchFamily="2" charset="-79"/>
              </a:rPr>
              <a:t>FORMS OF SUBTLE RACISM</a:t>
            </a:r>
            <a:endParaRPr lang="en-US" dirty="0">
              <a:latin typeface="Aharoni" panose="02010803020104030203" pitchFamily="2" charset="-79"/>
              <a:cs typeface="Aharoni" panose="02010803020104030203" pitchFamily="2" charset="-79"/>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803410080"/>
              </p:ext>
            </p:extLst>
          </p:nvPr>
        </p:nvGraphicFramePr>
        <p:xfrm>
          <a:off x="457200" y="1400430"/>
          <a:ext cx="10896600" cy="5265165"/>
        </p:xfrm>
        <a:graphic>
          <a:graphicData uri="http://schemas.openxmlformats.org/drawingml/2006/table">
            <a:tbl>
              <a:tblPr firstRow="1" bandRow="1">
                <a:tableStyleId>{5C22544A-7EE6-4342-B048-85BDC9FD1C3A}</a:tableStyleId>
              </a:tblPr>
              <a:tblGrid>
                <a:gridCol w="3025588"/>
                <a:gridCol w="3899647"/>
                <a:gridCol w="3971365"/>
              </a:tblGrid>
              <a:tr h="380929">
                <a:tc>
                  <a:txBody>
                    <a:bodyPr/>
                    <a:lstStyle/>
                    <a:p>
                      <a:r>
                        <a:rPr lang="en-US" dirty="0" smtClean="0"/>
                        <a:t>NAME</a:t>
                      </a:r>
                      <a:endParaRPr lang="en-US" dirty="0"/>
                    </a:p>
                  </a:txBody>
                  <a:tcPr/>
                </a:tc>
                <a:tc>
                  <a:txBody>
                    <a:bodyPr/>
                    <a:lstStyle/>
                    <a:p>
                      <a:r>
                        <a:rPr lang="en-US" dirty="0" smtClean="0"/>
                        <a:t>CITATIONS</a:t>
                      </a:r>
                      <a:endParaRPr lang="en-US" dirty="0"/>
                    </a:p>
                  </a:txBody>
                  <a:tcPr/>
                </a:tc>
                <a:tc>
                  <a:txBody>
                    <a:bodyPr/>
                    <a:lstStyle/>
                    <a:p>
                      <a:r>
                        <a:rPr lang="en-US" dirty="0" smtClean="0"/>
                        <a:t>MAIN FEATURES</a:t>
                      </a:r>
                      <a:endParaRPr lang="en-US" dirty="0"/>
                    </a:p>
                  </a:txBody>
                  <a:tcPr/>
                </a:tc>
              </a:tr>
              <a:tr h="1221059">
                <a:tc>
                  <a:txBody>
                    <a:bodyPr/>
                    <a:lstStyle/>
                    <a:p>
                      <a:r>
                        <a:rPr lang="en-US" dirty="0" smtClean="0"/>
                        <a:t>Symbolic Racism</a:t>
                      </a:r>
                      <a:endParaRPr lang="en-US" dirty="0"/>
                    </a:p>
                  </a:txBody>
                  <a:tcPr/>
                </a:tc>
                <a:tc>
                  <a:txBody>
                    <a:bodyPr/>
                    <a:lstStyle/>
                    <a:p>
                      <a:r>
                        <a:rPr lang="en-US" dirty="0" smtClean="0"/>
                        <a:t>Kinder &amp; Sears (1981)</a:t>
                      </a:r>
                      <a:endParaRPr lang="en-US" dirty="0"/>
                    </a:p>
                  </a:txBody>
                  <a:tcPr/>
                </a:tc>
                <a:tc>
                  <a:txBody>
                    <a:bodyPr/>
                    <a:lstStyle/>
                    <a:p>
                      <a:r>
                        <a:rPr lang="en-US" dirty="0" smtClean="0"/>
                        <a:t>Symbolic racists reject old-style</a:t>
                      </a:r>
                      <a:r>
                        <a:rPr lang="en-US" baseline="0" dirty="0" smtClean="0"/>
                        <a:t> </a:t>
                      </a:r>
                      <a:r>
                        <a:rPr lang="en-US" sz="1800" b="0" i="0" kern="1200" dirty="0" smtClean="0">
                          <a:solidFill>
                            <a:schemeClr val="dk1"/>
                          </a:solidFill>
                          <a:effectLst/>
                          <a:latin typeface="+mn-lt"/>
                          <a:ea typeface="+mn-ea"/>
                          <a:cs typeface="+mn-cs"/>
                        </a:rPr>
                        <a:t>racism but still express prejudice indirectly (e.g., as opposition to policies that help racial minorities)</a:t>
                      </a:r>
                      <a:endParaRPr lang="en-US" dirty="0"/>
                    </a:p>
                  </a:txBody>
                  <a:tcPr/>
                </a:tc>
              </a:tr>
              <a:tr h="1221059">
                <a:tc>
                  <a:txBody>
                    <a:bodyPr/>
                    <a:lstStyle/>
                    <a:p>
                      <a:r>
                        <a:rPr lang="en-US" b="0" i="0" dirty="0" smtClean="0">
                          <a:solidFill>
                            <a:srgbClr val="000000"/>
                          </a:solidFill>
                          <a:effectLst/>
                          <a:latin typeface="arial" panose="020B0604020202020204" pitchFamily="34" charset="0"/>
                        </a:rPr>
                        <a:t>Ambivalent</a:t>
                      </a:r>
                      <a:r>
                        <a:rPr lang="en-US" dirty="0" smtClean="0"/>
                        <a:t/>
                      </a:r>
                      <a:br>
                        <a:rPr lang="en-US" dirty="0" smtClean="0"/>
                      </a:br>
                      <a:r>
                        <a:rPr lang="en-US" b="0" i="0" dirty="0" smtClean="0">
                          <a:solidFill>
                            <a:srgbClr val="000000"/>
                          </a:solidFill>
                          <a:effectLst/>
                          <a:latin typeface="arial" panose="020B0604020202020204" pitchFamily="34" charset="0"/>
                        </a:rPr>
                        <a:t>Racism</a:t>
                      </a:r>
                      <a:endParaRPr lang="en-US" dirty="0"/>
                    </a:p>
                  </a:txBody>
                  <a:tcPr/>
                </a:tc>
                <a:tc>
                  <a:txBody>
                    <a:bodyPr/>
                    <a:lstStyle/>
                    <a:p>
                      <a:r>
                        <a:rPr lang="en-US" dirty="0" smtClean="0"/>
                        <a:t>Katz (1981)</a:t>
                      </a:r>
                      <a:endParaRPr lang="en-US" dirty="0"/>
                    </a:p>
                  </a:txBody>
                  <a:tcPr/>
                </a:tc>
                <a:tc>
                  <a:txBody>
                    <a:bodyPr/>
                    <a:lstStyle/>
                    <a:p>
                      <a:r>
                        <a:rPr lang="en-US" sz="1800" b="0" i="0" kern="1200" dirty="0" smtClean="0">
                          <a:solidFill>
                            <a:schemeClr val="dk1"/>
                          </a:solidFill>
                          <a:effectLst/>
                          <a:latin typeface="+mn-lt"/>
                          <a:ea typeface="+mn-ea"/>
                          <a:cs typeface="+mn-cs"/>
                        </a:rPr>
                        <a:t>Ambivalent racists experience an emotional conflict between positive and negative feelings toward stigmatized racial groups</a:t>
                      </a:r>
                      <a:endParaRPr lang="en-US" dirty="0"/>
                    </a:p>
                  </a:txBody>
                  <a:tcPr/>
                </a:tc>
              </a:tr>
              <a:tr h="1221059">
                <a:tc>
                  <a:txBody>
                    <a:bodyPr/>
                    <a:lstStyle/>
                    <a:p>
                      <a:r>
                        <a:rPr lang="en-US" dirty="0" smtClean="0"/>
                        <a:t>Modern Racism</a:t>
                      </a:r>
                      <a:endParaRPr lang="en-US" dirty="0"/>
                    </a:p>
                  </a:txBody>
                  <a:tcPr/>
                </a:tc>
                <a:tc>
                  <a:txBody>
                    <a:bodyPr/>
                    <a:lstStyle/>
                    <a:p>
                      <a:r>
                        <a:rPr lang="en-US" dirty="0" err="1" smtClean="0"/>
                        <a:t>McConahay</a:t>
                      </a:r>
                      <a:r>
                        <a:rPr lang="en-US" dirty="0" smtClean="0"/>
                        <a:t> (1986)</a:t>
                      </a:r>
                      <a:endParaRPr lang="en-US" dirty="0"/>
                    </a:p>
                  </a:txBody>
                  <a:tcPr/>
                </a:tc>
                <a:tc>
                  <a:txBody>
                    <a:bodyPr/>
                    <a:lstStyle/>
                    <a:p>
                      <a:r>
                        <a:rPr lang="en-US" sz="1800" b="0" i="0" kern="1200" dirty="0" smtClean="0">
                          <a:solidFill>
                            <a:schemeClr val="dk1"/>
                          </a:solidFill>
                          <a:effectLst/>
                          <a:latin typeface="+mn-lt"/>
                          <a:ea typeface="+mn-ea"/>
                          <a:cs typeface="+mn-cs"/>
                        </a:rPr>
                        <a:t>Modern racists see racism as wrong but view racial minorities as making unfair demands or receiving too many resources</a:t>
                      </a:r>
                      <a:endParaRPr lang="en-US" dirty="0"/>
                    </a:p>
                  </a:txBody>
                  <a:tcPr/>
                </a:tc>
              </a:tr>
              <a:tr h="1221059">
                <a:tc>
                  <a:txBody>
                    <a:bodyPr/>
                    <a:lstStyle/>
                    <a:p>
                      <a:pPr algn="l"/>
                      <a:r>
                        <a:rPr lang="en-US" dirty="0">
                          <a:effectLst/>
                          <a:latin typeface="arial" panose="020B0604020202020204" pitchFamily="34" charset="0"/>
                        </a:rPr>
                        <a:t>Aversive</a:t>
                      </a:r>
                      <a:br>
                        <a:rPr lang="en-US" dirty="0">
                          <a:effectLst/>
                          <a:latin typeface="arial" panose="020B0604020202020204" pitchFamily="34" charset="0"/>
                        </a:rPr>
                      </a:br>
                      <a:r>
                        <a:rPr lang="en-US" dirty="0">
                          <a:effectLst/>
                          <a:latin typeface="arial" panose="020B0604020202020204" pitchFamily="34" charset="0"/>
                        </a:rPr>
                        <a:t>Racism</a:t>
                      </a:r>
                    </a:p>
                  </a:txBody>
                  <a:tcPr marL="28575" marR="28575" marT="28575" marB="28575" anchor="ctr"/>
                </a:tc>
                <a:tc>
                  <a:txBody>
                    <a:bodyPr/>
                    <a:lstStyle/>
                    <a:p>
                      <a:r>
                        <a:rPr lang="en-US" sz="1800" b="0" i="0" kern="1200" dirty="0" err="1" smtClean="0">
                          <a:solidFill>
                            <a:schemeClr val="dk1"/>
                          </a:solidFill>
                          <a:effectLst/>
                          <a:latin typeface="+mn-lt"/>
                          <a:ea typeface="+mn-ea"/>
                          <a:cs typeface="+mn-cs"/>
                        </a:rPr>
                        <a:t>Gaertner</a:t>
                      </a:r>
                      <a:r>
                        <a:rPr lang="en-US" sz="1800" b="0" i="0" kern="1200" dirty="0" smtClean="0">
                          <a:solidFill>
                            <a:schemeClr val="dk1"/>
                          </a:solidFill>
                          <a:effectLst/>
                          <a:latin typeface="+mn-lt"/>
                          <a:ea typeface="+mn-ea"/>
                          <a:cs typeface="+mn-cs"/>
                        </a:rPr>
                        <a:t> &amp; </a:t>
                      </a:r>
                      <a:r>
                        <a:rPr lang="en-US" sz="1800" b="0" i="0" kern="1200" dirty="0" err="1" smtClean="0">
                          <a:solidFill>
                            <a:schemeClr val="dk1"/>
                          </a:solidFill>
                          <a:effectLst/>
                          <a:latin typeface="+mn-lt"/>
                          <a:ea typeface="+mn-ea"/>
                          <a:cs typeface="+mn-cs"/>
                        </a:rPr>
                        <a:t>Dovidio</a:t>
                      </a:r>
                      <a:r>
                        <a:rPr lang="en-US" sz="1800" b="0" i="0" kern="1200" dirty="0" smtClean="0">
                          <a:solidFill>
                            <a:schemeClr val="dk1"/>
                          </a:solidFill>
                          <a:effectLst/>
                          <a:latin typeface="+mn-lt"/>
                          <a:ea typeface="+mn-ea"/>
                          <a:cs typeface="+mn-cs"/>
                        </a:rPr>
                        <a:t> (1986)</a:t>
                      </a:r>
                      <a:endParaRPr lang="en-US" dirty="0"/>
                    </a:p>
                  </a:txBody>
                  <a:tcPr/>
                </a:tc>
                <a:tc>
                  <a:txBody>
                    <a:bodyPr/>
                    <a:lstStyle/>
                    <a:p>
                      <a:r>
                        <a:rPr lang="en-US" sz="1800" b="0" i="0" kern="1200" dirty="0" smtClean="0">
                          <a:solidFill>
                            <a:schemeClr val="dk1"/>
                          </a:solidFill>
                          <a:effectLst/>
                          <a:latin typeface="+mn-lt"/>
                          <a:ea typeface="+mn-ea"/>
                          <a:cs typeface="+mn-cs"/>
                        </a:rPr>
                        <a:t>Aversive racists believe in egalitarian principles such as racial equality but have a personal aversion toward racial minorities</a:t>
                      </a:r>
                      <a:endParaRPr lang="en-US" dirty="0"/>
                    </a:p>
                  </a:txBody>
                  <a:tcPr/>
                </a:tc>
              </a:tr>
            </a:tbl>
          </a:graphicData>
        </a:graphic>
      </p:graphicFrame>
    </p:spTree>
    <p:extLst>
      <p:ext uri="{BB962C8B-B14F-4D97-AF65-F5344CB8AC3E}">
        <p14:creationId xmlns:p14="http://schemas.microsoft.com/office/powerpoint/2010/main" val="19495481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52687"/>
          </a:xfrm>
        </p:spPr>
        <p:txBody>
          <a:bodyPr/>
          <a:lstStyle/>
          <a:p>
            <a:pPr algn="ctr"/>
            <a:r>
              <a:rPr lang="en-US" dirty="0" smtClean="0">
                <a:latin typeface="Aharoni" panose="02010803020104030203" pitchFamily="2" charset="-79"/>
                <a:cs typeface="Aharoni" panose="02010803020104030203" pitchFamily="2" charset="-79"/>
              </a:rPr>
              <a:t>Subtle Sexism</a:t>
            </a:r>
            <a:endParaRPr lang="en-US" dirty="0">
              <a:latin typeface="Aharoni" panose="02010803020104030203" pitchFamily="2" charset="-79"/>
              <a:cs typeface="Aharoni" panose="02010803020104030203" pitchFamily="2" charset="-79"/>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20767595"/>
              </p:ext>
            </p:extLst>
          </p:nvPr>
        </p:nvGraphicFramePr>
        <p:xfrm>
          <a:off x="389965" y="1532965"/>
          <a:ext cx="10739353" cy="4935069"/>
        </p:xfrm>
        <a:graphic>
          <a:graphicData uri="http://schemas.openxmlformats.org/drawingml/2006/table">
            <a:tbl>
              <a:tblPr firstRow="1" bandRow="1">
                <a:tableStyleId>{5C22544A-7EE6-4342-B048-85BDC9FD1C3A}</a:tableStyleId>
              </a:tblPr>
              <a:tblGrid>
                <a:gridCol w="3106270"/>
                <a:gridCol w="3025589"/>
                <a:gridCol w="4607494"/>
              </a:tblGrid>
              <a:tr h="425336">
                <a:tc>
                  <a:txBody>
                    <a:bodyPr/>
                    <a:lstStyle/>
                    <a:p>
                      <a:r>
                        <a:rPr lang="en-US" dirty="0" smtClean="0"/>
                        <a:t>NAME</a:t>
                      </a:r>
                      <a:endParaRPr lang="en-US" dirty="0"/>
                    </a:p>
                  </a:txBody>
                  <a:tcPr/>
                </a:tc>
                <a:tc>
                  <a:txBody>
                    <a:bodyPr/>
                    <a:lstStyle/>
                    <a:p>
                      <a:endParaRPr lang="en-US" dirty="0"/>
                    </a:p>
                  </a:txBody>
                  <a:tcPr/>
                </a:tc>
                <a:tc>
                  <a:txBody>
                    <a:bodyPr/>
                    <a:lstStyle/>
                    <a:p>
                      <a:r>
                        <a:rPr lang="en-US" dirty="0" smtClean="0"/>
                        <a:t>MAIN FEATURES</a:t>
                      </a:r>
                      <a:endParaRPr lang="en-US" dirty="0"/>
                    </a:p>
                  </a:txBody>
                  <a:tcPr/>
                </a:tc>
              </a:tr>
              <a:tr h="734142">
                <a:tc>
                  <a:txBody>
                    <a:bodyPr/>
                    <a:lstStyle/>
                    <a:p>
                      <a:r>
                        <a:rPr lang="en-US" dirty="0" smtClean="0"/>
                        <a:t>Old-Fashion Sexism</a:t>
                      </a:r>
                      <a:endParaRPr lang="en-US" dirty="0"/>
                    </a:p>
                  </a:txBody>
                  <a:tcPr/>
                </a:tc>
                <a:tc>
                  <a:txBody>
                    <a:bodyPr/>
                    <a:lstStyle/>
                    <a:p>
                      <a:endParaRPr lang="en-US"/>
                    </a:p>
                  </a:txBody>
                  <a:tcPr/>
                </a:tc>
                <a:tc>
                  <a:txBody>
                    <a:bodyPr/>
                    <a:lstStyle/>
                    <a:p>
                      <a:r>
                        <a:rPr lang="en-US" dirty="0" smtClean="0"/>
                        <a:t>Women are unintelligent and incompetent</a:t>
                      </a:r>
                      <a:endParaRPr lang="en-US" dirty="0"/>
                    </a:p>
                  </a:txBody>
                  <a:tcPr/>
                </a:tc>
              </a:tr>
              <a:tr h="1992673">
                <a:tc>
                  <a:txBody>
                    <a:bodyPr/>
                    <a:lstStyle/>
                    <a:p>
                      <a:r>
                        <a:rPr lang="en-US" dirty="0" smtClean="0"/>
                        <a:t>Modern Sexism</a:t>
                      </a:r>
                      <a:endParaRPr lang="en-US" dirty="0"/>
                    </a:p>
                  </a:txBody>
                  <a:tcPr/>
                </a:tc>
                <a:tc>
                  <a:txBody>
                    <a:bodyPr/>
                    <a:lstStyle/>
                    <a:p>
                      <a:r>
                        <a:rPr lang="en-US" dirty="0" smtClean="0"/>
                        <a:t>Swim (1995)</a:t>
                      </a:r>
                      <a:endParaRPr lang="en-US" dirty="0"/>
                    </a:p>
                  </a:txBody>
                  <a:tcPr/>
                </a:tc>
                <a:tc>
                  <a:txBody>
                    <a:bodyPr/>
                    <a:lstStyle/>
                    <a:p>
                      <a:r>
                        <a:rPr lang="en-US" sz="1800" b="0" i="0" kern="1200" dirty="0" smtClean="0">
                          <a:solidFill>
                            <a:schemeClr val="dk1"/>
                          </a:solidFill>
                          <a:effectLst/>
                          <a:latin typeface="+mn-lt"/>
                          <a:ea typeface="+mn-ea"/>
                          <a:cs typeface="+mn-cs"/>
                        </a:rPr>
                        <a:t>Characterized by a denial that sex discrimination continues to be a problem, antagonism toward women's groups, and a belief that the government and news media show too much concern about the treatment of women. </a:t>
                      </a:r>
                      <a:endParaRPr lang="en-US" dirty="0"/>
                    </a:p>
                  </a:txBody>
                  <a:tcPr/>
                </a:tc>
              </a:tr>
              <a:tr h="734142">
                <a:tc>
                  <a:txBody>
                    <a:bodyPr/>
                    <a:lstStyle/>
                    <a:p>
                      <a:r>
                        <a:rPr lang="en-US" dirty="0" smtClean="0"/>
                        <a:t>Ambivalent Sexism (Hostile)</a:t>
                      </a:r>
                      <a:endParaRPr lang="en-US" dirty="0"/>
                    </a:p>
                  </a:txBody>
                  <a:tcPr/>
                </a:tc>
                <a:tc>
                  <a:txBody>
                    <a:bodyPr/>
                    <a:lstStyle/>
                    <a:p>
                      <a:r>
                        <a:rPr lang="en-US" dirty="0" smtClean="0"/>
                        <a:t>Glick</a:t>
                      </a:r>
                      <a:r>
                        <a:rPr lang="en-US" baseline="0" dirty="0" smtClean="0"/>
                        <a:t> and Fiske (1996, 2001)</a:t>
                      </a:r>
                      <a:endParaRPr lang="en-US" dirty="0"/>
                    </a:p>
                  </a:txBody>
                  <a:tcPr/>
                </a:tc>
                <a:tc>
                  <a:txBody>
                    <a:bodyPr/>
                    <a:lstStyle/>
                    <a:p>
                      <a:r>
                        <a:rPr lang="en-US" dirty="0" smtClean="0"/>
                        <a:t>Negative feelings towards women</a:t>
                      </a:r>
                      <a:endParaRPr lang="en-US" dirty="0"/>
                    </a:p>
                  </a:txBody>
                  <a:tcPr/>
                </a:tc>
              </a:tr>
              <a:tr h="1048776">
                <a:tc>
                  <a:txBody>
                    <a:bodyPr/>
                    <a:lstStyle/>
                    <a:p>
                      <a:r>
                        <a:rPr lang="en-US" dirty="0" smtClean="0"/>
                        <a:t>Ambivalent Sexism</a:t>
                      </a:r>
                      <a:r>
                        <a:rPr lang="en-US" baseline="0" dirty="0" smtClean="0"/>
                        <a:t> (Benevolent)</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Glick</a:t>
                      </a:r>
                      <a:r>
                        <a:rPr lang="en-US" baseline="0" dirty="0" smtClean="0"/>
                        <a:t> and Fiske (1996, 2001)</a:t>
                      </a:r>
                      <a:endParaRPr lang="en-US" dirty="0" smtClean="0"/>
                    </a:p>
                    <a:p>
                      <a:endParaRPr lang="en-US" dirty="0"/>
                    </a:p>
                  </a:txBody>
                  <a:tcPr/>
                </a:tc>
                <a:tc>
                  <a:txBody>
                    <a:bodyPr/>
                    <a:lstStyle/>
                    <a:p>
                      <a:r>
                        <a:rPr lang="en-US" sz="1800" b="0" i="0" kern="1200" dirty="0" smtClean="0">
                          <a:solidFill>
                            <a:schemeClr val="dk1"/>
                          </a:solidFill>
                          <a:effectLst/>
                          <a:latin typeface="+mn-lt"/>
                          <a:ea typeface="+mn-ea"/>
                          <a:cs typeface="+mn-cs"/>
                        </a:rPr>
                        <a:t>A chivalrous ideology that offers protection and affection to women who adopt conventional gender roles</a:t>
                      </a:r>
                      <a:endParaRPr lang="en-US" dirty="0"/>
                    </a:p>
                  </a:txBody>
                  <a:tcPr/>
                </a:tc>
              </a:tr>
            </a:tbl>
          </a:graphicData>
        </a:graphic>
      </p:graphicFrame>
    </p:spTree>
    <p:extLst>
      <p:ext uri="{BB962C8B-B14F-4D97-AF65-F5344CB8AC3E}">
        <p14:creationId xmlns:p14="http://schemas.microsoft.com/office/powerpoint/2010/main" val="37604437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IAT – Implicit Association Test</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a:xfrm>
            <a:off x="322729" y="1825624"/>
            <a:ext cx="11031071" cy="4655857"/>
          </a:xfrm>
        </p:spPr>
        <p:txBody>
          <a:bodyPr>
            <a:normAutofit fontScale="85000" lnSpcReduction="20000"/>
          </a:bodyPr>
          <a:lstStyle/>
          <a:p>
            <a:r>
              <a:rPr lang="en-US" sz="3900" dirty="0" smtClean="0">
                <a:latin typeface="Times New Roman" panose="02020603050405020304" pitchFamily="18" charset="0"/>
                <a:cs typeface="Times New Roman" panose="02020603050405020304" pitchFamily="18" charset="0"/>
              </a:rPr>
              <a:t>A measure within social psychology designed to detect the strength of a person’s automatic association between mental representations of concepts in ones memory.</a:t>
            </a:r>
          </a:p>
          <a:p>
            <a:endParaRPr lang="en-US" sz="3900" dirty="0">
              <a:latin typeface="Times New Roman" panose="02020603050405020304" pitchFamily="18" charset="0"/>
              <a:cs typeface="Times New Roman" panose="02020603050405020304" pitchFamily="18" charset="0"/>
            </a:endParaRPr>
          </a:p>
          <a:p>
            <a:r>
              <a:rPr lang="en-US" sz="3900" dirty="0">
                <a:latin typeface="Times New Roman" panose="02020603050405020304" pitchFamily="18" charset="0"/>
                <a:cs typeface="Times New Roman" panose="02020603050405020304" pitchFamily="18" charset="0"/>
              </a:rPr>
              <a:t>The IAT is a computer-based test that measures how rapidly people are able to categorize various words and images, and it capitalizes on the fact that most of us identify words and images more rapidly when they come from closely related categories than when they come from unrelated categories</a:t>
            </a:r>
            <a:endParaRPr lang="en-US" sz="3900" dirty="0" smtClean="0">
              <a:latin typeface="Times New Roman" panose="02020603050405020304" pitchFamily="18" charset="0"/>
              <a:cs typeface="Times New Roman" panose="02020603050405020304" pitchFamily="18" charset="0"/>
            </a:endParaRPr>
          </a:p>
          <a:p>
            <a:pPr marL="0" indent="0">
              <a:buNone/>
            </a:pPr>
            <a:endParaRPr lang="en-US" sz="3500" dirty="0" smtClean="0">
              <a:latin typeface="Times New Roman" panose="02020603050405020304" pitchFamily="18" charset="0"/>
              <a:cs typeface="Times New Roman" panose="02020603050405020304" pitchFamily="18" charset="0"/>
            </a:endParaRPr>
          </a:p>
          <a:p>
            <a:pPr marL="0" indent="0">
              <a:buNone/>
            </a:pPr>
            <a:r>
              <a:rPr lang="en-US" sz="3500" dirty="0" smtClean="0">
                <a:latin typeface="Times New Roman" panose="02020603050405020304" pitchFamily="18" charset="0"/>
                <a:cs typeface="Times New Roman" panose="02020603050405020304" pitchFamily="18" charset="0"/>
              </a:rPr>
              <a:t> </a:t>
            </a:r>
          </a:p>
          <a:p>
            <a:endParaRPr lang="en-US" dirty="0"/>
          </a:p>
        </p:txBody>
      </p:sp>
    </p:spTree>
    <p:extLst>
      <p:ext uri="{BB962C8B-B14F-4D97-AF65-F5344CB8AC3E}">
        <p14:creationId xmlns:p14="http://schemas.microsoft.com/office/powerpoint/2010/main" val="37921503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Aharoni" panose="02010803020104030203" pitchFamily="2" charset="-79"/>
                <a:cs typeface="Aharoni" panose="02010803020104030203" pitchFamily="2" charset="-79"/>
              </a:rPr>
              <a:t>GENERAL IAT FINDINGS</a:t>
            </a:r>
            <a:r>
              <a:rPr lang="en-US" dirty="0" smtClean="0"/>
              <a:t>	</a:t>
            </a:r>
            <a:endParaRPr lang="en-US" dirty="0"/>
          </a:p>
        </p:txBody>
      </p:sp>
      <p:sp>
        <p:nvSpPr>
          <p:cNvPr id="3" name="Content Placeholder 2"/>
          <p:cNvSpPr>
            <a:spLocks noGrp="1"/>
          </p:cNvSpPr>
          <p:nvPr>
            <p:ph idx="1"/>
          </p:nvPr>
        </p:nvSpPr>
        <p:spPr/>
        <p:txBody>
          <a:bodyPr>
            <a:normAutofit/>
          </a:bodyPr>
          <a:lstStyle/>
          <a:p>
            <a:r>
              <a:rPr lang="en-US" sz="3600" dirty="0" smtClean="0">
                <a:latin typeface="Times New Roman" panose="02020603050405020304" pitchFamily="18" charset="0"/>
                <a:cs typeface="Times New Roman" panose="02020603050405020304" pitchFamily="18" charset="0"/>
              </a:rPr>
              <a:t>Most people prefer:</a:t>
            </a:r>
          </a:p>
          <a:p>
            <a:pPr marL="0" indent="0">
              <a:buNone/>
            </a:pPr>
            <a:endParaRPr lang="en-US" sz="3600" dirty="0" smtClean="0">
              <a:latin typeface="Times New Roman" panose="02020603050405020304" pitchFamily="18" charset="0"/>
              <a:cs typeface="Times New Roman" panose="02020603050405020304" pitchFamily="18" charset="0"/>
            </a:endParaRPr>
          </a:p>
          <a:p>
            <a:pPr lvl="1"/>
            <a:r>
              <a:rPr lang="en-US" sz="3600" dirty="0" smtClean="0">
                <a:latin typeface="Times New Roman" panose="02020603050405020304" pitchFamily="18" charset="0"/>
                <a:cs typeface="Times New Roman" panose="02020603050405020304" pitchFamily="18" charset="0"/>
              </a:rPr>
              <a:t>White to African American;</a:t>
            </a:r>
          </a:p>
          <a:p>
            <a:pPr lvl="1"/>
            <a:r>
              <a:rPr lang="en-US" sz="3600" dirty="0" smtClean="0">
                <a:latin typeface="Times New Roman" panose="02020603050405020304" pitchFamily="18" charset="0"/>
                <a:cs typeface="Times New Roman" panose="02020603050405020304" pitchFamily="18" charset="0"/>
              </a:rPr>
              <a:t>Young to old; and</a:t>
            </a:r>
          </a:p>
          <a:p>
            <a:pPr lvl="1"/>
            <a:r>
              <a:rPr lang="en-US" sz="3600" dirty="0" smtClean="0">
                <a:latin typeface="Times New Roman" panose="02020603050405020304" pitchFamily="18" charset="0"/>
                <a:cs typeface="Times New Roman" panose="02020603050405020304" pitchFamily="18" charset="0"/>
              </a:rPr>
              <a:t>Heterosexual to gay.</a:t>
            </a:r>
          </a:p>
          <a:p>
            <a:pPr marL="457200" lvl="1" indent="0">
              <a:buNone/>
            </a:pPr>
            <a:r>
              <a:rPr lang="en-US" sz="3600" dirty="0" smtClean="0">
                <a:latin typeface="Times New Roman" panose="02020603050405020304" pitchFamily="18" charset="0"/>
                <a:cs typeface="Times New Roman" panose="02020603050405020304" pitchFamily="18" charset="0"/>
              </a:rPr>
              <a:t>(Greenwald &amp; Krieger - 2006; Greenwald, McGhee &amp; Schwartz – 1998).</a:t>
            </a:r>
          </a:p>
        </p:txBody>
      </p:sp>
    </p:spTree>
    <p:extLst>
      <p:ext uri="{BB962C8B-B14F-4D97-AF65-F5344CB8AC3E}">
        <p14:creationId xmlns:p14="http://schemas.microsoft.com/office/powerpoint/2010/main" val="12242420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haroni" panose="02010803020104030203" pitchFamily="2" charset="-79"/>
                <a:cs typeface="Aharoni" panose="02010803020104030203" pitchFamily="2" charset="-79"/>
              </a:rPr>
              <a:t>IMPACT ON SOCIALIZATION</a:t>
            </a:r>
            <a:endParaRPr lang="en-US" dirty="0">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noAutofit/>
          </a:bodyPr>
          <a:lstStyle/>
          <a:p>
            <a:r>
              <a:rPr lang="en-US" sz="3600" dirty="0" smtClean="0"/>
              <a:t>A greater IAT score can result in altered interactions</a:t>
            </a:r>
          </a:p>
          <a:p>
            <a:endParaRPr lang="en-US" sz="3600" dirty="0"/>
          </a:p>
          <a:p>
            <a:pPr lvl="1"/>
            <a:r>
              <a:rPr lang="en-US" sz="3600" dirty="0" smtClean="0"/>
              <a:t>Increased speaking time</a:t>
            </a:r>
          </a:p>
          <a:p>
            <a:pPr lvl="1"/>
            <a:r>
              <a:rPr lang="en-US" sz="3600" dirty="0" smtClean="0"/>
              <a:t>More smiling</a:t>
            </a:r>
          </a:p>
          <a:p>
            <a:pPr lvl="1"/>
            <a:r>
              <a:rPr lang="en-US" sz="3600" dirty="0" smtClean="0"/>
              <a:t>Increased extemporaneous social comments</a:t>
            </a:r>
          </a:p>
          <a:p>
            <a:pPr marL="457200" lvl="1" indent="0">
              <a:buNone/>
            </a:pPr>
            <a:endParaRPr lang="en-US" sz="3600" dirty="0"/>
          </a:p>
          <a:p>
            <a:pPr marL="457200" lvl="1" indent="0">
              <a:buNone/>
            </a:pPr>
            <a:r>
              <a:rPr lang="en-US" sz="3600" dirty="0" smtClean="0"/>
              <a:t>Can these impact employment relationships?</a:t>
            </a:r>
            <a:endParaRPr lang="en-US" sz="3600" dirty="0"/>
          </a:p>
        </p:txBody>
      </p:sp>
    </p:spTree>
    <p:extLst>
      <p:ext uri="{BB962C8B-B14F-4D97-AF65-F5344CB8AC3E}">
        <p14:creationId xmlns:p14="http://schemas.microsoft.com/office/powerpoint/2010/main" val="600209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2565</Words>
  <Application>Microsoft Office PowerPoint</Application>
  <PresentationFormat>Custom</PresentationFormat>
  <Paragraphs>209</Paragraphs>
  <Slides>42</Slides>
  <Notes>0</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Office Theme</vt:lpstr>
      <vt:lpstr>IMPLICIT BIAS STEREOTYPES &amp; DISCRIMINATION</vt:lpstr>
      <vt:lpstr>What happens when we lie (to ourselves)?</vt:lpstr>
      <vt:lpstr>Where do Implicit Biases / Stereotypes come from?</vt:lpstr>
      <vt:lpstr>STEREOTYPING</vt:lpstr>
      <vt:lpstr>FORMS OF SUBTLE RACISM</vt:lpstr>
      <vt:lpstr>Subtle Sexism</vt:lpstr>
      <vt:lpstr>IAT – Implicit Association Test</vt:lpstr>
      <vt:lpstr>GENERAL IAT FINDINGS </vt:lpstr>
      <vt:lpstr>IMPACT ON SOCIALIZATION</vt:lpstr>
      <vt:lpstr>RACIAL BIAS IN HIRING</vt:lpstr>
      <vt:lpstr>RACIAL BIAS IN HIRING</vt:lpstr>
      <vt:lpstr>Have Stereotypes decreased?  or are they less likely to be expressed?</vt:lpstr>
      <vt:lpstr>LAW FIRM BIAS</vt:lpstr>
      <vt:lpstr>LAW FIRM BIAS</vt:lpstr>
      <vt:lpstr>APPLICATION TO LITIGATION</vt:lpstr>
      <vt:lpstr>ADMISSIBILITY</vt:lpstr>
      <vt:lpstr>ISSUES GENERALLY RAISED BY DEFENSE </vt:lpstr>
      <vt:lpstr>RELIABILITY OF STEREOTYPING</vt:lpstr>
      <vt:lpstr>IMPLICIT BIAS – DUKES</vt:lpstr>
      <vt:lpstr>IMPLICIT BIAS SINCE DUKES</vt:lpstr>
      <vt:lpstr>IMPLICIT BIAS SINCE DUKES</vt:lpstr>
      <vt:lpstr>IMPLICIT BIAS SINCE DUKES</vt:lpstr>
      <vt:lpstr>ELLIS v. COSTCO – Ninth Circuit</vt:lpstr>
      <vt:lpstr>ELLIS v. COSTCO – Lower Court (Round Two)</vt:lpstr>
      <vt:lpstr>TAYLOR v. ___________INDUSTRIES</vt:lpstr>
      <vt:lpstr>WHY WERE THE POLICIES LACKING</vt:lpstr>
      <vt:lpstr>USE OF BIAS TO ESTABLISH DISPARATE TREATMENT</vt:lpstr>
      <vt:lpstr>CONCLUSION</vt:lpstr>
      <vt:lpstr>Implicit Bias Evidence</vt:lpstr>
      <vt:lpstr>Implicit Bias Theory</vt:lpstr>
      <vt:lpstr>PowerPoint Presentation</vt:lpstr>
      <vt:lpstr>“Dr. Bielby conceded that he could not calculate whether 0.5 percent or 95 percent of the employment decisions at Wal-Mart might be determined by stereotyped thinking.”   Wal-Mart v. Dukes, 564 U.S. ____ (2011).   </vt:lpstr>
      <vt:lpstr>PowerPoint Presentation</vt:lpstr>
      <vt:lpstr>Effect of Individuating Information</vt:lpstr>
      <vt:lpstr>PowerPoint Presentation</vt:lpstr>
      <vt:lpstr>Use of the Implied Associational Test is Problematic.</vt:lpstr>
      <vt:lpstr>PowerPoint Presentation</vt:lpstr>
      <vt:lpstr>PowerPoint Presentation</vt:lpstr>
      <vt:lpstr>Effect of Subjectivity</vt:lpstr>
      <vt:lpstr>4.  Implicit Bias Testimony Cannot Be Used to Support Claims of Intentional Discrimination</vt:lpstr>
      <vt:lpstr>5. Expert Testimony that Stereotypes Exist and Can Affect Employment Decisions Has Been Excluded.</vt:lpstr>
      <vt:lpstr>6. Implicit Bias Theory Stereotypes the (Alleged) Stereotypers.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IMPLICIT BIAS STEREOTYPES &amp; DISCRIMINATION</dc:title>
  <dc:creator>Maria Conticelli</dc:creator>
  <cp:lastModifiedBy>Maria Conticelli</cp:lastModifiedBy>
  <cp:revision>1</cp:revision>
  <dcterms:modified xsi:type="dcterms:W3CDTF">2015-03-09T17:07:28Z</dcterms:modified>
</cp:coreProperties>
</file>