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8"/>
  </p:notesMasterIdLst>
  <p:sldIdLst>
    <p:sldId id="260" r:id="rId3"/>
    <p:sldId id="261" r:id="rId4"/>
    <p:sldId id="262" r:id="rId5"/>
    <p:sldId id="263" r:id="rId6"/>
    <p:sldId id="264" r:id="rId7"/>
    <p:sldId id="31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316"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10" autoAdjust="0"/>
  </p:normalViewPr>
  <p:slideViewPr>
    <p:cSldViewPr>
      <p:cViewPr>
        <p:scale>
          <a:sx n="73" d="100"/>
          <a:sy n="73" d="100"/>
        </p:scale>
        <p:origin x="-1074" y="-756"/>
      </p:cViewPr>
      <p:guideLst>
        <p:guide orient="horz" pos="2160"/>
        <p:guide pos="2880"/>
      </p:guideLst>
    </p:cSldViewPr>
  </p:slideViewPr>
  <p:outlineViewPr>
    <p:cViewPr>
      <p:scale>
        <a:sx n="33" d="100"/>
        <a:sy n="33" d="100"/>
      </p:scale>
      <p:origin x="0" y="843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5F7A223B-8E2A-4BE2-AFA3-2CAFBF846FBC}" type="datetimeFigureOut">
              <a:rPr lang="en-US" smtClean="0"/>
              <a:t>3/4/2015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555AA02B-AD63-4D6E-8640-EF1FE467D8FD}" type="slidenum">
              <a:rPr lang="en-US" smtClean="0"/>
              <a:t>‹#›</a:t>
            </a:fld>
            <a:endParaRPr lang="en-US"/>
          </a:p>
        </p:txBody>
      </p:sp>
    </p:spTree>
    <p:extLst>
      <p:ext uri="{BB962C8B-B14F-4D97-AF65-F5344CB8AC3E}">
        <p14:creationId xmlns:p14="http://schemas.microsoft.com/office/powerpoint/2010/main" val="1349778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C3110E9-1A1F-489E-A57F-DE0F1DE324AF}"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lvl1pPr>
              <a:defRPr sz="1200"/>
            </a:lvl1pPr>
          </a:lstStyle>
          <a:p>
            <a:fld id="{3F93A7CA-9DB4-46AC-AD34-75B654F4CE85}" type="slidenum">
              <a:rPr lang="en-US" smtClean="0"/>
              <a:pPr/>
              <a:t>‹#›</a:t>
            </a:fld>
            <a:endParaRPr lang="en-US" dirty="0"/>
          </a:p>
        </p:txBody>
      </p:sp>
      <p:sp>
        <p:nvSpPr>
          <p:cNvPr id="7" name="TextBox 6"/>
          <p:cNvSpPr txBox="1"/>
          <p:nvPr userDrawn="1"/>
        </p:nvSpPr>
        <p:spPr>
          <a:xfrm>
            <a:off x="7239000" y="66506"/>
            <a:ext cx="1828800" cy="738664"/>
          </a:xfrm>
          <a:prstGeom prst="rect">
            <a:avLst/>
          </a:prstGeom>
          <a:solidFill>
            <a:schemeClr val="bg1"/>
          </a:solidFill>
        </p:spPr>
        <p:txBody>
          <a:bodyPr wrap="square" rtlCol="0">
            <a:spAutoFit/>
          </a:bodyPr>
          <a:lstStyle/>
          <a:p>
            <a:endParaRPr lang="en-US" sz="1400" dirty="0" smtClean="0"/>
          </a:p>
          <a:p>
            <a:endParaRPr lang="en-US" sz="1400" dirty="0"/>
          </a:p>
          <a:p>
            <a:endParaRPr lang="en-US" sz="1400" dirty="0"/>
          </a:p>
        </p:txBody>
      </p:sp>
    </p:spTree>
    <p:extLst>
      <p:ext uri="{BB962C8B-B14F-4D97-AF65-F5344CB8AC3E}">
        <p14:creationId xmlns:p14="http://schemas.microsoft.com/office/powerpoint/2010/main" val="298291442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51F2E-03BC-43CD-8B30-FB9B1F80BF23}"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3F93A7CA-9DB4-46AC-AD34-75B654F4CE85}" type="slidenum">
              <a:rPr lang="en-US" smtClean="0"/>
              <a:t>‹#›</a:t>
            </a:fld>
            <a:endParaRPr lang="en-US"/>
          </a:p>
        </p:txBody>
      </p:sp>
    </p:spTree>
    <p:extLst>
      <p:ext uri="{BB962C8B-B14F-4D97-AF65-F5344CB8AC3E}">
        <p14:creationId xmlns:p14="http://schemas.microsoft.com/office/powerpoint/2010/main" val="21760098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A46B10-8CC2-44D7-A554-E4F29051F47D}"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3F93A7CA-9DB4-46AC-AD34-75B654F4CE85}" type="slidenum">
              <a:rPr lang="en-US" smtClean="0"/>
              <a:t>‹#›</a:t>
            </a:fld>
            <a:endParaRPr lang="en-US"/>
          </a:p>
        </p:txBody>
      </p:sp>
    </p:spTree>
    <p:extLst>
      <p:ext uri="{BB962C8B-B14F-4D97-AF65-F5344CB8AC3E}">
        <p14:creationId xmlns:p14="http://schemas.microsoft.com/office/powerpoint/2010/main" val="22810769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ABFA47-5F9A-4220-9D76-4B31282CB314}"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A712C2AA-8D97-4887-878E-19E76F8FDC77}" type="slidenum">
              <a:rPr lang="en-US" smtClean="0"/>
              <a:t>‹#›</a:t>
            </a:fld>
            <a:endParaRPr lang="en-US" dirty="0"/>
          </a:p>
        </p:txBody>
      </p:sp>
    </p:spTree>
    <p:extLst>
      <p:ext uri="{BB962C8B-B14F-4D97-AF65-F5344CB8AC3E}">
        <p14:creationId xmlns:p14="http://schemas.microsoft.com/office/powerpoint/2010/main" val="39974825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3F263D-53E4-4ED6-B37D-8A3A9200C22C}"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286700973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0AA014-77A3-4E98-9D74-32A9010B9664}"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3071415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8D35CDC-9BF7-4154-9323-0B08A0E85701}" type="datetime1">
              <a:rPr lang="en-US" smtClean="0"/>
              <a:t>3/4/2015</a:t>
            </a:fld>
            <a:endParaRPr lang="en-US"/>
          </a:p>
        </p:txBody>
      </p:sp>
      <p:sp>
        <p:nvSpPr>
          <p:cNvPr id="6" name="Footer Placeholder 5"/>
          <p:cNvSpPr>
            <a:spLocks noGrp="1"/>
          </p:cNvSpPr>
          <p:nvPr>
            <p:ph type="ftr" sz="quarter" idx="11"/>
          </p:nvPr>
        </p:nvSpPr>
        <p:spPr/>
        <p:txBody>
          <a:bodyPr/>
          <a:lstStyle/>
          <a:p>
            <a:r>
              <a:rPr lang="en-US" smtClean="0"/>
              <a:t>N2980046</a:t>
            </a:r>
            <a:endParaRPr lang="en-US"/>
          </a:p>
        </p:txBody>
      </p:sp>
      <p:sp>
        <p:nvSpPr>
          <p:cNvPr id="7" name="Slide Number Placeholder 6"/>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14886163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9A1CBB-9DA9-43D1-AF7F-D25F8522213C}" type="datetime1">
              <a:rPr lang="en-US" smtClean="0"/>
              <a:t>3/4/2015</a:t>
            </a:fld>
            <a:endParaRPr lang="en-US"/>
          </a:p>
        </p:txBody>
      </p:sp>
      <p:sp>
        <p:nvSpPr>
          <p:cNvPr id="8" name="Footer Placeholder 7"/>
          <p:cNvSpPr>
            <a:spLocks noGrp="1"/>
          </p:cNvSpPr>
          <p:nvPr>
            <p:ph type="ftr" sz="quarter" idx="11"/>
          </p:nvPr>
        </p:nvSpPr>
        <p:spPr/>
        <p:txBody>
          <a:bodyPr/>
          <a:lstStyle/>
          <a:p>
            <a:r>
              <a:rPr lang="en-US" smtClean="0"/>
              <a:t>N2980046</a:t>
            </a:r>
            <a:endParaRPr lang="en-US"/>
          </a:p>
        </p:txBody>
      </p:sp>
      <p:sp>
        <p:nvSpPr>
          <p:cNvPr id="9" name="Slide Number Placeholder 8"/>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28787706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A43529-72CC-4EA5-830C-39A24D100FA1}" type="datetime1">
              <a:rPr lang="en-US" smtClean="0"/>
              <a:t>3/4/2015</a:t>
            </a:fld>
            <a:endParaRPr lang="en-US"/>
          </a:p>
        </p:txBody>
      </p:sp>
      <p:sp>
        <p:nvSpPr>
          <p:cNvPr id="4" name="Footer Placeholder 3"/>
          <p:cNvSpPr>
            <a:spLocks noGrp="1"/>
          </p:cNvSpPr>
          <p:nvPr>
            <p:ph type="ftr" sz="quarter" idx="11"/>
          </p:nvPr>
        </p:nvSpPr>
        <p:spPr/>
        <p:txBody>
          <a:bodyPr/>
          <a:lstStyle/>
          <a:p>
            <a:r>
              <a:rPr lang="en-US" smtClean="0"/>
              <a:t>N2980046</a:t>
            </a:r>
            <a:endParaRPr lang="en-US"/>
          </a:p>
        </p:txBody>
      </p:sp>
      <p:sp>
        <p:nvSpPr>
          <p:cNvPr id="5" name="Slide Number Placeholder 4"/>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19544138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D6D2E3-6F36-4C84-BB79-35764040C400}" type="datetime1">
              <a:rPr lang="en-US" smtClean="0"/>
              <a:t>3/4/2015</a:t>
            </a:fld>
            <a:endParaRPr lang="en-US"/>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27212260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B8C0C-CC22-4902-9C6B-9538ADE1BFFB}" type="datetime1">
              <a:rPr lang="en-US" smtClean="0"/>
              <a:t>3/4/2015</a:t>
            </a:fld>
            <a:endParaRPr lang="en-US"/>
          </a:p>
        </p:txBody>
      </p:sp>
      <p:sp>
        <p:nvSpPr>
          <p:cNvPr id="6" name="Footer Placeholder 5"/>
          <p:cNvSpPr>
            <a:spLocks noGrp="1"/>
          </p:cNvSpPr>
          <p:nvPr>
            <p:ph type="ftr" sz="quarter" idx="11"/>
          </p:nvPr>
        </p:nvSpPr>
        <p:spPr/>
        <p:txBody>
          <a:bodyPr/>
          <a:lstStyle/>
          <a:p>
            <a:r>
              <a:rPr lang="en-US" smtClean="0"/>
              <a:t>N2980046</a:t>
            </a:r>
            <a:endParaRPr lang="en-US"/>
          </a:p>
        </p:txBody>
      </p:sp>
      <p:sp>
        <p:nvSpPr>
          <p:cNvPr id="7" name="Slide Number Placeholder 6"/>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3470602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3pPr>
              <a:defRPr sz="22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FB662610-EBFE-453A-9920-9B13FE0704E7}"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lvl1pPr>
              <a:defRPr sz="1200" baseline="0"/>
            </a:lvl1pPr>
          </a:lstStyle>
          <a:p>
            <a:fld id="{3F93A7CA-9DB4-46AC-AD34-75B654F4CE85}" type="slidenum">
              <a:rPr lang="en-US" smtClean="0"/>
              <a:pPr/>
              <a:t>‹#›</a:t>
            </a:fld>
            <a:endParaRPr lang="en-US" dirty="0"/>
          </a:p>
        </p:txBody>
      </p:sp>
      <p:sp>
        <p:nvSpPr>
          <p:cNvPr id="7" name="TextBox 6"/>
          <p:cNvSpPr txBox="1"/>
          <p:nvPr userDrawn="1"/>
        </p:nvSpPr>
        <p:spPr>
          <a:xfrm>
            <a:off x="1371600" y="6172200"/>
            <a:ext cx="1600200" cy="461665"/>
          </a:xfrm>
          <a:prstGeom prst="rect">
            <a:avLst/>
          </a:prstGeom>
          <a:solidFill>
            <a:schemeClr val="bg1"/>
          </a:solidFill>
        </p:spPr>
        <p:txBody>
          <a:bodyPr wrap="square" rtlCol="0">
            <a:spAutoFit/>
          </a:bodyPr>
          <a:lstStyle/>
          <a:p>
            <a:endParaRPr lang="en-US" sz="800" dirty="0" smtClean="0"/>
          </a:p>
          <a:p>
            <a:endParaRPr lang="en-US" sz="800" dirty="0"/>
          </a:p>
          <a:p>
            <a:endParaRPr lang="en-US" sz="800" dirty="0"/>
          </a:p>
        </p:txBody>
      </p:sp>
      <p:sp>
        <p:nvSpPr>
          <p:cNvPr id="8" name="TextBox 7"/>
          <p:cNvSpPr txBox="1"/>
          <p:nvPr userDrawn="1"/>
        </p:nvSpPr>
        <p:spPr>
          <a:xfrm>
            <a:off x="7239000" y="76200"/>
            <a:ext cx="1600200" cy="707886"/>
          </a:xfrm>
          <a:prstGeom prst="rect">
            <a:avLst/>
          </a:prstGeom>
          <a:solidFill>
            <a:schemeClr val="bg1"/>
          </a:solidFill>
        </p:spPr>
        <p:txBody>
          <a:bodyPr wrap="square" rtlCol="0">
            <a:spAutoFit/>
          </a:bodyPr>
          <a:lstStyle/>
          <a:p>
            <a:endParaRPr lang="en-US" sz="1000" dirty="0" smtClean="0"/>
          </a:p>
          <a:p>
            <a:endParaRPr lang="en-US" sz="1000" dirty="0" smtClean="0"/>
          </a:p>
          <a:p>
            <a:endParaRPr lang="en-US" sz="1000" dirty="0" smtClean="0"/>
          </a:p>
          <a:p>
            <a:endParaRPr lang="en-US" sz="1000" dirty="0"/>
          </a:p>
        </p:txBody>
      </p:sp>
    </p:spTree>
    <p:extLst>
      <p:ext uri="{BB962C8B-B14F-4D97-AF65-F5344CB8AC3E}">
        <p14:creationId xmlns:p14="http://schemas.microsoft.com/office/powerpoint/2010/main" val="233108412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190316-3A4E-472B-875D-EE006F4E6C77}" type="datetime1">
              <a:rPr lang="en-US" smtClean="0"/>
              <a:t>3/4/2015</a:t>
            </a:fld>
            <a:endParaRPr lang="en-US"/>
          </a:p>
        </p:txBody>
      </p:sp>
      <p:sp>
        <p:nvSpPr>
          <p:cNvPr id="6" name="Footer Placeholder 5"/>
          <p:cNvSpPr>
            <a:spLocks noGrp="1"/>
          </p:cNvSpPr>
          <p:nvPr>
            <p:ph type="ftr" sz="quarter" idx="11"/>
          </p:nvPr>
        </p:nvSpPr>
        <p:spPr/>
        <p:txBody>
          <a:bodyPr/>
          <a:lstStyle/>
          <a:p>
            <a:r>
              <a:rPr lang="en-US" smtClean="0"/>
              <a:t>N2980046</a:t>
            </a:r>
            <a:endParaRPr lang="en-US"/>
          </a:p>
        </p:txBody>
      </p:sp>
      <p:sp>
        <p:nvSpPr>
          <p:cNvPr id="7" name="Slide Number Placeholder 6"/>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29250195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2229D0-BB31-4471-A598-2C256A67F305}"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21667640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6817AD-7937-43FF-82E1-CAB7B80C1ED7}"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A712C2AA-8D97-4887-878E-19E76F8FDC77}" type="slidenum">
              <a:rPr lang="en-US" smtClean="0"/>
              <a:t>‹#›</a:t>
            </a:fld>
            <a:endParaRPr lang="en-US"/>
          </a:p>
        </p:txBody>
      </p:sp>
    </p:spTree>
    <p:extLst>
      <p:ext uri="{BB962C8B-B14F-4D97-AF65-F5344CB8AC3E}">
        <p14:creationId xmlns:p14="http://schemas.microsoft.com/office/powerpoint/2010/main" val="924556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91A83B-A29E-49AD-8F3A-A5559239381E}" type="datetime1">
              <a:rPr lang="en-US" smtClean="0"/>
              <a:t>3/4/2015</a:t>
            </a:fld>
            <a:endParaRPr lang="en-US"/>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lvl1pPr>
              <a:defRPr sz="1200"/>
            </a:lvl1pPr>
          </a:lstStyle>
          <a:p>
            <a:fld id="{3F93A7CA-9DB4-46AC-AD34-75B654F4CE85}" type="slidenum">
              <a:rPr lang="en-US" smtClean="0"/>
              <a:pPr/>
              <a:t>‹#›</a:t>
            </a:fld>
            <a:endParaRPr lang="en-US" dirty="0"/>
          </a:p>
        </p:txBody>
      </p:sp>
    </p:spTree>
    <p:extLst>
      <p:ext uri="{BB962C8B-B14F-4D97-AF65-F5344CB8AC3E}">
        <p14:creationId xmlns:p14="http://schemas.microsoft.com/office/powerpoint/2010/main" val="24907894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4E0719-F550-4101-8B77-859B565E3CBC}" type="datetime1">
              <a:rPr lang="en-US" smtClean="0"/>
              <a:t>3/4/2015</a:t>
            </a:fld>
            <a:endParaRPr lang="en-US"/>
          </a:p>
        </p:txBody>
      </p:sp>
      <p:sp>
        <p:nvSpPr>
          <p:cNvPr id="6" name="Footer Placeholder 5"/>
          <p:cNvSpPr>
            <a:spLocks noGrp="1"/>
          </p:cNvSpPr>
          <p:nvPr>
            <p:ph type="ftr" sz="quarter" idx="11"/>
          </p:nvPr>
        </p:nvSpPr>
        <p:spPr/>
        <p:txBody>
          <a:bodyPr/>
          <a:lstStyle/>
          <a:p>
            <a:r>
              <a:rPr lang="en-US" smtClean="0"/>
              <a:t>N2980046</a:t>
            </a:r>
            <a:endParaRPr lang="en-US"/>
          </a:p>
        </p:txBody>
      </p:sp>
      <p:sp>
        <p:nvSpPr>
          <p:cNvPr id="7" name="Slide Number Placeholder 6"/>
          <p:cNvSpPr>
            <a:spLocks noGrp="1"/>
          </p:cNvSpPr>
          <p:nvPr>
            <p:ph type="sldNum" sz="quarter" idx="12"/>
          </p:nvPr>
        </p:nvSpPr>
        <p:spPr/>
        <p:txBody>
          <a:bodyPr/>
          <a:lstStyle/>
          <a:p>
            <a:fld id="{3F93A7CA-9DB4-46AC-AD34-75B654F4CE85}" type="slidenum">
              <a:rPr lang="en-US" smtClean="0"/>
              <a:t>‹#›</a:t>
            </a:fld>
            <a:endParaRPr lang="en-US"/>
          </a:p>
        </p:txBody>
      </p:sp>
    </p:spTree>
    <p:extLst>
      <p:ext uri="{BB962C8B-B14F-4D97-AF65-F5344CB8AC3E}">
        <p14:creationId xmlns:p14="http://schemas.microsoft.com/office/powerpoint/2010/main" val="289720874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0834C5D-6B51-4493-811A-209EAAF04219}" type="datetime1">
              <a:rPr lang="en-US" smtClean="0"/>
              <a:t>3/4/2015</a:t>
            </a:fld>
            <a:endParaRPr lang="en-US"/>
          </a:p>
        </p:txBody>
      </p:sp>
      <p:sp>
        <p:nvSpPr>
          <p:cNvPr id="8" name="Footer Placeholder 7"/>
          <p:cNvSpPr>
            <a:spLocks noGrp="1"/>
          </p:cNvSpPr>
          <p:nvPr>
            <p:ph type="ftr" sz="quarter" idx="11"/>
          </p:nvPr>
        </p:nvSpPr>
        <p:spPr/>
        <p:txBody>
          <a:bodyPr/>
          <a:lstStyle/>
          <a:p>
            <a:r>
              <a:rPr lang="en-US" smtClean="0"/>
              <a:t>N2980046</a:t>
            </a:r>
            <a:endParaRPr lang="en-US"/>
          </a:p>
        </p:txBody>
      </p:sp>
      <p:sp>
        <p:nvSpPr>
          <p:cNvPr id="9" name="Slide Number Placeholder 8"/>
          <p:cNvSpPr>
            <a:spLocks noGrp="1"/>
          </p:cNvSpPr>
          <p:nvPr>
            <p:ph type="sldNum" sz="quarter" idx="12"/>
          </p:nvPr>
        </p:nvSpPr>
        <p:spPr/>
        <p:txBody>
          <a:bodyPr/>
          <a:lstStyle/>
          <a:p>
            <a:fld id="{3F93A7CA-9DB4-46AC-AD34-75B654F4CE85}" type="slidenum">
              <a:rPr lang="en-US" smtClean="0"/>
              <a:t>‹#›</a:t>
            </a:fld>
            <a:endParaRPr lang="en-US"/>
          </a:p>
        </p:txBody>
      </p:sp>
    </p:spTree>
    <p:extLst>
      <p:ext uri="{BB962C8B-B14F-4D97-AF65-F5344CB8AC3E}">
        <p14:creationId xmlns:p14="http://schemas.microsoft.com/office/powerpoint/2010/main" val="314011320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F83774A7-C94D-48EC-86F7-8AA5320ECF01}" type="datetime1">
              <a:rPr lang="en-US" smtClean="0"/>
              <a:t>3/4/2015</a:t>
            </a:fld>
            <a:endParaRPr lang="en-US"/>
          </a:p>
        </p:txBody>
      </p:sp>
      <p:sp>
        <p:nvSpPr>
          <p:cNvPr id="4" name="Footer Placeholder 3"/>
          <p:cNvSpPr>
            <a:spLocks noGrp="1"/>
          </p:cNvSpPr>
          <p:nvPr>
            <p:ph type="ftr" sz="quarter" idx="11"/>
          </p:nvPr>
        </p:nvSpPr>
        <p:spPr/>
        <p:txBody>
          <a:bodyPr/>
          <a:lstStyle/>
          <a:p>
            <a:r>
              <a:rPr lang="en-US" smtClean="0"/>
              <a:t>N2980046</a:t>
            </a:r>
            <a:endParaRPr lang="en-US"/>
          </a:p>
        </p:txBody>
      </p:sp>
      <p:sp>
        <p:nvSpPr>
          <p:cNvPr id="5" name="Slide Number Placeholder 4"/>
          <p:cNvSpPr>
            <a:spLocks noGrp="1"/>
          </p:cNvSpPr>
          <p:nvPr>
            <p:ph type="sldNum" sz="quarter" idx="12"/>
          </p:nvPr>
        </p:nvSpPr>
        <p:spPr/>
        <p:txBody>
          <a:bodyPr/>
          <a:lstStyle/>
          <a:p>
            <a:fld id="{3F93A7CA-9DB4-46AC-AD34-75B654F4CE85}" type="slidenum">
              <a:rPr lang="en-US" smtClean="0"/>
              <a:t>‹#›</a:t>
            </a:fld>
            <a:endParaRPr lang="en-US"/>
          </a:p>
        </p:txBody>
      </p:sp>
      <p:sp>
        <p:nvSpPr>
          <p:cNvPr id="6" name="TextBox 5"/>
          <p:cNvSpPr txBox="1"/>
          <p:nvPr userDrawn="1"/>
        </p:nvSpPr>
        <p:spPr>
          <a:xfrm>
            <a:off x="7239000" y="66506"/>
            <a:ext cx="1828800" cy="738664"/>
          </a:xfrm>
          <a:prstGeom prst="rect">
            <a:avLst/>
          </a:prstGeom>
          <a:solidFill>
            <a:schemeClr val="bg1"/>
          </a:solidFill>
        </p:spPr>
        <p:txBody>
          <a:bodyPr wrap="square" rtlCol="0">
            <a:spAutoFit/>
          </a:bodyPr>
          <a:lstStyle/>
          <a:p>
            <a:endParaRPr lang="en-US" sz="1400" dirty="0" smtClean="0"/>
          </a:p>
          <a:p>
            <a:endParaRPr lang="en-US" sz="1400" dirty="0"/>
          </a:p>
          <a:p>
            <a:endParaRPr lang="en-US" sz="1400" dirty="0"/>
          </a:p>
        </p:txBody>
      </p:sp>
      <p:sp>
        <p:nvSpPr>
          <p:cNvPr id="7" name="TextBox 6"/>
          <p:cNvSpPr txBox="1"/>
          <p:nvPr userDrawn="1"/>
        </p:nvSpPr>
        <p:spPr>
          <a:xfrm>
            <a:off x="1371600" y="6151602"/>
            <a:ext cx="1600200" cy="553998"/>
          </a:xfrm>
          <a:prstGeom prst="rect">
            <a:avLst/>
          </a:prstGeom>
          <a:solidFill>
            <a:schemeClr val="bg1"/>
          </a:solidFill>
        </p:spPr>
        <p:txBody>
          <a:bodyPr wrap="square" rtlCol="0">
            <a:spAutoFit/>
          </a:bodyPr>
          <a:lstStyle/>
          <a:p>
            <a:endParaRPr lang="en-US" sz="1000" dirty="0" smtClean="0"/>
          </a:p>
          <a:p>
            <a:endParaRPr lang="en-US" sz="1000" dirty="0"/>
          </a:p>
          <a:p>
            <a:endParaRPr lang="en-US" sz="1000" dirty="0"/>
          </a:p>
        </p:txBody>
      </p:sp>
    </p:spTree>
    <p:extLst>
      <p:ext uri="{BB962C8B-B14F-4D97-AF65-F5344CB8AC3E}">
        <p14:creationId xmlns:p14="http://schemas.microsoft.com/office/powerpoint/2010/main" val="9687257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4628D4-F517-4BD5-A036-FE17EDCDACC4}" type="datetime1">
              <a:rPr lang="en-US" smtClean="0"/>
              <a:t>3/4/2015</a:t>
            </a:fld>
            <a:endParaRPr lang="en-US"/>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a:t>
            </a:fld>
            <a:endParaRPr lang="en-US" dirty="0"/>
          </a:p>
        </p:txBody>
      </p:sp>
      <p:sp>
        <p:nvSpPr>
          <p:cNvPr id="5" name="TextBox 4"/>
          <p:cNvSpPr txBox="1"/>
          <p:nvPr userDrawn="1"/>
        </p:nvSpPr>
        <p:spPr>
          <a:xfrm>
            <a:off x="7239000" y="66506"/>
            <a:ext cx="1828800" cy="738664"/>
          </a:xfrm>
          <a:prstGeom prst="rect">
            <a:avLst/>
          </a:prstGeom>
          <a:solidFill>
            <a:schemeClr val="bg1"/>
          </a:solidFill>
        </p:spPr>
        <p:txBody>
          <a:bodyPr wrap="square" rtlCol="0">
            <a:spAutoFit/>
          </a:bodyPr>
          <a:lstStyle/>
          <a:p>
            <a:endParaRPr lang="en-US" sz="1400" dirty="0" smtClean="0"/>
          </a:p>
          <a:p>
            <a:endParaRPr lang="en-US" sz="1400" dirty="0"/>
          </a:p>
          <a:p>
            <a:endParaRPr lang="en-US" sz="1400" dirty="0"/>
          </a:p>
        </p:txBody>
      </p:sp>
      <p:sp>
        <p:nvSpPr>
          <p:cNvPr id="6" name="TextBox 5"/>
          <p:cNvSpPr txBox="1"/>
          <p:nvPr userDrawn="1"/>
        </p:nvSpPr>
        <p:spPr>
          <a:xfrm>
            <a:off x="1371600" y="6151602"/>
            <a:ext cx="1600200" cy="553998"/>
          </a:xfrm>
          <a:prstGeom prst="rect">
            <a:avLst/>
          </a:prstGeom>
          <a:solidFill>
            <a:schemeClr val="bg1"/>
          </a:solidFill>
        </p:spPr>
        <p:txBody>
          <a:bodyPr wrap="square" rtlCol="0">
            <a:spAutoFit/>
          </a:bodyPr>
          <a:lstStyle/>
          <a:p>
            <a:endParaRPr lang="en-US" sz="1000" dirty="0" smtClean="0"/>
          </a:p>
          <a:p>
            <a:endParaRPr lang="en-US" sz="1000" dirty="0"/>
          </a:p>
          <a:p>
            <a:endParaRPr lang="en-US" sz="1000" dirty="0"/>
          </a:p>
        </p:txBody>
      </p:sp>
    </p:spTree>
    <p:extLst>
      <p:ext uri="{BB962C8B-B14F-4D97-AF65-F5344CB8AC3E}">
        <p14:creationId xmlns:p14="http://schemas.microsoft.com/office/powerpoint/2010/main" val="21644514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DD5B4C-24FA-40E4-B285-117D336B97B1}" type="datetime1">
              <a:rPr lang="en-US" smtClean="0"/>
              <a:t>3/4/2015</a:t>
            </a:fld>
            <a:endParaRPr lang="en-US"/>
          </a:p>
        </p:txBody>
      </p:sp>
      <p:sp>
        <p:nvSpPr>
          <p:cNvPr id="6" name="Footer Placeholder 5"/>
          <p:cNvSpPr>
            <a:spLocks noGrp="1"/>
          </p:cNvSpPr>
          <p:nvPr>
            <p:ph type="ftr" sz="quarter" idx="11"/>
          </p:nvPr>
        </p:nvSpPr>
        <p:spPr/>
        <p:txBody>
          <a:bodyPr/>
          <a:lstStyle/>
          <a:p>
            <a:r>
              <a:rPr lang="en-US" smtClean="0"/>
              <a:t>N2980046</a:t>
            </a:r>
            <a:endParaRPr lang="en-US"/>
          </a:p>
        </p:txBody>
      </p:sp>
      <p:sp>
        <p:nvSpPr>
          <p:cNvPr id="7" name="Slide Number Placeholder 6"/>
          <p:cNvSpPr>
            <a:spLocks noGrp="1"/>
          </p:cNvSpPr>
          <p:nvPr>
            <p:ph type="sldNum" sz="quarter" idx="12"/>
          </p:nvPr>
        </p:nvSpPr>
        <p:spPr/>
        <p:txBody>
          <a:bodyPr/>
          <a:lstStyle/>
          <a:p>
            <a:fld id="{3F93A7CA-9DB4-46AC-AD34-75B654F4CE85}" type="slidenum">
              <a:rPr lang="en-US" smtClean="0"/>
              <a:t>‹#›</a:t>
            </a:fld>
            <a:endParaRPr lang="en-US" dirty="0"/>
          </a:p>
        </p:txBody>
      </p:sp>
      <p:sp>
        <p:nvSpPr>
          <p:cNvPr id="8" name="TextBox 7"/>
          <p:cNvSpPr txBox="1"/>
          <p:nvPr userDrawn="1"/>
        </p:nvSpPr>
        <p:spPr>
          <a:xfrm>
            <a:off x="7239000" y="66506"/>
            <a:ext cx="1828800" cy="738664"/>
          </a:xfrm>
          <a:prstGeom prst="rect">
            <a:avLst/>
          </a:prstGeom>
          <a:solidFill>
            <a:schemeClr val="bg1"/>
          </a:solidFill>
        </p:spPr>
        <p:txBody>
          <a:bodyPr wrap="square" rtlCol="0">
            <a:spAutoFit/>
          </a:bodyPr>
          <a:lstStyle/>
          <a:p>
            <a:endParaRPr lang="en-US" sz="1400" dirty="0" smtClean="0"/>
          </a:p>
          <a:p>
            <a:endParaRPr lang="en-US" sz="1400" dirty="0"/>
          </a:p>
          <a:p>
            <a:endParaRPr lang="en-US" sz="1400" dirty="0"/>
          </a:p>
        </p:txBody>
      </p:sp>
      <p:sp>
        <p:nvSpPr>
          <p:cNvPr id="9" name="TextBox 8"/>
          <p:cNvSpPr txBox="1"/>
          <p:nvPr userDrawn="1"/>
        </p:nvSpPr>
        <p:spPr>
          <a:xfrm>
            <a:off x="1295400" y="6151602"/>
            <a:ext cx="1600200" cy="553998"/>
          </a:xfrm>
          <a:prstGeom prst="rect">
            <a:avLst/>
          </a:prstGeom>
          <a:solidFill>
            <a:schemeClr val="bg1"/>
          </a:solidFill>
        </p:spPr>
        <p:txBody>
          <a:bodyPr wrap="square" rtlCol="0">
            <a:spAutoFit/>
          </a:bodyPr>
          <a:lstStyle/>
          <a:p>
            <a:endParaRPr lang="en-US" sz="1000" dirty="0" smtClean="0"/>
          </a:p>
          <a:p>
            <a:endParaRPr lang="en-US" sz="1000" dirty="0"/>
          </a:p>
          <a:p>
            <a:endParaRPr lang="en-US" sz="1000" dirty="0"/>
          </a:p>
        </p:txBody>
      </p:sp>
    </p:spTree>
    <p:extLst>
      <p:ext uri="{BB962C8B-B14F-4D97-AF65-F5344CB8AC3E}">
        <p14:creationId xmlns:p14="http://schemas.microsoft.com/office/powerpoint/2010/main" val="364360954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CF2B53-89ED-4FB0-9831-D5A5A270981E}" type="datetime1">
              <a:rPr lang="en-US" smtClean="0"/>
              <a:t>3/4/2015</a:t>
            </a:fld>
            <a:endParaRPr lang="en-US"/>
          </a:p>
        </p:txBody>
      </p:sp>
      <p:sp>
        <p:nvSpPr>
          <p:cNvPr id="6" name="Footer Placeholder 5"/>
          <p:cNvSpPr>
            <a:spLocks noGrp="1"/>
          </p:cNvSpPr>
          <p:nvPr>
            <p:ph type="ftr" sz="quarter" idx="11"/>
          </p:nvPr>
        </p:nvSpPr>
        <p:spPr/>
        <p:txBody>
          <a:bodyPr/>
          <a:lstStyle/>
          <a:p>
            <a:r>
              <a:rPr lang="en-US" smtClean="0"/>
              <a:t>N2980046</a:t>
            </a:r>
            <a:endParaRPr lang="en-US"/>
          </a:p>
        </p:txBody>
      </p:sp>
      <p:sp>
        <p:nvSpPr>
          <p:cNvPr id="7" name="Slide Number Placeholder 6"/>
          <p:cNvSpPr>
            <a:spLocks noGrp="1"/>
          </p:cNvSpPr>
          <p:nvPr>
            <p:ph type="sldNum" sz="quarter" idx="12"/>
          </p:nvPr>
        </p:nvSpPr>
        <p:spPr/>
        <p:txBody>
          <a:bodyPr/>
          <a:lstStyle/>
          <a:p>
            <a:fld id="{3F93A7CA-9DB4-46AC-AD34-75B654F4CE85}" type="slidenum">
              <a:rPr lang="en-US" smtClean="0"/>
              <a:t>‹#›</a:t>
            </a:fld>
            <a:endParaRPr lang="en-US" dirty="0"/>
          </a:p>
        </p:txBody>
      </p:sp>
      <p:sp>
        <p:nvSpPr>
          <p:cNvPr id="8" name="TextBox 7"/>
          <p:cNvSpPr txBox="1"/>
          <p:nvPr userDrawn="1"/>
        </p:nvSpPr>
        <p:spPr>
          <a:xfrm>
            <a:off x="7239000" y="66506"/>
            <a:ext cx="1828800" cy="738664"/>
          </a:xfrm>
          <a:prstGeom prst="rect">
            <a:avLst/>
          </a:prstGeom>
          <a:solidFill>
            <a:schemeClr val="bg1"/>
          </a:solidFill>
        </p:spPr>
        <p:txBody>
          <a:bodyPr wrap="square" rtlCol="0">
            <a:spAutoFit/>
          </a:bodyPr>
          <a:lstStyle/>
          <a:p>
            <a:endParaRPr lang="en-US" sz="1400" dirty="0" smtClean="0"/>
          </a:p>
          <a:p>
            <a:endParaRPr lang="en-US" sz="1400" dirty="0"/>
          </a:p>
          <a:p>
            <a:endParaRPr lang="en-US" sz="1400" dirty="0"/>
          </a:p>
        </p:txBody>
      </p:sp>
      <p:sp>
        <p:nvSpPr>
          <p:cNvPr id="9" name="TextBox 8"/>
          <p:cNvSpPr txBox="1"/>
          <p:nvPr userDrawn="1"/>
        </p:nvSpPr>
        <p:spPr>
          <a:xfrm>
            <a:off x="1295400" y="6151602"/>
            <a:ext cx="1600200" cy="553998"/>
          </a:xfrm>
          <a:prstGeom prst="rect">
            <a:avLst/>
          </a:prstGeom>
          <a:solidFill>
            <a:schemeClr val="bg1"/>
          </a:solidFill>
        </p:spPr>
        <p:txBody>
          <a:bodyPr wrap="square" rtlCol="0">
            <a:spAutoFit/>
          </a:bodyPr>
          <a:lstStyle/>
          <a:p>
            <a:endParaRPr lang="en-US" sz="1000" dirty="0" smtClean="0"/>
          </a:p>
          <a:p>
            <a:endParaRPr lang="en-US" sz="1000" dirty="0"/>
          </a:p>
          <a:p>
            <a:endParaRPr lang="en-US" sz="1000" dirty="0"/>
          </a:p>
        </p:txBody>
      </p:sp>
    </p:spTree>
    <p:extLst>
      <p:ext uri="{BB962C8B-B14F-4D97-AF65-F5344CB8AC3E}">
        <p14:creationId xmlns:p14="http://schemas.microsoft.com/office/powerpoint/2010/main" val="22607966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A93610-A320-416F-BFD8-6BA557035EE6}" type="datetime1">
              <a:rPr lang="en-US" smtClean="0"/>
              <a:t>3/4/2015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N2980046</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93A7CA-9DB4-46AC-AD34-75B654F4CE85}" type="slidenum">
              <a:rPr lang="en-US" smtClean="0"/>
              <a:t>‹#›</a:t>
            </a:fld>
            <a:endParaRPr lang="en-US"/>
          </a:p>
        </p:txBody>
      </p:sp>
      <p:sp>
        <p:nvSpPr>
          <p:cNvPr id="7" name="TextBox 6"/>
          <p:cNvSpPr txBox="1"/>
          <p:nvPr userDrawn="1"/>
        </p:nvSpPr>
        <p:spPr>
          <a:xfrm>
            <a:off x="1371600" y="6243935"/>
            <a:ext cx="1600200" cy="461665"/>
          </a:xfrm>
          <a:prstGeom prst="rect">
            <a:avLst/>
          </a:prstGeom>
          <a:solidFill>
            <a:schemeClr val="bg1"/>
          </a:solidFill>
        </p:spPr>
        <p:txBody>
          <a:bodyPr wrap="square" rtlCol="0">
            <a:spAutoFit/>
          </a:bodyPr>
          <a:lstStyle/>
          <a:p>
            <a:endParaRPr lang="en-US" sz="800" dirty="0" smtClean="0"/>
          </a:p>
          <a:p>
            <a:endParaRPr lang="en-US" sz="800" dirty="0"/>
          </a:p>
          <a:p>
            <a:endParaRPr lang="en-US" sz="800" dirty="0"/>
          </a:p>
        </p:txBody>
      </p:sp>
      <p:sp>
        <p:nvSpPr>
          <p:cNvPr id="10" name="TextBox 9"/>
          <p:cNvSpPr txBox="1"/>
          <p:nvPr userDrawn="1"/>
        </p:nvSpPr>
        <p:spPr>
          <a:xfrm>
            <a:off x="7239000" y="66506"/>
            <a:ext cx="1828800" cy="738664"/>
          </a:xfrm>
          <a:prstGeom prst="rect">
            <a:avLst/>
          </a:prstGeom>
          <a:solidFill>
            <a:schemeClr val="bg1"/>
          </a:solidFill>
        </p:spPr>
        <p:txBody>
          <a:bodyPr wrap="square" rtlCol="0">
            <a:spAutoFit/>
          </a:bodyPr>
          <a:lstStyle/>
          <a:p>
            <a:endParaRPr lang="en-US" sz="1400" dirty="0" smtClean="0"/>
          </a:p>
          <a:p>
            <a:endParaRPr lang="en-US" sz="1400" dirty="0"/>
          </a:p>
          <a:p>
            <a:endParaRPr lang="en-US" sz="1400" dirty="0"/>
          </a:p>
        </p:txBody>
      </p:sp>
    </p:spTree>
    <p:extLst>
      <p:ext uri="{BB962C8B-B14F-4D97-AF65-F5344CB8AC3E}">
        <p14:creationId xmlns:p14="http://schemas.microsoft.com/office/powerpoint/2010/main" val="37281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dt="0"/>
  <p:txStyles>
    <p:titleStyle>
      <a:lvl1pPr algn="ctr" defTabSz="914400" rtl="0" eaLnBrk="1" latinLnBrk="0" hangingPunct="1">
        <a:spcBef>
          <a:spcPct val="0"/>
        </a:spcBef>
        <a:buNone/>
        <a:defRPr sz="2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2C4B41-A195-4AC5-97EF-5012BB720B13}" type="datetime1">
              <a:rPr lang="en-US" smtClean="0"/>
              <a:t>3/4/2015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N2980046</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12C2AA-8D97-4887-878E-19E76F8FDC77}" type="slidenum">
              <a:rPr lang="en-US" smtClean="0"/>
              <a:t>‹#›</a:t>
            </a:fld>
            <a:endParaRPr lang="en-US" dirty="0"/>
          </a:p>
        </p:txBody>
      </p:sp>
    </p:spTree>
    <p:extLst>
      <p:ext uri="{BB962C8B-B14F-4D97-AF65-F5344CB8AC3E}">
        <p14:creationId xmlns:p14="http://schemas.microsoft.com/office/powerpoint/2010/main" val="13698277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77073" y="1905000"/>
            <a:ext cx="7848600" cy="1905000"/>
          </a:xfrm>
        </p:spPr>
        <p:txBody>
          <a:bodyPr/>
          <a:lstStyle/>
          <a:p>
            <a:r>
              <a:rPr lang="en-US" sz="2800" b="1" dirty="0" smtClean="0">
                <a:solidFill>
                  <a:schemeClr val="tx1"/>
                </a:solidFill>
              </a:rPr>
              <a:t>ADA/FMLA and Extended Leave Issues</a:t>
            </a:r>
            <a:r>
              <a:rPr lang="en-US" sz="3600" b="1" dirty="0">
                <a:solidFill>
                  <a:schemeClr val="tx1"/>
                </a:solidFill>
              </a:rPr>
              <a:t/>
            </a:r>
            <a:br>
              <a:rPr lang="en-US" sz="3600" b="1" dirty="0">
                <a:solidFill>
                  <a:schemeClr val="tx1"/>
                </a:solidFill>
              </a:rPr>
            </a:br>
            <a:endParaRPr lang="en-US" sz="2400" dirty="0">
              <a:solidFill>
                <a:schemeClr val="tx1"/>
              </a:solidFill>
            </a:endParaRPr>
          </a:p>
        </p:txBody>
      </p:sp>
      <p:sp>
        <p:nvSpPr>
          <p:cNvPr id="3" name="Subtitle 2"/>
          <p:cNvSpPr>
            <a:spLocks noGrp="1"/>
          </p:cNvSpPr>
          <p:nvPr>
            <p:ph type="subTitle" idx="1"/>
          </p:nvPr>
        </p:nvSpPr>
        <p:spPr>
          <a:xfrm>
            <a:off x="1371600" y="3886200"/>
            <a:ext cx="7772400" cy="1752600"/>
          </a:xfrm>
        </p:spPr>
        <p:txBody>
          <a:bodyPr/>
          <a:lstStyle/>
          <a:p>
            <a:endParaRPr lang="de-DE" sz="1800" dirty="0" smtClean="0"/>
          </a:p>
          <a:p>
            <a:endParaRPr lang="en-US" dirty="0"/>
          </a:p>
        </p:txBody>
      </p:sp>
      <p:sp>
        <p:nvSpPr>
          <p:cNvPr id="7" name="Rectangle 20"/>
          <p:cNvSpPr txBox="1">
            <a:spLocks noChangeArrowheads="1"/>
          </p:cNvSpPr>
          <p:nvPr/>
        </p:nvSpPr>
        <p:spPr bwMode="auto">
          <a:xfrm>
            <a:off x="3429000" y="4419600"/>
            <a:ext cx="29718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fontAlgn="base">
              <a:spcBef>
                <a:spcPct val="20000"/>
              </a:spcBef>
              <a:spcAft>
                <a:spcPct val="0"/>
              </a:spcAft>
              <a:buFontTx/>
              <a:buNone/>
              <a:defRPr sz="1800">
                <a:solidFill>
                  <a:schemeClr val="tx1"/>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400">
                <a:solidFill>
                  <a:schemeClr val="tx1"/>
                </a:solidFill>
                <a:latin typeface="+mn-lt"/>
              </a:defRPr>
            </a:lvl4pPr>
            <a:lvl5pPr marL="2057400" indent="-228600" algn="l" rtl="0" fontAlgn="base">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a:lstStyle>
          <a:p>
            <a:r>
              <a:rPr lang="en-US" sz="1600" dirty="0" smtClean="0">
                <a:solidFill>
                  <a:srgbClr val="000000"/>
                </a:solidFill>
              </a:rPr>
              <a:t>Sidney F. Lewis</a:t>
            </a:r>
          </a:p>
          <a:p>
            <a:r>
              <a:rPr lang="en-US" sz="1600" dirty="0" smtClean="0">
                <a:solidFill>
                  <a:srgbClr val="000000"/>
                </a:solidFill>
              </a:rPr>
              <a:t>201 St. Charles Ave.</a:t>
            </a:r>
          </a:p>
          <a:p>
            <a:r>
              <a:rPr lang="en-US" sz="1600" dirty="0" smtClean="0">
                <a:solidFill>
                  <a:srgbClr val="000000"/>
                </a:solidFill>
              </a:rPr>
              <a:t> New Orleans, LA 70170</a:t>
            </a:r>
          </a:p>
          <a:p>
            <a:r>
              <a:rPr lang="en-US" sz="1600" dirty="0" smtClean="0">
                <a:solidFill>
                  <a:srgbClr val="000000"/>
                </a:solidFill>
              </a:rPr>
              <a:t>504.582.8352 </a:t>
            </a:r>
            <a:r>
              <a:rPr lang="en-US" sz="1600" i="1" dirty="0" smtClean="0">
                <a:solidFill>
                  <a:srgbClr val="000000"/>
                </a:solidFill>
              </a:rPr>
              <a:t>tel</a:t>
            </a:r>
          </a:p>
          <a:p>
            <a:r>
              <a:rPr lang="en-US" sz="1600" dirty="0" smtClean="0">
                <a:solidFill>
                  <a:srgbClr val="000000"/>
                </a:solidFill>
              </a:rPr>
              <a:t>slewis@joneswalker.com</a:t>
            </a:r>
            <a:endParaRPr lang="en-US" sz="1600" dirty="0">
              <a:solidFill>
                <a:srgbClr val="000000"/>
              </a:solidFill>
            </a:endParaRPr>
          </a:p>
        </p:txBody>
      </p:sp>
      <p:sp>
        <p:nvSpPr>
          <p:cNvPr id="4" name="Footer Placeholder 3"/>
          <p:cNvSpPr>
            <a:spLocks noGrp="1"/>
          </p:cNvSpPr>
          <p:nvPr>
            <p:ph type="ftr" sz="quarter" idx="11"/>
          </p:nvPr>
        </p:nvSpPr>
        <p:spPr/>
        <p:txBody>
          <a:bodyPr/>
          <a:lstStyle/>
          <a:p>
            <a:r>
              <a:rPr lang="en-US" smtClean="0"/>
              <a:t>N2980046</a:t>
            </a:r>
            <a:endParaRPr lang="en-US"/>
          </a:p>
        </p:txBody>
      </p:sp>
      <p:sp>
        <p:nvSpPr>
          <p:cNvPr id="5" name="Slide Number Placeholder 4"/>
          <p:cNvSpPr>
            <a:spLocks noGrp="1"/>
          </p:cNvSpPr>
          <p:nvPr>
            <p:ph type="sldNum" sz="quarter" idx="12"/>
          </p:nvPr>
        </p:nvSpPr>
        <p:spPr/>
        <p:txBody>
          <a:bodyPr/>
          <a:lstStyle/>
          <a:p>
            <a:fld id="{3F93A7CA-9DB4-46AC-AD34-75B654F4CE85}" type="slidenum">
              <a:rPr lang="en-US" smtClean="0"/>
              <a:pPr/>
              <a:t>1</a:t>
            </a:fld>
            <a:endParaRPr lang="en-US" dirty="0"/>
          </a:p>
        </p:txBody>
      </p:sp>
    </p:spTree>
    <p:extLst>
      <p:ext uri="{BB962C8B-B14F-4D97-AF65-F5344CB8AC3E}">
        <p14:creationId xmlns:p14="http://schemas.microsoft.com/office/powerpoint/2010/main" val="19243821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p:cNvSpPr>
            <a:spLocks noGrp="1"/>
          </p:cNvSpPr>
          <p:nvPr>
            <p:ph type="title"/>
          </p:nvPr>
        </p:nvSpPr>
        <p:spPr>
          <a:xfrm>
            <a:off x="1600200" y="609600"/>
            <a:ext cx="6934200" cy="1143000"/>
          </a:xfrm>
        </p:spPr>
        <p:txBody>
          <a:bodyPr>
            <a:normAutofit/>
          </a:bodyPr>
          <a:lstStyle/>
          <a:p>
            <a:pPr eaLnBrk="1" hangingPunct="1"/>
            <a:r>
              <a:rPr lang="en-US" dirty="0" smtClean="0">
                <a:solidFill>
                  <a:schemeClr val="bg1"/>
                </a:solidFill>
              </a:rPr>
              <a:t>Employee Notice</a:t>
            </a:r>
          </a:p>
        </p:txBody>
      </p:sp>
      <p:sp>
        <p:nvSpPr>
          <p:cNvPr id="4" name="Content Placeholder 3"/>
          <p:cNvSpPr>
            <a:spLocks noGrp="1"/>
          </p:cNvSpPr>
          <p:nvPr>
            <p:ph idx="1"/>
          </p:nvPr>
        </p:nvSpPr>
        <p:spPr>
          <a:xfrm>
            <a:off x="1371600" y="1676400"/>
            <a:ext cx="7010400" cy="4297363"/>
          </a:xfrm>
        </p:spPr>
        <p:txBody>
          <a:bodyPr rtlCol="0">
            <a:normAutofit/>
          </a:bodyPr>
          <a:lstStyle/>
          <a:p>
            <a:pPr eaLnBrk="1" fontAlgn="auto" hangingPunct="1">
              <a:spcAft>
                <a:spcPts val="0"/>
              </a:spcAft>
              <a:buFont typeface="Arial" pitchFamily="34" charset="0"/>
              <a:buChar char="•"/>
              <a:defRPr/>
            </a:pPr>
            <a:r>
              <a:rPr lang="en-US" sz="2400" dirty="0" smtClean="0"/>
              <a:t>EE does not have to say “FMLA” or use any technical or special words to request FMLA leave</a:t>
            </a:r>
          </a:p>
          <a:p>
            <a:pPr marL="342900" lvl="1" indent="-342900" eaLnBrk="1" fontAlgn="auto" hangingPunct="1">
              <a:spcAft>
                <a:spcPts val="0"/>
              </a:spcAft>
              <a:buFontTx/>
              <a:buChar char="•"/>
              <a:defRPr/>
            </a:pPr>
            <a:r>
              <a:rPr lang="en-US" sz="2400" i="1" dirty="0" smtClean="0"/>
              <a:t>Brea v. Heartland Express, Inc., </a:t>
            </a:r>
            <a:r>
              <a:rPr lang="en-US" sz="2400" dirty="0" smtClean="0"/>
              <a:t>Civil Action 11-00042 (D.Az. July 16, 2012)</a:t>
            </a:r>
            <a:endParaRPr lang="en-US" sz="2400" i="1" dirty="0" smtClean="0"/>
          </a:p>
          <a:p>
            <a:pPr lvl="1" eaLnBrk="1" fontAlgn="auto" hangingPunct="1">
              <a:spcAft>
                <a:spcPts val="0"/>
              </a:spcAft>
              <a:buFont typeface="Arial" pitchFamily="34" charset="0"/>
              <a:buChar char="–"/>
              <a:defRPr/>
            </a:pPr>
            <a:r>
              <a:rPr lang="en-US" sz="2000" dirty="0" smtClean="0"/>
              <a:t>EE requested reduced hours due to muscular dystrophy</a:t>
            </a:r>
          </a:p>
          <a:p>
            <a:pPr lvl="1" eaLnBrk="1" fontAlgn="auto" hangingPunct="1">
              <a:spcAft>
                <a:spcPts val="0"/>
              </a:spcAft>
              <a:buFont typeface="Arial" pitchFamily="34" charset="0"/>
              <a:buChar char="–"/>
              <a:defRPr/>
            </a:pPr>
            <a:r>
              <a:rPr lang="en-US" sz="2000" dirty="0" smtClean="0"/>
              <a:t>EE did not refer to the FMLA</a:t>
            </a:r>
          </a:p>
          <a:p>
            <a:pPr lvl="1" eaLnBrk="1" fontAlgn="auto" hangingPunct="1">
              <a:spcAft>
                <a:spcPts val="0"/>
              </a:spcAft>
              <a:buFont typeface="Arial" pitchFamily="34" charset="0"/>
              <a:buChar char="–"/>
              <a:defRPr/>
            </a:pPr>
            <a:r>
              <a:rPr lang="en-US" sz="2000" dirty="0" smtClean="0"/>
              <a:t>Court found sufficient notice of the need for FMLA leave</a:t>
            </a:r>
          </a:p>
          <a:p>
            <a:pPr lvl="1" eaLnBrk="1" fontAlgn="auto" hangingPunct="1">
              <a:spcAft>
                <a:spcPts val="0"/>
              </a:spcAft>
              <a:buFont typeface="Arial" pitchFamily="34" charset="0"/>
              <a:buChar char="–"/>
              <a:defRPr/>
            </a:pPr>
            <a:r>
              <a:rPr lang="en-US" sz="2000" dirty="0" smtClean="0"/>
              <a:t>Court also concluded that the ER’s HR Department’s confusion and lack of familiarity with the intricacies of the FMLA were not relevant to whether EE provided adequate notice</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5" name="Slide Number Placeholder 4"/>
          <p:cNvSpPr>
            <a:spLocks noGrp="1"/>
          </p:cNvSpPr>
          <p:nvPr>
            <p:ph type="sldNum" sz="quarter" idx="12"/>
          </p:nvPr>
        </p:nvSpPr>
        <p:spPr/>
        <p:txBody>
          <a:bodyPr/>
          <a:lstStyle/>
          <a:p>
            <a:fld id="{3F93A7CA-9DB4-46AC-AD34-75B654F4CE85}" type="slidenum">
              <a:rPr lang="en-US" smtClean="0"/>
              <a:pPr/>
              <a:t>10</a:t>
            </a:fld>
            <a:endParaRPr lang="en-US" dirty="0"/>
          </a:p>
        </p:txBody>
      </p:sp>
    </p:spTree>
    <p:extLst>
      <p:ext uri="{BB962C8B-B14F-4D97-AF65-F5344CB8AC3E}">
        <p14:creationId xmlns:p14="http://schemas.microsoft.com/office/powerpoint/2010/main" val="657830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600200"/>
            <a:ext cx="7772400" cy="4800600"/>
          </a:xfrm>
        </p:spPr>
        <p:txBody>
          <a:bodyPr/>
          <a:lstStyle/>
          <a:p>
            <a:pPr eaLnBrk="1" fontAlgn="auto" hangingPunct="1">
              <a:spcAft>
                <a:spcPts val="0"/>
              </a:spcAft>
              <a:buFont typeface="Arial" pitchFamily="34" charset="0"/>
              <a:buChar char="•"/>
              <a:defRPr/>
            </a:pPr>
            <a:r>
              <a:rPr lang="en-US" sz="2200" dirty="0" smtClean="0"/>
              <a:t>But casual comments about helping ill family members typically not enough </a:t>
            </a:r>
            <a:endParaRPr lang="en-US" sz="2200" dirty="0"/>
          </a:p>
          <a:p>
            <a:pPr marL="342900" lvl="1" indent="-342900" eaLnBrk="1" fontAlgn="auto" hangingPunct="1">
              <a:spcAft>
                <a:spcPts val="0"/>
              </a:spcAft>
              <a:buFontTx/>
              <a:buChar char="•"/>
              <a:defRPr/>
            </a:pPr>
            <a:r>
              <a:rPr lang="en-US" sz="2000" i="1" dirty="0" smtClean="0"/>
              <a:t>Nicholson v. Pulte Homes Corp., </a:t>
            </a:r>
            <a:r>
              <a:rPr lang="en-US" sz="2000" dirty="0"/>
              <a:t>Civil Action </a:t>
            </a:r>
            <a:r>
              <a:rPr lang="en-US" sz="2000" dirty="0" smtClean="0"/>
              <a:t>11-2238 (7</a:t>
            </a:r>
            <a:r>
              <a:rPr lang="en-US" sz="2000" baseline="30000" dirty="0" smtClean="0"/>
              <a:t>th</a:t>
            </a:r>
            <a:r>
              <a:rPr lang="en-US" sz="2000" dirty="0" smtClean="0"/>
              <a:t> Cir. 2012</a:t>
            </a:r>
            <a:r>
              <a:rPr lang="en-US" sz="2000" dirty="0"/>
              <a:t>)</a:t>
            </a:r>
            <a:endParaRPr lang="en-US" sz="2000" i="1" dirty="0"/>
          </a:p>
          <a:p>
            <a:pPr lvl="1" eaLnBrk="1" fontAlgn="auto" hangingPunct="1">
              <a:spcAft>
                <a:spcPts val="0"/>
              </a:spcAft>
              <a:buFont typeface="Arial" pitchFamily="34" charset="0"/>
              <a:buChar char="–"/>
              <a:defRPr/>
            </a:pPr>
            <a:r>
              <a:rPr lang="en-US" sz="1800" dirty="0"/>
              <a:t>EE </a:t>
            </a:r>
            <a:r>
              <a:rPr lang="en-US" sz="1800" dirty="0" smtClean="0"/>
              <a:t>made few casual comments to her supervisors about her parents’ poor health</a:t>
            </a:r>
            <a:endParaRPr lang="en-US" sz="1800" dirty="0"/>
          </a:p>
          <a:p>
            <a:pPr lvl="1" eaLnBrk="1" fontAlgn="auto" hangingPunct="1">
              <a:spcAft>
                <a:spcPts val="0"/>
              </a:spcAft>
              <a:buFont typeface="Arial" pitchFamily="34" charset="0"/>
              <a:buChar char="–"/>
              <a:defRPr/>
            </a:pPr>
            <a:r>
              <a:rPr lang="en-US" sz="1800" dirty="0"/>
              <a:t>EE did not </a:t>
            </a:r>
            <a:r>
              <a:rPr lang="en-US" sz="1800" dirty="0" smtClean="0"/>
              <a:t>follow company’s internal notice procedure for need for leave</a:t>
            </a:r>
          </a:p>
          <a:p>
            <a:pPr lvl="1" eaLnBrk="1" fontAlgn="auto" hangingPunct="1">
              <a:spcAft>
                <a:spcPts val="0"/>
              </a:spcAft>
              <a:buFont typeface="Arial" pitchFamily="34" charset="0"/>
              <a:buChar char="–"/>
              <a:defRPr/>
            </a:pPr>
            <a:r>
              <a:rPr lang="en-US" sz="1800" dirty="0" smtClean="0"/>
              <a:t>EE should have notified the company’s HR Dept, not just her supervisors.</a:t>
            </a:r>
            <a:endParaRPr lang="en-US" sz="1800" dirty="0"/>
          </a:p>
          <a:p>
            <a:pPr lvl="1" eaLnBrk="1" fontAlgn="auto" hangingPunct="1">
              <a:spcAft>
                <a:spcPts val="0"/>
              </a:spcAft>
              <a:buFont typeface="Arial" pitchFamily="34" charset="0"/>
              <a:buChar char="–"/>
              <a:defRPr/>
            </a:pPr>
            <a:r>
              <a:rPr lang="en-US" sz="1800" dirty="0"/>
              <a:t>Court found </a:t>
            </a:r>
            <a:r>
              <a:rPr lang="en-US" sz="1800" dirty="0" smtClean="0"/>
              <a:t>EE did not give sufficient </a:t>
            </a:r>
            <a:r>
              <a:rPr lang="en-US" sz="1800" dirty="0"/>
              <a:t>notice of the need </a:t>
            </a:r>
            <a:r>
              <a:rPr lang="en-US" sz="1800" dirty="0" smtClean="0"/>
              <a:t>to take time off to care for seriously ill parents.</a:t>
            </a:r>
            <a:endParaRPr lang="en-US" sz="1800" dirty="0"/>
          </a:p>
          <a:p>
            <a:pPr lvl="1" eaLnBrk="1" fontAlgn="auto" hangingPunct="1">
              <a:spcAft>
                <a:spcPts val="0"/>
              </a:spcAft>
              <a:buFont typeface="Arial" pitchFamily="34" charset="0"/>
              <a:buChar char="–"/>
              <a:defRPr/>
            </a:pPr>
            <a:r>
              <a:rPr lang="en-US" sz="1800" dirty="0" smtClean="0"/>
              <a:t>EE told her supervisors that she took her mother to medical appointments on her </a:t>
            </a:r>
            <a:r>
              <a:rPr lang="en-US" sz="1800" i="1" dirty="0" smtClean="0"/>
              <a:t>days off </a:t>
            </a:r>
            <a:r>
              <a:rPr lang="en-US" sz="1800" dirty="0" smtClean="0"/>
              <a:t>and that she could not work </a:t>
            </a:r>
            <a:r>
              <a:rPr lang="en-US" sz="1800" i="1" dirty="0" smtClean="0"/>
              <a:t>outside her normal work hours </a:t>
            </a:r>
            <a:r>
              <a:rPr lang="en-US" sz="1800" dirty="0" smtClean="0"/>
              <a:t>because of her responsibilities to her parents.  EE also told supervisors she might need time in the future to assist her father in receiving possible chemotherapy treatment.  EE requested and received one day off to attend father’s medical appointment.</a:t>
            </a:r>
            <a:endParaRPr lang="en-US" sz="1800" dirty="0"/>
          </a:p>
          <a:p>
            <a:endParaRPr lang="en-US" dirty="0"/>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3F93A7CA-9DB4-46AC-AD34-75B654F4CE85}" type="slidenum">
              <a:rPr lang="en-US" smtClean="0"/>
              <a:pPr/>
              <a:t>11</a:t>
            </a:fld>
            <a:endParaRPr lang="en-US" dirty="0"/>
          </a:p>
        </p:txBody>
      </p:sp>
      <p:sp>
        <p:nvSpPr>
          <p:cNvPr id="9" name="Title 2"/>
          <p:cNvSpPr>
            <a:spLocks noGrp="1"/>
          </p:cNvSpPr>
          <p:nvPr>
            <p:ph type="title"/>
          </p:nvPr>
        </p:nvSpPr>
        <p:spPr>
          <a:xfrm>
            <a:off x="1600200" y="609600"/>
            <a:ext cx="6934200" cy="1143000"/>
          </a:xfrm>
        </p:spPr>
        <p:txBody>
          <a:bodyPr>
            <a:normAutofit/>
          </a:bodyPr>
          <a:lstStyle/>
          <a:p>
            <a:pPr eaLnBrk="1" hangingPunct="1"/>
            <a:r>
              <a:rPr lang="en-US" dirty="0" smtClean="0">
                <a:solidFill>
                  <a:schemeClr val="bg1"/>
                </a:solidFill>
              </a:rPr>
              <a:t>Employee Notice</a:t>
            </a:r>
          </a:p>
        </p:txBody>
      </p:sp>
    </p:spTree>
    <p:extLst>
      <p:ext uri="{BB962C8B-B14F-4D97-AF65-F5344CB8AC3E}">
        <p14:creationId xmlns:p14="http://schemas.microsoft.com/office/powerpoint/2010/main" val="21520896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1524000" y="605521"/>
            <a:ext cx="7848600" cy="1143000"/>
          </a:xfrm>
        </p:spPr>
        <p:txBody>
          <a:bodyPr/>
          <a:lstStyle/>
          <a:p>
            <a:r>
              <a:rPr lang="en-US" sz="2800" dirty="0">
                <a:solidFill>
                  <a:schemeClr val="bg1"/>
                </a:solidFill>
              </a:rPr>
              <a:t>Employer’s Responsibilities under FMLA</a:t>
            </a:r>
          </a:p>
        </p:txBody>
      </p:sp>
      <p:sp>
        <p:nvSpPr>
          <p:cNvPr id="169987" name="Rectangle 3"/>
          <p:cNvSpPr>
            <a:spLocks noGrp="1" noChangeArrowheads="1"/>
          </p:cNvSpPr>
          <p:nvPr>
            <p:ph type="body" idx="1"/>
          </p:nvPr>
        </p:nvSpPr>
        <p:spPr>
          <a:xfrm>
            <a:off x="1752600" y="1752600"/>
            <a:ext cx="7162800" cy="4419600"/>
          </a:xfrm>
        </p:spPr>
        <p:txBody>
          <a:bodyPr/>
          <a:lstStyle/>
          <a:p>
            <a:pPr>
              <a:lnSpc>
                <a:spcPct val="80000"/>
              </a:lnSpc>
            </a:pPr>
            <a:r>
              <a:rPr lang="en-US" sz="2000" dirty="0"/>
              <a:t>Post FMLA poster in every </a:t>
            </a:r>
            <a:r>
              <a:rPr lang="en-US" sz="2000" dirty="0" smtClean="0"/>
              <a:t>worksite – make sure it is up to date</a:t>
            </a:r>
            <a:endParaRPr lang="en-US" sz="2000" dirty="0"/>
          </a:p>
          <a:p>
            <a:pPr>
              <a:lnSpc>
                <a:spcPct val="80000"/>
              </a:lnSpc>
            </a:pPr>
            <a:r>
              <a:rPr lang="en-US" sz="2000" dirty="0"/>
              <a:t>Include FMLA Rights and Obligations in Handbook (DOL Fact Sheet can be used)</a:t>
            </a:r>
          </a:p>
          <a:p>
            <a:pPr>
              <a:lnSpc>
                <a:spcPct val="80000"/>
              </a:lnSpc>
            </a:pPr>
            <a:r>
              <a:rPr lang="en-US" sz="2000" dirty="0"/>
              <a:t>Provide FMLA forms to employee as soon as you learn of an absence which may be covered by FMLA – </a:t>
            </a:r>
            <a:r>
              <a:rPr lang="en-US" sz="2000" b="1" dirty="0"/>
              <a:t>Don’t wait for employee to make “formal” leave request</a:t>
            </a:r>
          </a:p>
          <a:p>
            <a:pPr>
              <a:lnSpc>
                <a:spcPct val="80000"/>
              </a:lnSpc>
            </a:pPr>
            <a:r>
              <a:rPr lang="en-US" sz="2000" dirty="0"/>
              <a:t>F</a:t>
            </a:r>
            <a:r>
              <a:rPr lang="en-US" sz="2000" dirty="0" smtClean="0"/>
              <a:t>orms </a:t>
            </a:r>
            <a:r>
              <a:rPr lang="en-US" sz="2000" dirty="0"/>
              <a:t>to be given to employee</a:t>
            </a:r>
          </a:p>
          <a:p>
            <a:pPr lvl="1">
              <a:lnSpc>
                <a:spcPct val="80000"/>
              </a:lnSpc>
            </a:pPr>
            <a:r>
              <a:rPr lang="en-US" sz="2000" dirty="0"/>
              <a:t>Eligibility Notice – within 5 business days of notice by employee</a:t>
            </a:r>
          </a:p>
          <a:p>
            <a:pPr lvl="1">
              <a:lnSpc>
                <a:spcPct val="80000"/>
              </a:lnSpc>
            </a:pPr>
            <a:r>
              <a:rPr lang="en-US" sz="2000" dirty="0"/>
              <a:t>Rights and Responsibilities Notice – within 5 business days of notice by </a:t>
            </a:r>
            <a:r>
              <a:rPr lang="en-US" sz="2000" dirty="0" smtClean="0"/>
              <a:t>employee.  See DOL Form WH-381</a:t>
            </a:r>
            <a:endParaRPr lang="en-US" sz="2000" dirty="0"/>
          </a:p>
          <a:p>
            <a:pPr lvl="1">
              <a:lnSpc>
                <a:spcPct val="80000"/>
              </a:lnSpc>
            </a:pPr>
            <a:r>
              <a:rPr lang="en-US" sz="2000" dirty="0"/>
              <a:t>Designation Notice – within 5 business days of receipt of information necessary to determine if leave </a:t>
            </a:r>
            <a:r>
              <a:rPr lang="en-US" sz="2000" dirty="0" smtClean="0"/>
              <a:t>qualifies.  See DOL Form WH-382 </a:t>
            </a:r>
            <a:endParaRPr lang="en-US" sz="2000" dirty="0"/>
          </a:p>
          <a:p>
            <a:pPr>
              <a:lnSpc>
                <a:spcPct val="80000"/>
              </a:lnSpc>
            </a:pPr>
            <a:r>
              <a:rPr lang="en-US" sz="2000" dirty="0"/>
              <a:t>If employee is already on leave when you learn of qualifying reason for leave, mail forms to home via certified </a:t>
            </a:r>
            <a:r>
              <a:rPr lang="en-US" sz="2000" dirty="0" smtClean="0"/>
              <a:t>mail</a:t>
            </a:r>
            <a:endParaRPr lang="en-US" sz="2000" dirty="0"/>
          </a:p>
          <a:p>
            <a:pPr>
              <a:lnSpc>
                <a:spcPct val="80000"/>
              </a:lnSpc>
            </a:pPr>
            <a:endParaRPr lang="en-US" sz="2000" dirty="0"/>
          </a:p>
        </p:txBody>
      </p:sp>
      <p:sp>
        <p:nvSpPr>
          <p:cNvPr id="169988" name="Text Box 4"/>
          <p:cNvSpPr txBox="1">
            <a:spLocks noChangeArrowheads="1"/>
          </p:cNvSpPr>
          <p:nvPr/>
        </p:nvSpPr>
        <p:spPr bwMode="auto">
          <a:xfrm rot="-533752">
            <a:off x="533400" y="685800"/>
            <a:ext cx="106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endParaRPr lang="en-US" dirty="0">
              <a:solidFill>
                <a:srgbClr val="000000"/>
              </a:solidFill>
              <a:latin typeface="Verdana" pitchFamily="34" charset="0"/>
            </a:endParaRPr>
          </a:p>
        </p:txBody>
      </p:sp>
      <p:sp>
        <p:nvSpPr>
          <p:cNvPr id="169990" name="Text Box 6"/>
          <p:cNvSpPr txBox="1">
            <a:spLocks noChangeArrowheads="1"/>
          </p:cNvSpPr>
          <p:nvPr/>
        </p:nvSpPr>
        <p:spPr bwMode="auto">
          <a:xfrm>
            <a:off x="1828800" y="1828800"/>
            <a:ext cx="685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endParaRPr lang="en-US" dirty="0">
              <a:solidFill>
                <a:srgbClr val="000000"/>
              </a:solidFill>
              <a:latin typeface="Verdana" pitchFamily="34" charset="0"/>
            </a:endParaRP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12</a:t>
            </a:fld>
            <a:endParaRPr lang="en-US" dirty="0"/>
          </a:p>
        </p:txBody>
      </p:sp>
    </p:spTree>
    <p:extLst>
      <p:ext uri="{BB962C8B-B14F-4D97-AF65-F5344CB8AC3E}">
        <p14:creationId xmlns:p14="http://schemas.microsoft.com/office/powerpoint/2010/main" val="191649903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676400"/>
            <a:ext cx="7391400" cy="4449763"/>
          </a:xfrm>
        </p:spPr>
        <p:txBody>
          <a:bodyPr>
            <a:normAutofit/>
          </a:bodyPr>
          <a:lstStyle/>
          <a:p>
            <a:r>
              <a:rPr lang="en-US" sz="3000" i="1" dirty="0"/>
              <a:t>Lupyan v. Corinthian Colleges Inc.</a:t>
            </a:r>
            <a:r>
              <a:rPr lang="en-US" sz="3000" dirty="0"/>
              <a:t>, 761 F3d 314, (3rd Cir. 2014).</a:t>
            </a:r>
          </a:p>
          <a:p>
            <a:r>
              <a:rPr lang="en-US" sz="3000" dirty="0"/>
              <a:t>Plaintiff claimed she was not informed that her time off fell under FMLA because she never received notice from the employer via the U.S. Mail. The employer had no evidence rebutting the plaintiff’s sworn statement. Mailbox rule presumption not applied and summary judgment denied.</a:t>
            </a:r>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3F93A7CA-9DB4-46AC-AD34-75B654F4CE85}" type="slidenum">
              <a:rPr lang="en-US" smtClean="0"/>
              <a:pPr/>
              <a:t>13</a:t>
            </a:fld>
            <a:endParaRPr lang="en-US" dirty="0"/>
          </a:p>
        </p:txBody>
      </p:sp>
      <p:sp>
        <p:nvSpPr>
          <p:cNvPr id="10" name="Rectangle 2"/>
          <p:cNvSpPr>
            <a:spLocks noGrp="1" noChangeArrowheads="1"/>
          </p:cNvSpPr>
          <p:nvPr>
            <p:ph type="title"/>
          </p:nvPr>
        </p:nvSpPr>
        <p:spPr>
          <a:xfrm>
            <a:off x="1524000" y="605521"/>
            <a:ext cx="7848600" cy="1143000"/>
          </a:xfrm>
        </p:spPr>
        <p:txBody>
          <a:bodyPr/>
          <a:lstStyle/>
          <a:p>
            <a:r>
              <a:rPr lang="en-US" sz="2800" dirty="0">
                <a:solidFill>
                  <a:schemeClr val="bg1"/>
                </a:solidFill>
              </a:rPr>
              <a:t>Employer’s Responsibilities under FMLA</a:t>
            </a:r>
          </a:p>
        </p:txBody>
      </p:sp>
    </p:spTree>
    <p:extLst>
      <p:ext uri="{BB962C8B-B14F-4D97-AF65-F5344CB8AC3E}">
        <p14:creationId xmlns:p14="http://schemas.microsoft.com/office/powerpoint/2010/main" val="1798468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676400"/>
            <a:ext cx="8229600" cy="4525963"/>
          </a:xfrm>
        </p:spPr>
        <p:txBody>
          <a:bodyPr>
            <a:normAutofit/>
          </a:bodyPr>
          <a:lstStyle/>
          <a:p>
            <a:r>
              <a:rPr lang="en-US" i="1" dirty="0" smtClean="0"/>
              <a:t>Gardner v. Detroit Entm’t, LLC</a:t>
            </a:r>
            <a:r>
              <a:rPr lang="en-US" dirty="0" smtClean="0"/>
              <a:t>, 2014 WL 5286734 (E.D. Mich., Oct. 15, 2014.)</a:t>
            </a:r>
          </a:p>
          <a:p>
            <a:r>
              <a:rPr lang="en-US" dirty="0" smtClean="0"/>
              <a:t>The court determined that an FMLA notice sent by e-mail was not necessarily reliable. The court noted person-to-person communication is the most desirable.</a:t>
            </a:r>
            <a:endParaRPr lang="en-US" dirty="0"/>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3F93A7CA-9DB4-46AC-AD34-75B654F4CE85}" type="slidenum">
              <a:rPr lang="en-US" smtClean="0"/>
              <a:pPr/>
              <a:t>14</a:t>
            </a:fld>
            <a:endParaRPr lang="en-US" dirty="0"/>
          </a:p>
        </p:txBody>
      </p:sp>
      <p:sp>
        <p:nvSpPr>
          <p:cNvPr id="8" name="Rectangle 2"/>
          <p:cNvSpPr>
            <a:spLocks noGrp="1" noChangeArrowheads="1"/>
          </p:cNvSpPr>
          <p:nvPr>
            <p:ph type="title"/>
          </p:nvPr>
        </p:nvSpPr>
        <p:spPr>
          <a:xfrm>
            <a:off x="1524000" y="605521"/>
            <a:ext cx="7848600" cy="1143000"/>
          </a:xfrm>
        </p:spPr>
        <p:txBody>
          <a:bodyPr/>
          <a:lstStyle/>
          <a:p>
            <a:r>
              <a:rPr lang="en-US" sz="2800" dirty="0">
                <a:solidFill>
                  <a:schemeClr val="bg1"/>
                </a:solidFill>
              </a:rPr>
              <a:t>Employer’s Responsibilities under FMLA</a:t>
            </a:r>
          </a:p>
        </p:txBody>
      </p:sp>
    </p:spTree>
    <p:extLst>
      <p:ext uri="{BB962C8B-B14F-4D97-AF65-F5344CB8AC3E}">
        <p14:creationId xmlns:p14="http://schemas.microsoft.com/office/powerpoint/2010/main" val="3927484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idx="4294967295"/>
          </p:nvPr>
        </p:nvSpPr>
        <p:spPr>
          <a:xfrm>
            <a:off x="1524000" y="685800"/>
            <a:ext cx="7620000" cy="1143000"/>
          </a:xfrm>
        </p:spPr>
        <p:txBody>
          <a:bodyPr/>
          <a:lstStyle/>
          <a:p>
            <a:pPr eaLnBrk="1" hangingPunct="1"/>
            <a:r>
              <a:rPr lang="en-US" sz="2800" dirty="0" smtClean="0">
                <a:solidFill>
                  <a:schemeClr val="bg1"/>
                </a:solidFill>
              </a:rPr>
              <a:t>Certification of Serious Health Condition</a:t>
            </a:r>
          </a:p>
        </p:txBody>
      </p:sp>
      <p:sp>
        <p:nvSpPr>
          <p:cNvPr id="39940" name="Rectangle 3"/>
          <p:cNvSpPr>
            <a:spLocks noGrp="1" noChangeArrowheads="1"/>
          </p:cNvSpPr>
          <p:nvPr>
            <p:ph type="body" idx="4294967295"/>
          </p:nvPr>
        </p:nvSpPr>
        <p:spPr>
          <a:xfrm>
            <a:off x="1447800" y="1828800"/>
            <a:ext cx="7696200" cy="4267200"/>
          </a:xfrm>
        </p:spPr>
        <p:txBody>
          <a:bodyPr>
            <a:noAutofit/>
          </a:bodyPr>
          <a:lstStyle/>
          <a:p>
            <a:pPr eaLnBrk="1" hangingPunct="1">
              <a:lnSpc>
                <a:spcPct val="80000"/>
              </a:lnSpc>
            </a:pPr>
            <a:r>
              <a:rPr lang="en-US" sz="2800" dirty="0" smtClean="0"/>
              <a:t>You can require certification for:</a:t>
            </a:r>
          </a:p>
          <a:p>
            <a:pPr lvl="1" eaLnBrk="1" hangingPunct="1">
              <a:lnSpc>
                <a:spcPct val="80000"/>
              </a:lnSpc>
            </a:pPr>
            <a:r>
              <a:rPr lang="en-US" dirty="0" smtClean="0"/>
              <a:t>EE’s serious health condition</a:t>
            </a:r>
          </a:p>
          <a:p>
            <a:pPr lvl="1" eaLnBrk="1" hangingPunct="1">
              <a:lnSpc>
                <a:spcPct val="80000"/>
              </a:lnSpc>
            </a:pPr>
            <a:r>
              <a:rPr lang="en-US" dirty="0" smtClean="0"/>
              <a:t>Family member’s serious health condition</a:t>
            </a:r>
          </a:p>
          <a:p>
            <a:pPr eaLnBrk="1" hangingPunct="1">
              <a:lnSpc>
                <a:spcPct val="80000"/>
              </a:lnSpc>
            </a:pPr>
            <a:r>
              <a:rPr lang="en-US" sz="2800" dirty="0" smtClean="0"/>
              <a:t>No certification for leave to care for healthy newborn/adopted/foster child</a:t>
            </a:r>
          </a:p>
          <a:p>
            <a:pPr lvl="1" eaLnBrk="1" hangingPunct="1">
              <a:lnSpc>
                <a:spcPct val="80000"/>
              </a:lnSpc>
            </a:pPr>
            <a:r>
              <a:rPr lang="en-US" dirty="0" smtClean="0"/>
              <a:t>May require documentation of absences due to adoption/foster process</a:t>
            </a:r>
          </a:p>
          <a:p>
            <a:pPr eaLnBrk="1" hangingPunct="1">
              <a:lnSpc>
                <a:spcPct val="80000"/>
              </a:lnSpc>
            </a:pPr>
            <a:r>
              <a:rPr lang="en-US" sz="2800" dirty="0" smtClean="0"/>
              <a:t>Documentation of family relationships</a:t>
            </a:r>
          </a:p>
          <a:p>
            <a:pPr eaLnBrk="1" hangingPunct="1">
              <a:lnSpc>
                <a:spcPct val="80000"/>
              </a:lnSpc>
            </a:pPr>
            <a:r>
              <a:rPr lang="en-US" sz="2800" dirty="0" smtClean="0"/>
              <a:t>Medical certification for military caregiver leave - forms available via DOL website</a:t>
            </a:r>
          </a:p>
          <a:p>
            <a:pPr eaLnBrk="1" hangingPunct="1">
              <a:lnSpc>
                <a:spcPct val="80000"/>
              </a:lnSpc>
            </a:pPr>
            <a:r>
              <a:rPr lang="en-US" sz="2800" dirty="0" smtClean="0"/>
              <a:t>Remember GINA Safe Harbor statement</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15</a:t>
            </a:fld>
            <a:endParaRPr lang="en-US" dirty="0"/>
          </a:p>
        </p:txBody>
      </p:sp>
    </p:spTree>
    <p:extLst>
      <p:ext uri="{BB962C8B-B14F-4D97-AF65-F5344CB8AC3E}">
        <p14:creationId xmlns:p14="http://schemas.microsoft.com/office/powerpoint/2010/main" val="30022520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idx="4294967295"/>
          </p:nvPr>
        </p:nvSpPr>
        <p:spPr>
          <a:xfrm>
            <a:off x="1600200" y="685800"/>
            <a:ext cx="7543800" cy="990600"/>
          </a:xfrm>
        </p:spPr>
        <p:txBody>
          <a:bodyPr/>
          <a:lstStyle/>
          <a:p>
            <a:pPr eaLnBrk="1" hangingPunct="1"/>
            <a:r>
              <a:rPr lang="en-US" sz="2800" dirty="0" smtClean="0">
                <a:solidFill>
                  <a:schemeClr val="bg1"/>
                </a:solidFill>
              </a:rPr>
              <a:t>Medical Certification How to Request</a:t>
            </a:r>
          </a:p>
        </p:txBody>
      </p:sp>
      <p:sp>
        <p:nvSpPr>
          <p:cNvPr id="40964" name="Rectangle 3"/>
          <p:cNvSpPr>
            <a:spLocks noGrp="1" noChangeArrowheads="1"/>
          </p:cNvSpPr>
          <p:nvPr>
            <p:ph type="body" idx="4294967295"/>
          </p:nvPr>
        </p:nvSpPr>
        <p:spPr>
          <a:xfrm>
            <a:off x="1524000" y="1828800"/>
            <a:ext cx="7620000" cy="4419600"/>
          </a:xfrm>
        </p:spPr>
        <p:txBody>
          <a:bodyPr>
            <a:normAutofit/>
          </a:bodyPr>
          <a:lstStyle/>
          <a:p>
            <a:pPr eaLnBrk="1" hangingPunct="1"/>
            <a:r>
              <a:rPr lang="en-US" sz="2400" dirty="0" smtClean="0"/>
              <a:t>Certification info is covered in eligibility notice, rights and responsibilities notice</a:t>
            </a:r>
          </a:p>
          <a:p>
            <a:pPr lvl="1" eaLnBrk="1" hangingPunct="1"/>
            <a:r>
              <a:rPr lang="en-US" sz="2400" dirty="0" smtClean="0"/>
              <a:t>Attach certification form; DOL WH Form 380-E</a:t>
            </a:r>
          </a:p>
          <a:p>
            <a:pPr lvl="1" eaLnBrk="1" hangingPunct="1"/>
            <a:r>
              <a:rPr lang="en-US" sz="2400" dirty="0" smtClean="0"/>
              <a:t>Include job description/essential functions so the health care provider has a basis for responding to questions regarding the employee’s ability to work and need for time off</a:t>
            </a:r>
          </a:p>
          <a:p>
            <a:pPr eaLnBrk="1" hangingPunct="1"/>
            <a:r>
              <a:rPr lang="en-US" sz="2400" dirty="0" smtClean="0"/>
              <a:t>Request medical certification in writing</a:t>
            </a:r>
          </a:p>
          <a:p>
            <a:pPr eaLnBrk="1" hangingPunct="1"/>
            <a:r>
              <a:rPr lang="en-US" sz="2400" dirty="0" smtClean="0"/>
              <a:t>Inform EEs of consequences if they don’t furnish certification</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16</a:t>
            </a:fld>
            <a:endParaRPr lang="en-US" dirty="0"/>
          </a:p>
        </p:txBody>
      </p:sp>
    </p:spTree>
    <p:extLst>
      <p:ext uri="{BB962C8B-B14F-4D97-AF65-F5344CB8AC3E}">
        <p14:creationId xmlns:p14="http://schemas.microsoft.com/office/powerpoint/2010/main" val="42672757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idx="4294967295"/>
          </p:nvPr>
        </p:nvSpPr>
        <p:spPr>
          <a:xfrm>
            <a:off x="1371600" y="609600"/>
            <a:ext cx="7772400" cy="1143000"/>
          </a:xfrm>
        </p:spPr>
        <p:txBody>
          <a:bodyPr>
            <a:normAutofit/>
          </a:bodyPr>
          <a:lstStyle/>
          <a:p>
            <a:pPr eaLnBrk="1" hangingPunct="1"/>
            <a:r>
              <a:rPr lang="en-US" dirty="0" smtClean="0">
                <a:solidFill>
                  <a:schemeClr val="bg1"/>
                </a:solidFill>
              </a:rPr>
              <a:t>Medical Certification Timing of Employer’s Request</a:t>
            </a:r>
          </a:p>
        </p:txBody>
      </p:sp>
      <p:sp>
        <p:nvSpPr>
          <p:cNvPr id="41988" name="Rectangle 3"/>
          <p:cNvSpPr>
            <a:spLocks noGrp="1" noChangeArrowheads="1"/>
          </p:cNvSpPr>
          <p:nvPr>
            <p:ph type="body" idx="4294967295"/>
          </p:nvPr>
        </p:nvSpPr>
        <p:spPr>
          <a:xfrm>
            <a:off x="1524000" y="1752600"/>
            <a:ext cx="6556375" cy="4051300"/>
          </a:xfrm>
        </p:spPr>
        <p:txBody>
          <a:bodyPr>
            <a:noAutofit/>
          </a:bodyPr>
          <a:lstStyle/>
          <a:p>
            <a:pPr eaLnBrk="1" hangingPunct="1"/>
            <a:r>
              <a:rPr lang="en-US" sz="2200" dirty="0" smtClean="0"/>
              <a:t>ER must provide notice/request certification within 5 business days of: 1) receiving notice of need for leave; or 2) beginning of leave</a:t>
            </a:r>
          </a:p>
          <a:p>
            <a:pPr lvl="1" eaLnBrk="1" hangingPunct="1"/>
            <a:r>
              <a:rPr lang="en-US" sz="2200" dirty="0" smtClean="0"/>
              <a:t>See DOL Form WH-381 </a:t>
            </a:r>
          </a:p>
          <a:p>
            <a:pPr lvl="1" eaLnBrk="1" hangingPunct="1"/>
            <a:r>
              <a:rPr lang="en-US" sz="2200" dirty="0" smtClean="0"/>
              <a:t>Failure to provide notice may constitute FMLA interference </a:t>
            </a:r>
          </a:p>
          <a:p>
            <a:pPr eaLnBrk="1" hangingPunct="1"/>
            <a:r>
              <a:rPr lang="en-US" sz="2200" dirty="0" smtClean="0"/>
              <a:t>Even with lack of proper notice, ER may retroactively designate leave as FMLA if:</a:t>
            </a:r>
          </a:p>
          <a:p>
            <a:pPr lvl="1" eaLnBrk="1" hangingPunct="1"/>
            <a:r>
              <a:rPr lang="en-US" sz="2200" dirty="0" smtClean="0"/>
              <a:t>It provides notice of such designation to EE and no harm will result; or </a:t>
            </a:r>
          </a:p>
          <a:p>
            <a:pPr lvl="1" eaLnBrk="1" hangingPunct="1"/>
            <a:r>
              <a:rPr lang="en-US" sz="2200" dirty="0" smtClean="0"/>
              <a:t>EE agrees to retroactive designation</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17</a:t>
            </a:fld>
            <a:endParaRPr lang="en-US" dirty="0"/>
          </a:p>
        </p:txBody>
      </p:sp>
    </p:spTree>
    <p:extLst>
      <p:ext uri="{BB962C8B-B14F-4D97-AF65-F5344CB8AC3E}">
        <p14:creationId xmlns:p14="http://schemas.microsoft.com/office/powerpoint/2010/main" val="34592702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type="body" idx="4294967295"/>
          </p:nvPr>
        </p:nvSpPr>
        <p:spPr>
          <a:xfrm>
            <a:off x="1524000" y="1828800"/>
            <a:ext cx="7772400" cy="4343400"/>
          </a:xfrm>
        </p:spPr>
        <p:txBody>
          <a:bodyPr/>
          <a:lstStyle/>
          <a:p>
            <a:pPr eaLnBrk="1" hangingPunct="1"/>
            <a:r>
              <a:rPr lang="en-US" sz="2200" dirty="0" smtClean="0"/>
              <a:t>EE must provide certification within 15 calendar days</a:t>
            </a:r>
          </a:p>
          <a:p>
            <a:pPr lvl="1" eaLnBrk="1" hangingPunct="1"/>
            <a:r>
              <a:rPr lang="en-US" sz="2200" dirty="0" smtClean="0"/>
              <a:t>Extension possible if doing so was not practicable despite diligent efforts</a:t>
            </a:r>
          </a:p>
          <a:p>
            <a:pPr lvl="1" eaLnBrk="1" hangingPunct="1"/>
            <a:r>
              <a:rPr lang="en-US" sz="2200" dirty="0" smtClean="0"/>
              <a:t>If no valid reason for extension, ER may deny leave</a:t>
            </a:r>
          </a:p>
          <a:p>
            <a:pPr lvl="1" eaLnBrk="1" hangingPunct="1"/>
            <a:r>
              <a:rPr lang="en-US" sz="2200" dirty="0" smtClean="0"/>
              <a:t>According to recent case in the Sixth Circuit, ER must wait full 15 days to deny leave even if certification form indicated no serious health condition so the employee may have the opportunity to provide supporting medical opinion.</a:t>
            </a:r>
          </a:p>
          <a:p>
            <a:pPr lvl="1" eaLnBrk="1" hangingPunct="1"/>
            <a:r>
              <a:rPr lang="en-US" sz="2200" dirty="0" smtClean="0"/>
              <a:t>This may not be the law in your jurisdiction, but you should seek advice before terminating under those circumstances.  </a:t>
            </a:r>
          </a:p>
          <a:p>
            <a:pPr marL="342900" lvl="2" indent="-342900" eaLnBrk="1" hangingPunct="1"/>
            <a:r>
              <a:rPr lang="en-US" sz="2200" dirty="0" smtClean="0"/>
              <a:t>FMLA doesn’t protect any leave taken without proper certification</a:t>
            </a:r>
          </a:p>
          <a:p>
            <a:pPr eaLnBrk="1" hangingPunct="1"/>
            <a:endParaRPr lang="en-US" sz="24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18</a:t>
            </a:fld>
            <a:endParaRPr lang="en-US" dirty="0"/>
          </a:p>
        </p:txBody>
      </p:sp>
      <p:sp>
        <p:nvSpPr>
          <p:cNvPr id="7" name="Rectangle 2"/>
          <p:cNvSpPr txBox="1">
            <a:spLocks noChangeArrowheads="1"/>
          </p:cNvSpPr>
          <p:nvPr/>
        </p:nvSpPr>
        <p:spPr>
          <a:xfrm>
            <a:off x="1371600" y="609600"/>
            <a:ext cx="77724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chemeClr val="bg1"/>
                </a:solidFill>
                <a:latin typeface="+mj-lt"/>
                <a:ea typeface="+mj-ea"/>
                <a:cs typeface="+mj-cs"/>
              </a:defRPr>
            </a:lvl1pPr>
          </a:lstStyle>
          <a:p>
            <a:r>
              <a:rPr lang="en-US" smtClean="0"/>
              <a:t>Medical Certification Timing of Employer’s Request</a:t>
            </a:r>
            <a:endParaRPr lang="en-US" dirty="0" smtClean="0"/>
          </a:p>
        </p:txBody>
      </p:sp>
    </p:spTree>
    <p:extLst>
      <p:ext uri="{BB962C8B-B14F-4D97-AF65-F5344CB8AC3E}">
        <p14:creationId xmlns:p14="http://schemas.microsoft.com/office/powerpoint/2010/main" val="27819989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body" idx="4294967295"/>
          </p:nvPr>
        </p:nvSpPr>
        <p:spPr>
          <a:xfrm>
            <a:off x="1524000" y="1752600"/>
            <a:ext cx="6556375" cy="4124325"/>
          </a:xfrm>
        </p:spPr>
        <p:txBody>
          <a:bodyPr/>
          <a:lstStyle/>
          <a:p>
            <a:pPr eaLnBrk="1" hangingPunct="1"/>
            <a:r>
              <a:rPr lang="en-US" sz="2600" dirty="0" smtClean="0"/>
              <a:t>Recertification every 6 months for continuing condition, with absence</a:t>
            </a:r>
          </a:p>
          <a:p>
            <a:pPr lvl="1" eaLnBrk="1" hangingPunct="1"/>
            <a:r>
              <a:rPr lang="en-US" sz="2600" b="1" dirty="0" smtClean="0"/>
              <a:t>May not </a:t>
            </a:r>
            <a:r>
              <a:rPr lang="en-US" sz="2600" dirty="0" smtClean="0"/>
              <a:t>seek authentication, clarification, second and third opinions</a:t>
            </a:r>
          </a:p>
          <a:p>
            <a:pPr eaLnBrk="1" hangingPunct="1"/>
            <a:r>
              <a:rPr lang="en-US" sz="2600" dirty="0" smtClean="0"/>
              <a:t>Annual certification for condition lasting more than one leave year</a:t>
            </a:r>
          </a:p>
          <a:p>
            <a:pPr lvl="1" eaLnBrk="1" hangingPunct="1"/>
            <a:r>
              <a:rPr lang="en-US" sz="2600" b="1" dirty="0" smtClean="0"/>
              <a:t>May</a:t>
            </a:r>
            <a:r>
              <a:rPr lang="en-US" sz="2600" dirty="0" smtClean="0"/>
              <a:t> seek authentication, clarification, second and third opinions</a:t>
            </a:r>
          </a:p>
          <a:p>
            <a:pPr eaLnBrk="1" hangingPunct="1"/>
            <a:endParaRPr lang="en-US" sz="2400" dirty="0" smtClean="0"/>
          </a:p>
        </p:txBody>
      </p:sp>
      <p:sp>
        <p:nvSpPr>
          <p:cNvPr id="44036" name="Rectangle 3"/>
          <p:cNvSpPr>
            <a:spLocks noGrp="1" noChangeArrowheads="1"/>
          </p:cNvSpPr>
          <p:nvPr>
            <p:ph type="title" idx="4294967295"/>
          </p:nvPr>
        </p:nvSpPr>
        <p:spPr>
          <a:xfrm>
            <a:off x="1371600" y="762000"/>
            <a:ext cx="7772400" cy="990600"/>
          </a:xfrm>
        </p:spPr>
        <p:txBody>
          <a:bodyPr/>
          <a:lstStyle/>
          <a:p>
            <a:pPr eaLnBrk="1" hangingPunct="1"/>
            <a:r>
              <a:rPr lang="en-US" sz="3200" dirty="0" smtClean="0">
                <a:solidFill>
                  <a:schemeClr val="bg1"/>
                </a:solidFill>
              </a:rPr>
              <a:t>Medical Certification How Often?</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19</a:t>
            </a:fld>
            <a:endParaRPr lang="en-US" dirty="0"/>
          </a:p>
        </p:txBody>
      </p:sp>
    </p:spTree>
    <p:extLst>
      <p:ext uri="{BB962C8B-B14F-4D97-AF65-F5344CB8AC3E}">
        <p14:creationId xmlns:p14="http://schemas.microsoft.com/office/powerpoint/2010/main" val="7521719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600200" y="1981200"/>
            <a:ext cx="6045200" cy="3108543"/>
          </a:xfrm>
          <a:prstGeom prst="rect">
            <a:avLst/>
          </a:prstGeom>
          <a:noFill/>
        </p:spPr>
        <p:txBody>
          <a:bodyPr>
            <a:spAutoFit/>
          </a:bodyPr>
          <a:lstStyle/>
          <a:p>
            <a:pPr marL="688975" indent="-688975" fontAlgn="base">
              <a:spcBef>
                <a:spcPct val="0"/>
              </a:spcBef>
              <a:spcAft>
                <a:spcPct val="0"/>
              </a:spcAft>
              <a:buFontTx/>
              <a:buAutoNum type="romanUcPeriod"/>
              <a:defRPr/>
            </a:pPr>
            <a:r>
              <a:rPr lang="en-US" sz="2800" dirty="0">
                <a:solidFill>
                  <a:srgbClr val="000000"/>
                </a:solidFill>
              </a:rPr>
              <a:t>FMLA Overview and Need for Notice</a:t>
            </a:r>
          </a:p>
          <a:p>
            <a:pPr marL="688975" indent="-688975" fontAlgn="base">
              <a:spcBef>
                <a:spcPct val="0"/>
              </a:spcBef>
              <a:spcAft>
                <a:spcPct val="0"/>
              </a:spcAft>
              <a:buFontTx/>
              <a:buAutoNum type="romanUcPeriod"/>
              <a:defRPr/>
            </a:pPr>
            <a:endParaRPr lang="en-US" sz="2800" dirty="0">
              <a:solidFill>
                <a:srgbClr val="000000"/>
              </a:solidFill>
            </a:endParaRPr>
          </a:p>
          <a:p>
            <a:pPr marL="688975" indent="-688975" fontAlgn="base">
              <a:spcBef>
                <a:spcPct val="0"/>
              </a:spcBef>
              <a:spcAft>
                <a:spcPct val="0"/>
              </a:spcAft>
              <a:buFontTx/>
              <a:buAutoNum type="romanUcPeriod" startAt="2"/>
              <a:defRPr/>
            </a:pPr>
            <a:r>
              <a:rPr lang="en-US" sz="2800" dirty="0">
                <a:solidFill>
                  <a:srgbClr val="000000"/>
                </a:solidFill>
              </a:rPr>
              <a:t>Managing the Certification &amp; Leave Process</a:t>
            </a:r>
          </a:p>
          <a:p>
            <a:pPr marL="688975" indent="-688975" fontAlgn="base">
              <a:spcBef>
                <a:spcPct val="0"/>
              </a:spcBef>
              <a:spcAft>
                <a:spcPct val="0"/>
              </a:spcAft>
              <a:buFontTx/>
              <a:buAutoNum type="romanUcPeriod" startAt="2"/>
              <a:defRPr/>
            </a:pPr>
            <a:endParaRPr lang="en-US" sz="2800" dirty="0">
              <a:solidFill>
                <a:srgbClr val="000000"/>
              </a:solidFill>
            </a:endParaRPr>
          </a:p>
          <a:p>
            <a:pPr marL="688975" indent="-688975" fontAlgn="base">
              <a:spcBef>
                <a:spcPct val="0"/>
              </a:spcBef>
              <a:spcAft>
                <a:spcPct val="0"/>
              </a:spcAft>
              <a:defRPr/>
            </a:pPr>
            <a:r>
              <a:rPr lang="en-US" sz="2800" dirty="0">
                <a:solidFill>
                  <a:srgbClr val="000000"/>
                </a:solidFill>
              </a:rPr>
              <a:t>III. 	Job Restoration &amp; ADA Overlap</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2</a:t>
            </a:fld>
            <a:endParaRPr lang="en-US" dirty="0"/>
          </a:p>
        </p:txBody>
      </p:sp>
    </p:spTree>
    <p:extLst>
      <p:ext uri="{BB962C8B-B14F-4D97-AF65-F5344CB8AC3E}">
        <p14:creationId xmlns:p14="http://schemas.microsoft.com/office/powerpoint/2010/main" val="26367887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idx="4294967295"/>
          </p:nvPr>
        </p:nvSpPr>
        <p:spPr>
          <a:xfrm>
            <a:off x="1447800" y="685800"/>
            <a:ext cx="7620000" cy="1066800"/>
          </a:xfrm>
        </p:spPr>
        <p:txBody>
          <a:bodyPr/>
          <a:lstStyle/>
          <a:p>
            <a:pPr eaLnBrk="1" hangingPunct="1"/>
            <a:r>
              <a:rPr lang="en-US" sz="2800" dirty="0" smtClean="0">
                <a:solidFill>
                  <a:schemeClr val="bg1"/>
                </a:solidFill>
              </a:rPr>
              <a:t>Medical Certification Problems with Certification</a:t>
            </a:r>
          </a:p>
        </p:txBody>
      </p:sp>
      <p:sp>
        <p:nvSpPr>
          <p:cNvPr id="45060" name="Rectangle 3"/>
          <p:cNvSpPr>
            <a:spLocks noGrp="1" noChangeArrowheads="1"/>
          </p:cNvSpPr>
          <p:nvPr>
            <p:ph type="body" idx="4294967295"/>
          </p:nvPr>
        </p:nvSpPr>
        <p:spPr>
          <a:xfrm>
            <a:off x="1447800" y="1676400"/>
            <a:ext cx="7696200" cy="4572000"/>
          </a:xfrm>
        </p:spPr>
        <p:txBody>
          <a:bodyPr/>
          <a:lstStyle/>
          <a:p>
            <a:pPr eaLnBrk="1" hangingPunct="1"/>
            <a:r>
              <a:rPr lang="en-US" sz="2000" dirty="0" smtClean="0"/>
              <a:t>Incomplete certifications: Some required entries are left blank</a:t>
            </a:r>
          </a:p>
          <a:p>
            <a:pPr eaLnBrk="1" hangingPunct="1"/>
            <a:r>
              <a:rPr lang="en-US" sz="2000" dirty="0" smtClean="0"/>
              <a:t>Insufficient certifications: All entries are completed, but answers are vague, ambiguous, or nonresponsive</a:t>
            </a:r>
          </a:p>
          <a:p>
            <a:pPr eaLnBrk="1" hangingPunct="1"/>
            <a:r>
              <a:rPr lang="en-US" sz="2000" dirty="0" smtClean="0"/>
              <a:t>Questions of authenticity</a:t>
            </a:r>
          </a:p>
          <a:p>
            <a:pPr eaLnBrk="1" hangingPunct="1"/>
            <a:r>
              <a:rPr lang="en-US" sz="2000" dirty="0" smtClean="0"/>
              <a:t>It is EE’s responsibility to provide sufficient certification</a:t>
            </a:r>
          </a:p>
          <a:p>
            <a:pPr marL="0" indent="0" eaLnBrk="1" hangingPunct="1">
              <a:buNone/>
            </a:pPr>
            <a:r>
              <a:rPr lang="en-US" sz="2000" dirty="0" smtClean="0"/>
              <a:t>WHAT TO LOOK FOR:</a:t>
            </a:r>
          </a:p>
          <a:p>
            <a:pPr marL="0" indent="0" eaLnBrk="1" hangingPunct="1">
              <a:buNone/>
            </a:pPr>
            <a:r>
              <a:rPr lang="en-US" sz="2400" dirty="0" smtClean="0"/>
              <a:t>	</a:t>
            </a:r>
            <a:r>
              <a:rPr lang="en-US" sz="1600" dirty="0" smtClean="0"/>
              <a:t>-	</a:t>
            </a:r>
            <a:r>
              <a:rPr lang="en-US" sz="2000" dirty="0" smtClean="0"/>
              <a:t>incapacity question</a:t>
            </a:r>
          </a:p>
          <a:p>
            <a:pPr marL="0" indent="0" eaLnBrk="1" hangingPunct="1">
              <a:buNone/>
            </a:pPr>
            <a:r>
              <a:rPr lang="en-US" sz="2000" dirty="0"/>
              <a:t>	</a:t>
            </a:r>
            <a:r>
              <a:rPr lang="en-US" sz="2000" dirty="0" smtClean="0"/>
              <a:t>-	can employee perform essential functions of job</a:t>
            </a:r>
          </a:p>
          <a:p>
            <a:pPr marL="0" indent="0" eaLnBrk="1" hangingPunct="1">
              <a:buNone/>
            </a:pPr>
            <a:r>
              <a:rPr lang="en-US" sz="2000" dirty="0"/>
              <a:t>	</a:t>
            </a:r>
            <a:r>
              <a:rPr lang="en-US" sz="2000" dirty="0" smtClean="0"/>
              <a:t>-	conflicting info on prior two questions</a:t>
            </a:r>
          </a:p>
          <a:p>
            <a:pPr marL="0" indent="0" eaLnBrk="1" hangingPunct="1">
              <a:buNone/>
            </a:pPr>
            <a:r>
              <a:rPr lang="en-US" sz="2000" dirty="0"/>
              <a:t>	</a:t>
            </a:r>
            <a:r>
              <a:rPr lang="en-US" sz="2000" dirty="0" smtClean="0"/>
              <a:t>-	can you determine the frequency/duration of the 			absences</a:t>
            </a:r>
          </a:p>
          <a:p>
            <a:pPr marL="0" indent="0" eaLnBrk="1" hangingPunct="1">
              <a:buNone/>
            </a:pPr>
            <a:r>
              <a:rPr lang="en-US" sz="2000" dirty="0"/>
              <a:t>	</a:t>
            </a:r>
            <a:r>
              <a:rPr lang="en-US" sz="2000" dirty="0" smtClean="0"/>
              <a:t>-	responses like “as needed,” “unknown,” and “PRN” 			insufficient</a:t>
            </a:r>
          </a:p>
          <a:p>
            <a:pPr marL="0" indent="0" eaLnBrk="1" hangingPunct="1">
              <a:buNone/>
            </a:pPr>
            <a:endParaRPr lang="en-US" sz="2400" dirty="0" smtClean="0"/>
          </a:p>
          <a:p>
            <a:pPr eaLnBrk="1" hangingPunct="1">
              <a:buFontTx/>
              <a:buNone/>
            </a:pPr>
            <a:endParaRPr lang="en-US" sz="24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20</a:t>
            </a:fld>
            <a:endParaRPr lang="en-US" dirty="0"/>
          </a:p>
        </p:txBody>
      </p:sp>
    </p:spTree>
    <p:extLst>
      <p:ext uri="{BB962C8B-B14F-4D97-AF65-F5344CB8AC3E}">
        <p14:creationId xmlns:p14="http://schemas.microsoft.com/office/powerpoint/2010/main" val="11264519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idx="4294967295"/>
          </p:nvPr>
        </p:nvSpPr>
        <p:spPr>
          <a:xfrm>
            <a:off x="1371600" y="685800"/>
            <a:ext cx="7772400" cy="1143000"/>
          </a:xfrm>
        </p:spPr>
        <p:txBody>
          <a:bodyPr/>
          <a:lstStyle/>
          <a:p>
            <a:pPr eaLnBrk="1" hangingPunct="1"/>
            <a:r>
              <a:rPr lang="en-US" sz="2800" dirty="0" smtClean="0">
                <a:solidFill>
                  <a:schemeClr val="bg1"/>
                </a:solidFill>
              </a:rPr>
              <a:t>Medical Certification Addressing Problems</a:t>
            </a:r>
          </a:p>
        </p:txBody>
      </p:sp>
      <p:sp>
        <p:nvSpPr>
          <p:cNvPr id="46084" name="Rectangle 3"/>
          <p:cNvSpPr>
            <a:spLocks noGrp="1" noChangeArrowheads="1"/>
          </p:cNvSpPr>
          <p:nvPr>
            <p:ph type="body" idx="4294967295"/>
          </p:nvPr>
        </p:nvSpPr>
        <p:spPr>
          <a:xfrm>
            <a:off x="1524000" y="1828800"/>
            <a:ext cx="6100763" cy="4195763"/>
          </a:xfrm>
        </p:spPr>
        <p:txBody>
          <a:bodyPr>
            <a:noAutofit/>
          </a:bodyPr>
          <a:lstStyle/>
          <a:p>
            <a:pPr eaLnBrk="1" hangingPunct="1"/>
            <a:r>
              <a:rPr lang="en-US" sz="2000" dirty="0" smtClean="0"/>
              <a:t>First, inform EE in writing what additional info is needed </a:t>
            </a:r>
          </a:p>
          <a:p>
            <a:pPr lvl="1" eaLnBrk="1" hangingPunct="1"/>
            <a:r>
              <a:rPr lang="en-US" sz="2000" dirty="0" smtClean="0"/>
              <a:t>DOL Form WH-382 may be used for this purpose</a:t>
            </a:r>
          </a:p>
          <a:p>
            <a:pPr eaLnBrk="1" hangingPunct="1"/>
            <a:r>
              <a:rPr lang="en-US" sz="2000" dirty="0" smtClean="0"/>
              <a:t>EE has 7 calendar days to obtain corrected certification </a:t>
            </a:r>
          </a:p>
          <a:p>
            <a:pPr lvl="1" eaLnBrk="1" hangingPunct="1"/>
            <a:r>
              <a:rPr lang="en-US" sz="2000" dirty="0" smtClean="0"/>
              <a:t>Unless impracticable to do so despite good efforts</a:t>
            </a:r>
          </a:p>
          <a:p>
            <a:pPr eaLnBrk="1" hangingPunct="1"/>
            <a:r>
              <a:rPr lang="en-US" sz="2000" dirty="0" smtClean="0"/>
              <a:t>If EE doesn’t fix, ER may:</a:t>
            </a:r>
          </a:p>
          <a:p>
            <a:pPr lvl="1" eaLnBrk="1" hangingPunct="1"/>
            <a:r>
              <a:rPr lang="en-US" sz="2000" dirty="0" smtClean="0"/>
              <a:t>Deny FMLA leave; or</a:t>
            </a:r>
          </a:p>
          <a:p>
            <a:pPr lvl="1" eaLnBrk="1" hangingPunct="1"/>
            <a:r>
              <a:rPr lang="en-US" sz="2000" dirty="0" smtClean="0"/>
              <a:t>Contact HCP for missing info (appears to be allowed, but not required)</a:t>
            </a:r>
            <a:endParaRPr lang="en-US" sz="2000" dirty="0" smtClean="0">
              <a:cs typeface="Times New Roman" pitchFamily="18" charset="0"/>
            </a:endParaRP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21</a:t>
            </a:fld>
            <a:endParaRPr lang="en-US" dirty="0"/>
          </a:p>
        </p:txBody>
      </p:sp>
    </p:spTree>
    <p:extLst>
      <p:ext uri="{BB962C8B-B14F-4D97-AF65-F5344CB8AC3E}">
        <p14:creationId xmlns:p14="http://schemas.microsoft.com/office/powerpoint/2010/main" val="26570941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22</a:t>
            </a:fld>
            <a:endParaRPr lang="en-US" dirty="0"/>
          </a:p>
        </p:txBody>
      </p:sp>
      <p:sp>
        <p:nvSpPr>
          <p:cNvPr id="47107" name="Rectangle 2"/>
          <p:cNvSpPr>
            <a:spLocks noGrp="1" noChangeArrowheads="1"/>
          </p:cNvSpPr>
          <p:nvPr>
            <p:ph type="title" idx="4294967295"/>
          </p:nvPr>
        </p:nvSpPr>
        <p:spPr>
          <a:xfrm>
            <a:off x="1524000" y="762000"/>
            <a:ext cx="7620000" cy="990600"/>
          </a:xfrm>
        </p:spPr>
        <p:txBody>
          <a:bodyPr>
            <a:normAutofit/>
          </a:bodyPr>
          <a:lstStyle/>
          <a:p>
            <a:pPr eaLnBrk="1" hangingPunct="1"/>
            <a:r>
              <a:rPr lang="en-US" dirty="0" smtClean="0">
                <a:solidFill>
                  <a:schemeClr val="bg1"/>
                </a:solidFill>
              </a:rPr>
              <a:t>Medical Certification Reasons to Contact HCP</a:t>
            </a:r>
          </a:p>
        </p:txBody>
      </p:sp>
      <p:sp>
        <p:nvSpPr>
          <p:cNvPr id="47108" name="Rectangle 3"/>
          <p:cNvSpPr>
            <a:spLocks noGrp="1" noChangeArrowheads="1"/>
          </p:cNvSpPr>
          <p:nvPr>
            <p:ph type="body" idx="4294967295"/>
          </p:nvPr>
        </p:nvSpPr>
        <p:spPr>
          <a:xfrm>
            <a:off x="1447800" y="1828800"/>
            <a:ext cx="7696200" cy="4572000"/>
          </a:xfrm>
        </p:spPr>
        <p:txBody>
          <a:bodyPr/>
          <a:lstStyle/>
          <a:p>
            <a:pPr eaLnBrk="1" hangingPunct="1"/>
            <a:r>
              <a:rPr lang="en-US" sz="2800" u="sng" dirty="0" smtClean="0"/>
              <a:t>Authenticity</a:t>
            </a:r>
            <a:r>
              <a:rPr lang="en-US" sz="2800" dirty="0" smtClean="0"/>
              <a:t>: Ask the HCP who signed certification to confirm that he really completed or authorized the information it contains</a:t>
            </a:r>
          </a:p>
          <a:p>
            <a:pPr eaLnBrk="1" hangingPunct="1"/>
            <a:r>
              <a:rPr lang="en-US" sz="2800" u="sng" dirty="0" smtClean="0"/>
              <a:t>Clarification</a:t>
            </a:r>
            <a:r>
              <a:rPr lang="en-US" sz="2800" dirty="0" smtClean="0"/>
              <a:t>: Ask HCP to help you understand handwriting, meaning of responses</a:t>
            </a:r>
          </a:p>
          <a:p>
            <a:pPr eaLnBrk="1" hangingPunct="1"/>
            <a:endParaRPr lang="en-US" sz="2400" dirty="0" smtClean="0"/>
          </a:p>
          <a:p>
            <a:pPr eaLnBrk="1" hangingPunct="1"/>
            <a:endParaRPr lang="en-US" sz="2400" dirty="0" smtClean="0"/>
          </a:p>
          <a:p>
            <a:pPr eaLnBrk="1" hangingPunct="1">
              <a:buFontTx/>
              <a:buNone/>
            </a:pPr>
            <a:endParaRPr lang="en-US" sz="2400" dirty="0" smtClean="0"/>
          </a:p>
        </p:txBody>
      </p:sp>
    </p:spTree>
    <p:extLst>
      <p:ext uri="{BB962C8B-B14F-4D97-AF65-F5344CB8AC3E}">
        <p14:creationId xmlns:p14="http://schemas.microsoft.com/office/powerpoint/2010/main" val="34260771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Content Placeholder 2"/>
          <p:cNvSpPr>
            <a:spLocks noGrp="1"/>
          </p:cNvSpPr>
          <p:nvPr>
            <p:ph idx="4294967295"/>
          </p:nvPr>
        </p:nvSpPr>
        <p:spPr>
          <a:xfrm>
            <a:off x="1447800" y="1752600"/>
            <a:ext cx="7696200" cy="4343400"/>
          </a:xfrm>
        </p:spPr>
        <p:txBody>
          <a:bodyPr/>
          <a:lstStyle/>
          <a:p>
            <a:pPr eaLnBrk="1" hangingPunct="1"/>
            <a:r>
              <a:rPr lang="en-US" sz="2800" dirty="0" smtClean="0">
                <a:cs typeface="Times New Roman" pitchFamily="18" charset="0"/>
              </a:rPr>
              <a:t>Contact may be made: </a:t>
            </a:r>
          </a:p>
          <a:p>
            <a:pPr lvl="1" eaLnBrk="1" hangingPunct="1"/>
            <a:r>
              <a:rPr lang="en-US" sz="2200" dirty="0" smtClean="0">
                <a:cs typeface="Times New Roman" pitchFamily="18" charset="0"/>
              </a:rPr>
              <a:t>Through another HCP; or </a:t>
            </a:r>
          </a:p>
          <a:p>
            <a:pPr lvl="1" eaLnBrk="1" hangingPunct="1"/>
            <a:r>
              <a:rPr lang="en-US" sz="2200" dirty="0" smtClean="0">
                <a:cs typeface="Times New Roman" pitchFamily="18" charset="0"/>
              </a:rPr>
              <a:t>Directly by HR, FMLA administrator, management official (but not EE’s direct supervisor)</a:t>
            </a:r>
          </a:p>
          <a:p>
            <a:pPr eaLnBrk="1" hangingPunct="1"/>
            <a:r>
              <a:rPr lang="en-US" sz="2800" dirty="0" smtClean="0"/>
              <a:t>No inquiries allowed beyond scope of certification</a:t>
            </a:r>
          </a:p>
          <a:p>
            <a:pPr eaLnBrk="1" hangingPunct="1"/>
            <a:r>
              <a:rPr lang="en-US" sz="2800" dirty="0" smtClean="0">
                <a:cs typeface="Times New Roman" pitchFamily="18" charset="0"/>
              </a:rPr>
              <a:t>Get EE’s permission to contact HCP if HIPAA applies</a:t>
            </a:r>
          </a:p>
          <a:p>
            <a:pPr lvl="1" eaLnBrk="1" hangingPunct="1"/>
            <a:r>
              <a:rPr lang="en-US" sz="2200" dirty="0" smtClean="0">
                <a:cs typeface="Times New Roman" pitchFamily="18" charset="0"/>
              </a:rPr>
              <a:t>If EE denies permission and fails to correct certification, you may deny leave</a:t>
            </a:r>
          </a:p>
          <a:p>
            <a:pPr eaLnBrk="1" hangingPunct="1"/>
            <a:endParaRPr lang="en-US" sz="24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23</a:t>
            </a:fld>
            <a:endParaRPr lang="en-US" dirty="0"/>
          </a:p>
        </p:txBody>
      </p:sp>
      <p:sp>
        <p:nvSpPr>
          <p:cNvPr id="7" name="Rectangle 2"/>
          <p:cNvSpPr txBox="1">
            <a:spLocks noChangeArrowheads="1"/>
          </p:cNvSpPr>
          <p:nvPr/>
        </p:nvSpPr>
        <p:spPr>
          <a:xfrm>
            <a:off x="1524000" y="762000"/>
            <a:ext cx="7620000" cy="990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chemeClr val="bg1"/>
                </a:solidFill>
                <a:latin typeface="+mj-lt"/>
                <a:ea typeface="+mj-ea"/>
                <a:cs typeface="+mj-cs"/>
              </a:defRPr>
            </a:lvl1pPr>
          </a:lstStyle>
          <a:p>
            <a:r>
              <a:rPr lang="en-US" smtClean="0"/>
              <a:t>Medical Certification Reasons to Contact HCP</a:t>
            </a:r>
            <a:endParaRPr lang="en-US" dirty="0" smtClean="0"/>
          </a:p>
        </p:txBody>
      </p:sp>
    </p:spTree>
    <p:extLst>
      <p:ext uri="{BB962C8B-B14F-4D97-AF65-F5344CB8AC3E}">
        <p14:creationId xmlns:p14="http://schemas.microsoft.com/office/powerpoint/2010/main" val="3387484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idx="4294967295"/>
          </p:nvPr>
        </p:nvSpPr>
        <p:spPr>
          <a:xfrm>
            <a:off x="1371600" y="762000"/>
            <a:ext cx="7772400" cy="990600"/>
          </a:xfrm>
        </p:spPr>
        <p:txBody>
          <a:bodyPr/>
          <a:lstStyle/>
          <a:p>
            <a:pPr eaLnBrk="1" hangingPunct="1"/>
            <a:r>
              <a:rPr lang="en-US" sz="2800" dirty="0" smtClean="0">
                <a:solidFill>
                  <a:schemeClr val="bg1"/>
                </a:solidFill>
              </a:rPr>
              <a:t>Medical Certification Second Opinions</a:t>
            </a:r>
          </a:p>
        </p:txBody>
      </p:sp>
      <p:sp>
        <p:nvSpPr>
          <p:cNvPr id="49156" name="Rectangle 3"/>
          <p:cNvSpPr>
            <a:spLocks noGrp="1" noChangeArrowheads="1"/>
          </p:cNvSpPr>
          <p:nvPr>
            <p:ph type="body" idx="4294967295"/>
          </p:nvPr>
        </p:nvSpPr>
        <p:spPr>
          <a:xfrm>
            <a:off x="1524000" y="1752600"/>
            <a:ext cx="6296025" cy="4051300"/>
          </a:xfrm>
        </p:spPr>
        <p:txBody>
          <a:bodyPr>
            <a:normAutofit/>
          </a:bodyPr>
          <a:lstStyle/>
          <a:p>
            <a:pPr eaLnBrk="1" hangingPunct="1"/>
            <a:r>
              <a:rPr lang="en-US" sz="2600" dirty="0" smtClean="0"/>
              <a:t>Allowed if you have reason to doubt validity of certification</a:t>
            </a:r>
          </a:p>
          <a:p>
            <a:pPr eaLnBrk="1" hangingPunct="1"/>
            <a:r>
              <a:rPr lang="en-US" sz="2600" dirty="0" smtClean="0"/>
              <a:t>At ER’s expense</a:t>
            </a:r>
          </a:p>
          <a:p>
            <a:pPr eaLnBrk="1" hangingPunct="1"/>
            <a:r>
              <a:rPr lang="en-US" sz="2600" dirty="0" smtClean="0"/>
              <a:t>EE receives FMLA benefits provisionally while waiting for opinion</a:t>
            </a:r>
          </a:p>
          <a:p>
            <a:pPr eaLnBrk="1" hangingPunct="1"/>
            <a:r>
              <a:rPr lang="en-US" sz="2600" dirty="0" smtClean="0"/>
              <a:t>If info doesn’t support FMLA, may treat leave as paid/unpaid per your policies</a:t>
            </a:r>
          </a:p>
          <a:p>
            <a:pPr eaLnBrk="1" hangingPunct="1"/>
            <a:r>
              <a:rPr lang="en-US" sz="2600" dirty="0" smtClean="0"/>
              <a:t>May deny FMLA leave if EE doesn’t  release medical info to 2nd HCP</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24</a:t>
            </a:fld>
            <a:endParaRPr lang="en-US" dirty="0"/>
          </a:p>
        </p:txBody>
      </p:sp>
    </p:spTree>
    <p:extLst>
      <p:ext uri="{BB962C8B-B14F-4D97-AF65-F5344CB8AC3E}">
        <p14:creationId xmlns:p14="http://schemas.microsoft.com/office/powerpoint/2010/main" val="17450441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idx="4294967295"/>
          </p:nvPr>
        </p:nvSpPr>
        <p:spPr>
          <a:xfrm>
            <a:off x="1371600" y="685800"/>
            <a:ext cx="7772400" cy="1143000"/>
          </a:xfrm>
        </p:spPr>
        <p:txBody>
          <a:bodyPr>
            <a:normAutofit/>
          </a:bodyPr>
          <a:lstStyle/>
          <a:p>
            <a:pPr eaLnBrk="1" hangingPunct="1"/>
            <a:r>
              <a:rPr lang="en-US" dirty="0" smtClean="0">
                <a:solidFill>
                  <a:schemeClr val="bg1"/>
                </a:solidFill>
              </a:rPr>
              <a:t>Medical Certification Third Opinions</a:t>
            </a:r>
          </a:p>
        </p:txBody>
      </p:sp>
      <p:sp>
        <p:nvSpPr>
          <p:cNvPr id="50180" name="Rectangle 3"/>
          <p:cNvSpPr>
            <a:spLocks noGrp="1" noChangeArrowheads="1"/>
          </p:cNvSpPr>
          <p:nvPr>
            <p:ph type="body" idx="4294967295"/>
          </p:nvPr>
        </p:nvSpPr>
        <p:spPr>
          <a:xfrm>
            <a:off x="1524000" y="1752600"/>
            <a:ext cx="6556375" cy="4051300"/>
          </a:xfrm>
        </p:spPr>
        <p:txBody>
          <a:bodyPr>
            <a:normAutofit/>
          </a:bodyPr>
          <a:lstStyle/>
          <a:p>
            <a:pPr eaLnBrk="1" hangingPunct="1">
              <a:lnSpc>
                <a:spcPct val="110000"/>
              </a:lnSpc>
            </a:pPr>
            <a:r>
              <a:rPr lang="en-US" sz="2800" dirty="0" smtClean="0"/>
              <a:t>Allowed if first and second opinions differ</a:t>
            </a:r>
          </a:p>
          <a:p>
            <a:pPr eaLnBrk="1" hangingPunct="1">
              <a:lnSpc>
                <a:spcPct val="110000"/>
              </a:lnSpc>
            </a:pPr>
            <a:r>
              <a:rPr lang="en-US" sz="2800" dirty="0" smtClean="0"/>
              <a:t>At ER’s expense </a:t>
            </a:r>
          </a:p>
          <a:p>
            <a:pPr eaLnBrk="1" hangingPunct="1">
              <a:lnSpc>
                <a:spcPct val="110000"/>
              </a:lnSpc>
            </a:pPr>
            <a:r>
              <a:rPr lang="en-US" sz="2800" dirty="0" smtClean="0"/>
              <a:t>Third opinion binding</a:t>
            </a:r>
          </a:p>
          <a:p>
            <a:pPr eaLnBrk="1" hangingPunct="1">
              <a:lnSpc>
                <a:spcPct val="110000"/>
              </a:lnSpc>
            </a:pPr>
            <a:r>
              <a:rPr lang="en-US" sz="2800" dirty="0" smtClean="0"/>
              <a:t>HCP must be approved jointly by ER and EE</a:t>
            </a:r>
          </a:p>
          <a:p>
            <a:pPr eaLnBrk="1" hangingPunct="1">
              <a:lnSpc>
                <a:spcPct val="110000"/>
              </a:lnSpc>
            </a:pPr>
            <a:r>
              <a:rPr lang="en-US" sz="2800" dirty="0" smtClean="0"/>
              <a:t>May deny FMLA leave if EE doesn’t release medical info to 3rd HCP</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25</a:t>
            </a:fld>
            <a:endParaRPr lang="en-US" dirty="0"/>
          </a:p>
        </p:txBody>
      </p:sp>
    </p:spTree>
    <p:extLst>
      <p:ext uri="{BB962C8B-B14F-4D97-AF65-F5344CB8AC3E}">
        <p14:creationId xmlns:p14="http://schemas.microsoft.com/office/powerpoint/2010/main" val="39158747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idx="4294967295"/>
          </p:nvPr>
        </p:nvSpPr>
        <p:spPr>
          <a:xfrm>
            <a:off x="1371600" y="762000"/>
            <a:ext cx="7772400" cy="990600"/>
          </a:xfrm>
        </p:spPr>
        <p:txBody>
          <a:bodyPr>
            <a:normAutofit/>
          </a:bodyPr>
          <a:lstStyle/>
          <a:p>
            <a:pPr eaLnBrk="1" hangingPunct="1"/>
            <a:r>
              <a:rPr lang="en-US" dirty="0" smtClean="0">
                <a:solidFill>
                  <a:schemeClr val="bg1"/>
                </a:solidFill>
              </a:rPr>
              <a:t>Medical Certification Recertification</a:t>
            </a:r>
          </a:p>
        </p:txBody>
      </p:sp>
      <p:sp>
        <p:nvSpPr>
          <p:cNvPr id="51204" name="Rectangle 3"/>
          <p:cNvSpPr>
            <a:spLocks noGrp="1" noChangeArrowheads="1"/>
          </p:cNvSpPr>
          <p:nvPr>
            <p:ph type="body" idx="4294967295"/>
          </p:nvPr>
        </p:nvSpPr>
        <p:spPr>
          <a:xfrm>
            <a:off x="1447800" y="1752600"/>
            <a:ext cx="7772400" cy="4572000"/>
          </a:xfrm>
        </p:spPr>
        <p:txBody>
          <a:bodyPr/>
          <a:lstStyle/>
          <a:p>
            <a:pPr eaLnBrk="1" hangingPunct="1"/>
            <a:r>
              <a:rPr lang="en-US" sz="2400" dirty="0" smtClean="0"/>
              <a:t>Generally, you may request recertification every 30 days, only in connection with an absence</a:t>
            </a:r>
          </a:p>
          <a:p>
            <a:pPr lvl="1" eaLnBrk="1" hangingPunct="1"/>
            <a:r>
              <a:rPr lang="en-US" sz="2000" dirty="0" smtClean="0"/>
              <a:t>May request </a:t>
            </a:r>
            <a:r>
              <a:rPr lang="en-US" sz="2000" b="1" dirty="0" smtClean="0"/>
              <a:t>before</a:t>
            </a:r>
            <a:r>
              <a:rPr lang="en-US" sz="2000" dirty="0" smtClean="0"/>
              <a:t> 30 days have passed if:</a:t>
            </a:r>
          </a:p>
          <a:p>
            <a:pPr lvl="2" eaLnBrk="1" hangingPunct="1"/>
            <a:r>
              <a:rPr lang="en-US" sz="2000" dirty="0" smtClean="0"/>
              <a:t>EEs requests more leave</a:t>
            </a:r>
          </a:p>
          <a:p>
            <a:pPr lvl="2" eaLnBrk="1" hangingPunct="1"/>
            <a:r>
              <a:rPr lang="en-US" sz="2000" dirty="0" smtClean="0"/>
              <a:t>Significant change in circumstances</a:t>
            </a:r>
          </a:p>
          <a:p>
            <a:pPr lvl="2" eaLnBrk="1" hangingPunct="1"/>
            <a:r>
              <a:rPr lang="en-US" sz="2000" dirty="0" smtClean="0"/>
              <a:t>You learn info that causes you to doubt certification </a:t>
            </a:r>
          </a:p>
          <a:p>
            <a:pPr lvl="1" eaLnBrk="1" hangingPunct="1">
              <a:lnSpc>
                <a:spcPct val="110000"/>
              </a:lnSpc>
            </a:pPr>
            <a:r>
              <a:rPr lang="en-US" sz="2000" dirty="0" smtClean="0"/>
              <a:t>May not request every 30 days if first certification says EE will be incapacitated </a:t>
            </a:r>
            <a:r>
              <a:rPr lang="en-US" sz="2000" b="1" dirty="0" smtClean="0"/>
              <a:t>more than 30 days</a:t>
            </a:r>
          </a:p>
          <a:p>
            <a:pPr lvl="2" eaLnBrk="1" hangingPunct="1">
              <a:lnSpc>
                <a:spcPct val="110000"/>
              </a:lnSpc>
            </a:pPr>
            <a:r>
              <a:rPr lang="en-US" sz="2000" dirty="0" smtClean="0"/>
              <a:t>But recertification may in any event be requested every six months</a:t>
            </a:r>
          </a:p>
          <a:p>
            <a:pPr lvl="2" eaLnBrk="1" hangingPunct="1">
              <a:lnSpc>
                <a:spcPct val="110000"/>
              </a:lnSpc>
            </a:pPr>
            <a:r>
              <a:rPr lang="en-US" sz="2000" dirty="0" smtClean="0"/>
              <a:t>Remember GINA Safe Harbor statement</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26</a:t>
            </a:fld>
            <a:endParaRPr lang="en-US" dirty="0"/>
          </a:p>
        </p:txBody>
      </p:sp>
    </p:spTree>
    <p:extLst>
      <p:ext uri="{BB962C8B-B14F-4D97-AF65-F5344CB8AC3E}">
        <p14:creationId xmlns:p14="http://schemas.microsoft.com/office/powerpoint/2010/main" val="32613096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idx="4294967295"/>
          </p:nvPr>
        </p:nvSpPr>
        <p:spPr>
          <a:xfrm>
            <a:off x="1447800" y="762000"/>
            <a:ext cx="7543800" cy="914400"/>
          </a:xfrm>
        </p:spPr>
        <p:txBody>
          <a:bodyPr>
            <a:normAutofit/>
          </a:bodyPr>
          <a:lstStyle/>
          <a:p>
            <a:pPr eaLnBrk="1" hangingPunct="1"/>
            <a:r>
              <a:rPr lang="en-US" dirty="0" smtClean="0">
                <a:solidFill>
                  <a:schemeClr val="bg1"/>
                </a:solidFill>
              </a:rPr>
              <a:t>Medical Certification Recertification</a:t>
            </a:r>
          </a:p>
        </p:txBody>
      </p:sp>
      <p:sp>
        <p:nvSpPr>
          <p:cNvPr id="52228" name="Rectangle 3"/>
          <p:cNvSpPr>
            <a:spLocks noGrp="1" noChangeArrowheads="1"/>
          </p:cNvSpPr>
          <p:nvPr>
            <p:ph type="body" idx="4294967295"/>
          </p:nvPr>
        </p:nvSpPr>
        <p:spPr>
          <a:xfrm>
            <a:off x="1447800" y="1752600"/>
            <a:ext cx="6556375" cy="4195763"/>
          </a:xfrm>
        </p:spPr>
        <p:txBody>
          <a:bodyPr>
            <a:noAutofit/>
          </a:bodyPr>
          <a:lstStyle/>
          <a:p>
            <a:pPr eaLnBrk="1" hangingPunct="1">
              <a:lnSpc>
                <a:spcPct val="115000"/>
              </a:lnSpc>
            </a:pPr>
            <a:r>
              <a:rPr lang="en-US" sz="2800" dirty="0" smtClean="0"/>
              <a:t>EE has at least 15 calendar days to provide</a:t>
            </a:r>
          </a:p>
          <a:p>
            <a:pPr eaLnBrk="1" hangingPunct="1">
              <a:lnSpc>
                <a:spcPct val="115000"/>
              </a:lnSpc>
            </a:pPr>
            <a:r>
              <a:rPr lang="en-US" sz="2800" dirty="0" smtClean="0"/>
              <a:t>You may ask HCP whether the EE’s attendance record is consistent with need for leave</a:t>
            </a:r>
          </a:p>
          <a:p>
            <a:pPr eaLnBrk="1" hangingPunct="1">
              <a:lnSpc>
                <a:spcPct val="115000"/>
              </a:lnSpc>
            </a:pPr>
            <a:r>
              <a:rPr lang="en-US" sz="2800" dirty="0" smtClean="0"/>
              <a:t>At EE’s expense unless you agree to pay </a:t>
            </a:r>
          </a:p>
          <a:p>
            <a:pPr eaLnBrk="1" hangingPunct="1">
              <a:lnSpc>
                <a:spcPct val="115000"/>
              </a:lnSpc>
            </a:pPr>
            <a:r>
              <a:rPr lang="en-US" sz="2800" dirty="0" smtClean="0"/>
              <a:t>No second, third opinions</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27</a:t>
            </a:fld>
            <a:endParaRPr lang="en-US" dirty="0"/>
          </a:p>
        </p:txBody>
      </p:sp>
    </p:spTree>
    <p:extLst>
      <p:ext uri="{BB962C8B-B14F-4D97-AF65-F5344CB8AC3E}">
        <p14:creationId xmlns:p14="http://schemas.microsoft.com/office/powerpoint/2010/main" val="25006292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447800" y="762000"/>
            <a:ext cx="75438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a:solidFill>
                  <a:schemeClr val="bg1"/>
                </a:solidFill>
                <a:latin typeface="+mj-lt"/>
                <a:ea typeface="+mj-ea"/>
                <a:cs typeface="+mj-cs"/>
              </a:defRPr>
            </a:lvl1pPr>
            <a:lvl2pPr algn="l" rtl="0" fontAlgn="base">
              <a:spcBef>
                <a:spcPct val="0"/>
              </a:spcBef>
              <a:spcAft>
                <a:spcPct val="0"/>
              </a:spcAft>
              <a:defRPr sz="3200" b="1">
                <a:solidFill>
                  <a:schemeClr val="bg1"/>
                </a:solidFill>
                <a:latin typeface="Garamond" pitchFamily="18" charset="0"/>
              </a:defRPr>
            </a:lvl2pPr>
            <a:lvl3pPr algn="l" rtl="0" fontAlgn="base">
              <a:spcBef>
                <a:spcPct val="0"/>
              </a:spcBef>
              <a:spcAft>
                <a:spcPct val="0"/>
              </a:spcAft>
              <a:defRPr sz="3200" b="1">
                <a:solidFill>
                  <a:schemeClr val="bg1"/>
                </a:solidFill>
                <a:latin typeface="Garamond" pitchFamily="18" charset="0"/>
              </a:defRPr>
            </a:lvl3pPr>
            <a:lvl4pPr algn="l" rtl="0" fontAlgn="base">
              <a:spcBef>
                <a:spcPct val="0"/>
              </a:spcBef>
              <a:spcAft>
                <a:spcPct val="0"/>
              </a:spcAft>
              <a:defRPr sz="3200" b="1">
                <a:solidFill>
                  <a:schemeClr val="bg1"/>
                </a:solidFill>
                <a:latin typeface="Garamond" pitchFamily="18" charset="0"/>
              </a:defRPr>
            </a:lvl4pPr>
            <a:lvl5pPr algn="l" rtl="0" fontAlgn="base">
              <a:spcBef>
                <a:spcPct val="0"/>
              </a:spcBef>
              <a:spcAft>
                <a:spcPct val="0"/>
              </a:spcAft>
              <a:defRPr sz="3200" b="1">
                <a:solidFill>
                  <a:schemeClr val="bg1"/>
                </a:solidFill>
                <a:latin typeface="Garamond" pitchFamily="18" charset="0"/>
              </a:defRPr>
            </a:lvl5pPr>
            <a:lvl6pPr marL="457200" algn="l" rtl="0" fontAlgn="base">
              <a:spcBef>
                <a:spcPct val="0"/>
              </a:spcBef>
              <a:spcAft>
                <a:spcPct val="0"/>
              </a:spcAft>
              <a:defRPr sz="3200" b="1">
                <a:solidFill>
                  <a:schemeClr val="bg1"/>
                </a:solidFill>
                <a:latin typeface="Garamond" pitchFamily="18" charset="0"/>
              </a:defRPr>
            </a:lvl6pPr>
            <a:lvl7pPr marL="914400" algn="l" rtl="0" fontAlgn="base">
              <a:spcBef>
                <a:spcPct val="0"/>
              </a:spcBef>
              <a:spcAft>
                <a:spcPct val="0"/>
              </a:spcAft>
              <a:defRPr sz="3200" b="1">
                <a:solidFill>
                  <a:schemeClr val="bg1"/>
                </a:solidFill>
                <a:latin typeface="Garamond" pitchFamily="18" charset="0"/>
              </a:defRPr>
            </a:lvl7pPr>
            <a:lvl8pPr marL="1371600" algn="l" rtl="0" fontAlgn="base">
              <a:spcBef>
                <a:spcPct val="0"/>
              </a:spcBef>
              <a:spcAft>
                <a:spcPct val="0"/>
              </a:spcAft>
              <a:defRPr sz="3200" b="1">
                <a:solidFill>
                  <a:schemeClr val="bg1"/>
                </a:solidFill>
                <a:latin typeface="Garamond" pitchFamily="18" charset="0"/>
              </a:defRPr>
            </a:lvl8pPr>
            <a:lvl9pPr marL="1828800" algn="l" rtl="0" fontAlgn="base">
              <a:spcBef>
                <a:spcPct val="0"/>
              </a:spcBef>
              <a:spcAft>
                <a:spcPct val="0"/>
              </a:spcAft>
              <a:defRPr sz="3200" b="1">
                <a:solidFill>
                  <a:schemeClr val="bg1"/>
                </a:solidFill>
                <a:latin typeface="Garamond" pitchFamily="18" charset="0"/>
              </a:defRPr>
            </a:lvl9pPr>
          </a:lstStyle>
          <a:p>
            <a:r>
              <a:rPr lang="en-US" sz="2800" b="0" kern="0" dirty="0" smtClean="0"/>
              <a:t>Medical Certification Falsification</a:t>
            </a:r>
          </a:p>
        </p:txBody>
      </p:sp>
      <p:sp>
        <p:nvSpPr>
          <p:cNvPr id="3" name="Rectangle 3"/>
          <p:cNvSpPr txBox="1">
            <a:spLocks noChangeArrowheads="1"/>
          </p:cNvSpPr>
          <p:nvPr/>
        </p:nvSpPr>
        <p:spPr bwMode="auto">
          <a:xfrm>
            <a:off x="1447800" y="1752600"/>
            <a:ext cx="6556375" cy="419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400">
                <a:solidFill>
                  <a:schemeClr val="tx1"/>
                </a:solidFill>
                <a:latin typeface="+mn-lt"/>
              </a:defRPr>
            </a:lvl4pPr>
            <a:lvl5pPr marL="2057400" indent="-228600" algn="l" rtl="0" fontAlgn="base">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a:lstStyle>
          <a:p>
            <a:pPr>
              <a:lnSpc>
                <a:spcPct val="115000"/>
              </a:lnSpc>
            </a:pPr>
            <a:r>
              <a:rPr lang="en-US" sz="3000" i="1" kern="0" dirty="0" smtClean="0"/>
              <a:t>Duel Toledo Hosp.</a:t>
            </a:r>
            <a:r>
              <a:rPr lang="en-US" sz="3000" kern="0" dirty="0" smtClean="0"/>
              <a:t>, 213 WL 6230957 (N. D. Ohio, December 20, 2013)</a:t>
            </a:r>
          </a:p>
          <a:p>
            <a:pPr>
              <a:lnSpc>
                <a:spcPct val="115000"/>
              </a:lnSpc>
            </a:pPr>
            <a:r>
              <a:rPr lang="en-US" sz="3000" kern="0" dirty="0" smtClean="0"/>
              <a:t>Plaintiff lacked an interference claim after he was fired for altering his medical certification form for intermittent FMLA.</a:t>
            </a:r>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3F93A7CA-9DB4-46AC-AD34-75B654F4CE85}" type="slidenum">
              <a:rPr lang="en-US" smtClean="0"/>
              <a:t>28</a:t>
            </a:fld>
            <a:endParaRPr lang="en-US" dirty="0"/>
          </a:p>
        </p:txBody>
      </p:sp>
    </p:spTree>
    <p:extLst>
      <p:ext uri="{BB962C8B-B14F-4D97-AF65-F5344CB8AC3E}">
        <p14:creationId xmlns:p14="http://schemas.microsoft.com/office/powerpoint/2010/main" val="10869021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Content Placeholder 3"/>
          <p:cNvSpPr>
            <a:spLocks noGrp="1"/>
          </p:cNvSpPr>
          <p:nvPr>
            <p:ph idx="1"/>
          </p:nvPr>
        </p:nvSpPr>
        <p:spPr>
          <a:xfrm>
            <a:off x="1524000" y="609600"/>
            <a:ext cx="7239000" cy="4297363"/>
          </a:xfrm>
        </p:spPr>
        <p:txBody>
          <a:bodyPr/>
          <a:lstStyle/>
          <a:p>
            <a:pPr marL="0" indent="0" algn="ctr" eaLnBrk="1" hangingPunct="1">
              <a:buFontTx/>
              <a:buNone/>
            </a:pPr>
            <a:endParaRPr lang="en-US" dirty="0" smtClean="0"/>
          </a:p>
          <a:p>
            <a:pPr marL="0" indent="0" algn="ctr" eaLnBrk="1" hangingPunct="1">
              <a:buFontTx/>
              <a:buNone/>
            </a:pPr>
            <a:endParaRPr lang="en-US" dirty="0" smtClean="0"/>
          </a:p>
          <a:p>
            <a:pPr marL="0" indent="0" algn="ctr" eaLnBrk="1" hangingPunct="1">
              <a:buFontTx/>
              <a:buNone/>
            </a:pPr>
            <a:endParaRPr lang="en-US" dirty="0" smtClean="0"/>
          </a:p>
          <a:p>
            <a:pPr marL="0" indent="0" algn="ctr" eaLnBrk="1" hangingPunct="1">
              <a:buFontTx/>
              <a:buNone/>
            </a:pPr>
            <a:endParaRPr lang="en-US" dirty="0" smtClean="0"/>
          </a:p>
          <a:p>
            <a:pPr marL="0" indent="0" algn="ctr" eaLnBrk="1" hangingPunct="1">
              <a:buFontTx/>
              <a:buNone/>
            </a:pPr>
            <a:r>
              <a:rPr lang="en-US" sz="3600" dirty="0" smtClean="0">
                <a:latin typeface="+mj-lt"/>
              </a:rPr>
              <a:t>Job Restoration &amp; ADA Overlap</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29</a:t>
            </a:fld>
            <a:endParaRPr lang="en-US" dirty="0"/>
          </a:p>
        </p:txBody>
      </p:sp>
    </p:spTree>
    <p:extLst>
      <p:ext uri="{BB962C8B-B14F-4D97-AF65-F5344CB8AC3E}">
        <p14:creationId xmlns:p14="http://schemas.microsoft.com/office/powerpoint/2010/main" val="28694964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a:xfrm>
            <a:off x="2688577" y="939513"/>
            <a:ext cx="4447884" cy="584775"/>
          </a:xfrm>
        </p:spPr>
        <p:txBody>
          <a:bodyPr wrap="none">
            <a:spAutoFit/>
          </a:bodyPr>
          <a:lstStyle/>
          <a:p>
            <a:pPr eaLnBrk="1" hangingPunct="1"/>
            <a:r>
              <a:rPr lang="en-US" sz="3200" dirty="0" smtClean="0">
                <a:solidFill>
                  <a:schemeClr val="bg1"/>
                </a:solidFill>
              </a:rPr>
              <a:t>FMLA Employer Coverage</a:t>
            </a:r>
          </a:p>
        </p:txBody>
      </p:sp>
      <p:sp>
        <p:nvSpPr>
          <p:cNvPr id="4099" name="Content Placeholder 3"/>
          <p:cNvSpPr>
            <a:spLocks noGrp="1"/>
          </p:cNvSpPr>
          <p:nvPr>
            <p:ph idx="1"/>
          </p:nvPr>
        </p:nvSpPr>
        <p:spPr>
          <a:xfrm>
            <a:off x="1371600" y="1600200"/>
            <a:ext cx="7315200" cy="4525963"/>
          </a:xfrm>
        </p:spPr>
        <p:txBody>
          <a:bodyPr/>
          <a:lstStyle/>
          <a:p>
            <a:pPr eaLnBrk="1" hangingPunct="1"/>
            <a:r>
              <a:rPr lang="en-US" sz="2300" dirty="0" smtClean="0"/>
              <a:t>Covered ER (ER) is any person engaged in commerce who has 50 or more EEs for each work day during 20 or more calendar weeks in the current or preceding calendar year</a:t>
            </a:r>
          </a:p>
          <a:p>
            <a:pPr eaLnBrk="1" hangingPunct="1"/>
            <a:r>
              <a:rPr lang="en-US" sz="2300" dirty="0" smtClean="0"/>
              <a:t>“Year” refers to the year in which there is an alleged violation</a:t>
            </a:r>
          </a:p>
          <a:p>
            <a:pPr eaLnBrk="1" hangingPunct="1"/>
            <a:r>
              <a:rPr lang="en-US" sz="2300" dirty="0" smtClean="0"/>
              <a:t>Covered ER also includes:</a:t>
            </a:r>
          </a:p>
          <a:p>
            <a:pPr lvl="1" eaLnBrk="1" hangingPunct="1"/>
            <a:r>
              <a:rPr lang="en-US" sz="2300" dirty="0" smtClean="0"/>
              <a:t>Any person who acts, directly or indirectly, in the interest of an ER to any of the EEs of such ER </a:t>
            </a:r>
            <a:r>
              <a:rPr lang="en-US" sz="2300" b="1" i="1" dirty="0" smtClean="0"/>
              <a:t>(individual liability for managers and supervisors)</a:t>
            </a:r>
          </a:p>
          <a:p>
            <a:pPr lvl="1" eaLnBrk="1" hangingPunct="1"/>
            <a:r>
              <a:rPr lang="en-US" sz="2300" dirty="0" smtClean="0"/>
              <a:t>Any successor in interest of an ER</a:t>
            </a:r>
          </a:p>
          <a:p>
            <a:pPr lvl="1" eaLnBrk="1" hangingPunct="1"/>
            <a:r>
              <a:rPr lang="en-US" sz="2300" dirty="0" smtClean="0"/>
              <a:t>Public agencies</a:t>
            </a:r>
          </a:p>
          <a:p>
            <a:pPr eaLnBrk="1" hangingPunct="1"/>
            <a:endParaRPr lang="en-US" sz="20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3</a:t>
            </a:fld>
            <a:endParaRPr lang="en-US" dirty="0"/>
          </a:p>
        </p:txBody>
      </p:sp>
    </p:spTree>
    <p:extLst>
      <p:ext uri="{BB962C8B-B14F-4D97-AF65-F5344CB8AC3E}">
        <p14:creationId xmlns:p14="http://schemas.microsoft.com/office/powerpoint/2010/main" val="6626105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Grp="1" noChangeArrowheads="1"/>
          </p:cNvSpPr>
          <p:nvPr>
            <p:ph type="title" idx="4294967295"/>
          </p:nvPr>
        </p:nvSpPr>
        <p:spPr>
          <a:xfrm>
            <a:off x="1676400" y="990600"/>
            <a:ext cx="7267575" cy="508000"/>
          </a:xfrm>
        </p:spPr>
        <p:txBody>
          <a:bodyPr>
            <a:noAutofit/>
          </a:bodyPr>
          <a:lstStyle/>
          <a:p>
            <a:pPr eaLnBrk="1" hangingPunct="1"/>
            <a:r>
              <a:rPr lang="en-US" dirty="0" smtClean="0">
                <a:solidFill>
                  <a:schemeClr val="bg1"/>
                </a:solidFill>
              </a:rPr>
              <a:t>Fitness-for-Duty Certification</a:t>
            </a:r>
          </a:p>
        </p:txBody>
      </p:sp>
      <p:sp>
        <p:nvSpPr>
          <p:cNvPr id="93188" name="Rectangle 3"/>
          <p:cNvSpPr>
            <a:spLocks noGrp="1" noChangeArrowheads="1"/>
          </p:cNvSpPr>
          <p:nvPr>
            <p:ph type="body" idx="4294967295"/>
          </p:nvPr>
        </p:nvSpPr>
        <p:spPr>
          <a:xfrm>
            <a:off x="1447800" y="1828800"/>
            <a:ext cx="7696200" cy="4572000"/>
          </a:xfrm>
        </p:spPr>
        <p:txBody>
          <a:bodyPr/>
          <a:lstStyle/>
          <a:p>
            <a:pPr eaLnBrk="1" hangingPunct="1">
              <a:lnSpc>
                <a:spcPct val="115000"/>
              </a:lnSpc>
            </a:pPr>
            <a:r>
              <a:rPr lang="en-US" sz="2400" dirty="0" smtClean="0"/>
              <a:t>You may require one before allowing EE to return to work if:</a:t>
            </a:r>
          </a:p>
          <a:p>
            <a:pPr lvl="1" eaLnBrk="1" hangingPunct="1">
              <a:lnSpc>
                <a:spcPct val="115000"/>
              </a:lnSpc>
            </a:pPr>
            <a:r>
              <a:rPr lang="en-US" sz="2000" dirty="0" smtClean="0"/>
              <a:t>Leave is for EE’s own condition</a:t>
            </a:r>
          </a:p>
          <a:p>
            <a:pPr lvl="1" eaLnBrk="1" hangingPunct="1">
              <a:lnSpc>
                <a:spcPct val="115000"/>
              </a:lnSpc>
            </a:pPr>
            <a:r>
              <a:rPr lang="en-US" sz="2000" dirty="0" smtClean="0"/>
              <a:t>You have uniformly applied policy that similarly situated EEs provide FFD certification</a:t>
            </a:r>
          </a:p>
          <a:p>
            <a:pPr lvl="1" eaLnBrk="1" hangingPunct="1">
              <a:lnSpc>
                <a:spcPct val="115000"/>
              </a:lnSpc>
            </a:pPr>
            <a:r>
              <a:rPr lang="en-US" sz="2000" dirty="0" smtClean="0"/>
              <a:t>You provided proper notice of the requirement (in handbook or Designation Notice)</a:t>
            </a:r>
          </a:p>
          <a:p>
            <a:pPr eaLnBrk="1" hangingPunct="1">
              <a:lnSpc>
                <a:spcPct val="115000"/>
              </a:lnSpc>
            </a:pPr>
            <a:r>
              <a:rPr lang="en-US" sz="2400" dirty="0" smtClean="0"/>
              <a:t>At EE’s expense (unless state law provides otherwise)</a:t>
            </a:r>
          </a:p>
          <a:p>
            <a:pPr eaLnBrk="1" hangingPunct="1">
              <a:lnSpc>
                <a:spcPct val="115000"/>
              </a:lnSpc>
            </a:pPr>
            <a:r>
              <a:rPr lang="en-US" sz="2400" dirty="0" smtClean="0"/>
              <a:t>Include GINA Safe Harbor statement</a:t>
            </a:r>
          </a:p>
          <a:p>
            <a:pPr eaLnBrk="1" hangingPunct="1">
              <a:lnSpc>
                <a:spcPct val="115000"/>
              </a:lnSpc>
            </a:pPr>
            <a:r>
              <a:rPr lang="en-US" sz="2400" dirty="0" smtClean="0"/>
              <a:t>No second, third opinions</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30</a:t>
            </a:fld>
            <a:endParaRPr lang="en-US" dirty="0"/>
          </a:p>
        </p:txBody>
      </p:sp>
    </p:spTree>
    <p:extLst>
      <p:ext uri="{BB962C8B-B14F-4D97-AF65-F5344CB8AC3E}">
        <p14:creationId xmlns:p14="http://schemas.microsoft.com/office/powerpoint/2010/main" val="33908407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2"/>
          <p:cNvSpPr>
            <a:spLocks noGrp="1" noChangeArrowheads="1"/>
          </p:cNvSpPr>
          <p:nvPr>
            <p:ph type="title" idx="4294967295"/>
          </p:nvPr>
        </p:nvSpPr>
        <p:spPr>
          <a:xfrm>
            <a:off x="1371600" y="685800"/>
            <a:ext cx="7772400" cy="990600"/>
          </a:xfrm>
        </p:spPr>
        <p:txBody>
          <a:bodyPr/>
          <a:lstStyle/>
          <a:p>
            <a:pPr eaLnBrk="1" hangingPunct="1"/>
            <a:r>
              <a:rPr lang="en-US" sz="2800" dirty="0" smtClean="0">
                <a:solidFill>
                  <a:schemeClr val="bg1"/>
                </a:solidFill>
              </a:rPr>
              <a:t>Fitness-for-Duty Certification </a:t>
            </a:r>
            <a:br>
              <a:rPr lang="en-US" sz="2800" dirty="0" smtClean="0">
                <a:solidFill>
                  <a:schemeClr val="bg1"/>
                </a:solidFill>
              </a:rPr>
            </a:br>
            <a:r>
              <a:rPr lang="en-US" sz="2800" dirty="0" smtClean="0">
                <a:solidFill>
                  <a:schemeClr val="bg1"/>
                </a:solidFill>
              </a:rPr>
              <a:t>Intermittent Leave</a:t>
            </a:r>
          </a:p>
        </p:txBody>
      </p:sp>
      <p:sp>
        <p:nvSpPr>
          <p:cNvPr id="94212" name="Rectangle 3"/>
          <p:cNvSpPr>
            <a:spLocks noGrp="1" noChangeArrowheads="1"/>
          </p:cNvSpPr>
          <p:nvPr>
            <p:ph type="body" idx="4294967295"/>
          </p:nvPr>
        </p:nvSpPr>
        <p:spPr>
          <a:xfrm>
            <a:off x="1524000" y="1828800"/>
            <a:ext cx="7772400" cy="4800600"/>
          </a:xfrm>
        </p:spPr>
        <p:txBody>
          <a:bodyPr/>
          <a:lstStyle/>
          <a:p>
            <a:pPr eaLnBrk="1" hangingPunct="1">
              <a:lnSpc>
                <a:spcPct val="115000"/>
              </a:lnSpc>
              <a:buFont typeface="Times" pitchFamily="18" charset="0"/>
              <a:buChar char="•"/>
            </a:pPr>
            <a:r>
              <a:rPr lang="en-US" sz="2800" dirty="0" smtClean="0"/>
              <a:t>You may require FFD certification every </a:t>
            </a:r>
            <a:br>
              <a:rPr lang="en-US" sz="2800" dirty="0" smtClean="0"/>
            </a:br>
            <a:r>
              <a:rPr lang="en-US" sz="2800" dirty="0" smtClean="0"/>
              <a:t>30 days (max) if you have reasonable safety concerns related to reason for leave</a:t>
            </a:r>
          </a:p>
          <a:p>
            <a:pPr lvl="1" eaLnBrk="1" hangingPunct="1">
              <a:lnSpc>
                <a:spcPct val="115000"/>
              </a:lnSpc>
              <a:buFont typeface="Times" pitchFamily="18" charset="0"/>
              <a:buChar char="•"/>
            </a:pPr>
            <a:r>
              <a:rPr lang="en-US" sz="2400" dirty="0" smtClean="0"/>
              <a:t>Reasonable concerns = Reasonable belief in significant risk of harm to EE or others</a:t>
            </a:r>
          </a:p>
          <a:p>
            <a:pPr lvl="1" eaLnBrk="1" hangingPunct="1">
              <a:lnSpc>
                <a:spcPct val="115000"/>
              </a:lnSpc>
              <a:buFont typeface="Times" pitchFamily="18" charset="0"/>
              <a:buChar char="•"/>
            </a:pPr>
            <a:r>
              <a:rPr lang="en-US" sz="2400" dirty="0" smtClean="0"/>
              <a:t>Example: Police officer who takes leave to address mental health issues</a:t>
            </a:r>
          </a:p>
          <a:p>
            <a:pPr eaLnBrk="1" hangingPunct="1">
              <a:spcBef>
                <a:spcPct val="0"/>
              </a:spcBef>
              <a:buFontTx/>
              <a:buNone/>
            </a:pPr>
            <a:endParaRPr lang="en-US" sz="2400" dirty="0" smtClean="0"/>
          </a:p>
          <a:p>
            <a:pPr eaLnBrk="1" hangingPunct="1"/>
            <a:endParaRPr lang="en-US" sz="24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31</a:t>
            </a:fld>
            <a:endParaRPr lang="en-US" dirty="0"/>
          </a:p>
        </p:txBody>
      </p:sp>
    </p:spTree>
    <p:extLst>
      <p:ext uri="{BB962C8B-B14F-4D97-AF65-F5344CB8AC3E}">
        <p14:creationId xmlns:p14="http://schemas.microsoft.com/office/powerpoint/2010/main" val="42877388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2"/>
          <p:cNvSpPr>
            <a:spLocks noGrp="1"/>
          </p:cNvSpPr>
          <p:nvPr>
            <p:ph type="title"/>
          </p:nvPr>
        </p:nvSpPr>
        <p:spPr>
          <a:xfrm>
            <a:off x="1524000" y="609600"/>
            <a:ext cx="6934200" cy="1143000"/>
          </a:xfrm>
        </p:spPr>
        <p:txBody>
          <a:bodyPr>
            <a:normAutofit/>
          </a:bodyPr>
          <a:lstStyle/>
          <a:p>
            <a:pPr eaLnBrk="1" hangingPunct="1"/>
            <a:r>
              <a:rPr lang="en-US" dirty="0" smtClean="0">
                <a:solidFill>
                  <a:schemeClr val="bg1"/>
                </a:solidFill>
              </a:rPr>
              <a:t>Job Restoration</a:t>
            </a:r>
          </a:p>
        </p:txBody>
      </p:sp>
      <p:sp>
        <p:nvSpPr>
          <p:cNvPr id="97283" name="Content Placeholder 2"/>
          <p:cNvSpPr>
            <a:spLocks noGrp="1"/>
          </p:cNvSpPr>
          <p:nvPr>
            <p:ph idx="1"/>
          </p:nvPr>
        </p:nvSpPr>
        <p:spPr>
          <a:xfrm>
            <a:off x="1524000" y="1752600"/>
            <a:ext cx="6556375" cy="3935413"/>
          </a:xfrm>
        </p:spPr>
        <p:txBody>
          <a:bodyPr/>
          <a:lstStyle/>
          <a:p>
            <a:pPr eaLnBrk="1" hangingPunct="1"/>
            <a:r>
              <a:rPr lang="en-US" sz="2200" dirty="0" smtClean="0"/>
              <a:t>Upon return from FMLA leave, ER must return EE to:</a:t>
            </a:r>
          </a:p>
          <a:p>
            <a:pPr lvl="1" eaLnBrk="1" hangingPunct="1"/>
            <a:r>
              <a:rPr lang="en-US" sz="2000" dirty="0" smtClean="0"/>
              <a:t>Same position EE held when leave began, or </a:t>
            </a:r>
          </a:p>
          <a:p>
            <a:pPr lvl="1" eaLnBrk="1" hangingPunct="1"/>
            <a:r>
              <a:rPr lang="en-US" sz="2000" dirty="0" smtClean="0"/>
              <a:t>Equivalent position with equivalent benefits, pay, and other terms and conditions of employment</a:t>
            </a:r>
          </a:p>
          <a:p>
            <a:pPr eaLnBrk="1" hangingPunct="1"/>
            <a:r>
              <a:rPr lang="en-US" sz="2200" dirty="0" smtClean="0"/>
              <a:t>EE is entitled to reinstatement even if EE has been replaced or his job has been restructured to accommodate the EE’s absence</a:t>
            </a:r>
          </a:p>
          <a:p>
            <a:pPr eaLnBrk="1" hangingPunct="1"/>
            <a:r>
              <a:rPr lang="en-US" sz="2200" dirty="0" smtClean="0"/>
              <a:t>ERs should make sure any personnel who fill in for an EE on FMLA leave understands that the assignment is expected to be temporary</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32</a:t>
            </a:fld>
            <a:endParaRPr lang="en-US" dirty="0"/>
          </a:p>
        </p:txBody>
      </p:sp>
    </p:spTree>
    <p:extLst>
      <p:ext uri="{BB962C8B-B14F-4D97-AF65-F5344CB8AC3E}">
        <p14:creationId xmlns:p14="http://schemas.microsoft.com/office/powerpoint/2010/main" val="9428640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4"/>
          <p:cNvSpPr>
            <a:spLocks noGrp="1"/>
          </p:cNvSpPr>
          <p:nvPr>
            <p:ph type="title"/>
          </p:nvPr>
        </p:nvSpPr>
        <p:spPr>
          <a:xfrm>
            <a:off x="1447800" y="609600"/>
            <a:ext cx="6934200" cy="1143000"/>
          </a:xfrm>
        </p:spPr>
        <p:txBody>
          <a:bodyPr>
            <a:normAutofit/>
          </a:bodyPr>
          <a:lstStyle/>
          <a:p>
            <a:pPr eaLnBrk="1" hangingPunct="1"/>
            <a:r>
              <a:rPr lang="en-US" dirty="0" smtClean="0">
                <a:solidFill>
                  <a:schemeClr val="bg1"/>
                </a:solidFill>
              </a:rPr>
              <a:t>Equivalent Position</a:t>
            </a:r>
          </a:p>
        </p:txBody>
      </p:sp>
      <p:sp>
        <p:nvSpPr>
          <p:cNvPr id="98307" name="Content Placeholder 5"/>
          <p:cNvSpPr>
            <a:spLocks noGrp="1"/>
          </p:cNvSpPr>
          <p:nvPr>
            <p:ph idx="1"/>
          </p:nvPr>
        </p:nvSpPr>
        <p:spPr>
          <a:xfrm>
            <a:off x="1600200" y="1828800"/>
            <a:ext cx="7010400" cy="4297363"/>
          </a:xfrm>
        </p:spPr>
        <p:txBody>
          <a:bodyPr>
            <a:noAutofit/>
          </a:bodyPr>
          <a:lstStyle/>
          <a:p>
            <a:pPr eaLnBrk="1" hangingPunct="1"/>
            <a:r>
              <a:rPr lang="en-US" sz="2000" dirty="0" smtClean="0"/>
              <a:t>Virtually identical to former position in terms of benefits, pay, working conditions, privileges, perquisites, and status</a:t>
            </a:r>
          </a:p>
          <a:p>
            <a:pPr eaLnBrk="1" hangingPunct="1"/>
            <a:r>
              <a:rPr lang="en-US" sz="2000" dirty="0" smtClean="0"/>
              <a:t>Same proximate worksite geographically</a:t>
            </a:r>
          </a:p>
          <a:p>
            <a:pPr eaLnBrk="1" hangingPunct="1"/>
            <a:r>
              <a:rPr lang="en-US" sz="2000" dirty="0" smtClean="0"/>
              <a:t>Substantially equivalent skill, effort, responsibility, and authority</a:t>
            </a:r>
          </a:p>
          <a:p>
            <a:pPr eaLnBrk="1" hangingPunct="1"/>
            <a:r>
              <a:rPr lang="en-US" sz="2000" dirty="0" smtClean="0"/>
              <a:t>Entitled to attend required course, obtain license, perform minimum work hours, </a:t>
            </a:r>
            <a:r>
              <a:rPr lang="en-US" sz="2000" i="1" dirty="0" smtClean="0"/>
              <a:t>etc., </a:t>
            </a:r>
            <a:r>
              <a:rPr lang="en-US" sz="2000" dirty="0" smtClean="0"/>
              <a:t>if unable to do so while on FMLA </a:t>
            </a:r>
          </a:p>
          <a:p>
            <a:pPr eaLnBrk="1" hangingPunct="1"/>
            <a:r>
              <a:rPr lang="en-US" sz="2000" dirty="0" smtClean="0"/>
              <a:t>EE entitled to unconditional pay increases that occurred during leave (</a:t>
            </a:r>
            <a:r>
              <a:rPr lang="en-US" sz="2000" i="1" dirty="0" smtClean="0"/>
              <a:t>i.e., </a:t>
            </a:r>
            <a:r>
              <a:rPr lang="en-US" sz="2000" dirty="0" smtClean="0"/>
              <a:t>COLAs)</a:t>
            </a:r>
          </a:p>
          <a:p>
            <a:pPr eaLnBrk="1" hangingPunct="1"/>
            <a:r>
              <a:rPr lang="en-US" sz="2000" dirty="0" smtClean="0"/>
              <a:t>Increases conditioned on seniority, length of service, or work performed must be provided according to policy and practice of providing same for EEs on similar types of leave </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33</a:t>
            </a:fld>
            <a:endParaRPr lang="en-US" dirty="0"/>
          </a:p>
        </p:txBody>
      </p:sp>
    </p:spTree>
    <p:extLst>
      <p:ext uri="{BB962C8B-B14F-4D97-AF65-F5344CB8AC3E}">
        <p14:creationId xmlns:p14="http://schemas.microsoft.com/office/powerpoint/2010/main" val="11960980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2"/>
          <p:cNvSpPr>
            <a:spLocks noGrp="1" noChangeArrowheads="1"/>
          </p:cNvSpPr>
          <p:nvPr>
            <p:ph type="title" idx="4294967295"/>
          </p:nvPr>
        </p:nvSpPr>
        <p:spPr>
          <a:xfrm>
            <a:off x="1295400" y="609600"/>
            <a:ext cx="7696200" cy="1143000"/>
          </a:xfrm>
        </p:spPr>
        <p:txBody>
          <a:bodyPr>
            <a:normAutofit/>
          </a:bodyPr>
          <a:lstStyle/>
          <a:p>
            <a:pPr eaLnBrk="1" hangingPunct="1"/>
            <a:r>
              <a:rPr lang="en-US" dirty="0" smtClean="0">
                <a:solidFill>
                  <a:schemeClr val="bg1"/>
                </a:solidFill>
              </a:rPr>
              <a:t>Attendance Programs &amp; FMLA</a:t>
            </a:r>
          </a:p>
        </p:txBody>
      </p:sp>
      <p:sp>
        <p:nvSpPr>
          <p:cNvPr id="95236" name="Rectangle 3"/>
          <p:cNvSpPr>
            <a:spLocks noGrp="1" noChangeArrowheads="1"/>
          </p:cNvSpPr>
          <p:nvPr>
            <p:ph type="body" idx="4294967295"/>
          </p:nvPr>
        </p:nvSpPr>
        <p:spPr>
          <a:xfrm>
            <a:off x="1524000" y="1828800"/>
            <a:ext cx="7239000" cy="4195763"/>
          </a:xfrm>
        </p:spPr>
        <p:txBody>
          <a:bodyPr rtlCol="0">
            <a:normAutofit/>
          </a:bodyPr>
          <a:lstStyle/>
          <a:p>
            <a:pPr eaLnBrk="1" fontAlgn="auto" hangingPunct="1">
              <a:spcAft>
                <a:spcPts val="0"/>
              </a:spcAft>
              <a:buFont typeface="Arial" pitchFamily="34" charset="0"/>
              <a:buChar char="•"/>
              <a:defRPr/>
            </a:pPr>
            <a:r>
              <a:rPr lang="en-US" sz="2800" dirty="0" smtClean="0"/>
              <a:t>No need to give perfect attendance bonuses to those whose only absence was FMLA leave, unless you give to those who took other types of leave</a:t>
            </a:r>
          </a:p>
          <a:p>
            <a:pPr eaLnBrk="1" fontAlgn="auto" hangingPunct="1">
              <a:spcAft>
                <a:spcPts val="0"/>
              </a:spcAft>
              <a:buFont typeface="Arial" pitchFamily="34" charset="0"/>
              <a:buChar char="•"/>
              <a:defRPr/>
            </a:pPr>
            <a:r>
              <a:rPr lang="en-US" sz="2800" dirty="0" smtClean="0"/>
              <a:t>Still may not count FMLA absences against EE under attendance/absenteeism policy</a:t>
            </a:r>
          </a:p>
          <a:p>
            <a:pPr marL="0" indent="0" eaLnBrk="1" fontAlgn="auto" hangingPunct="1">
              <a:spcAft>
                <a:spcPts val="0"/>
              </a:spcAft>
              <a:buFontTx/>
              <a:buNone/>
              <a:defRPr/>
            </a:pPr>
            <a:endParaRPr lang="en-US" sz="24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34</a:t>
            </a:fld>
            <a:endParaRPr lang="en-US" dirty="0"/>
          </a:p>
        </p:txBody>
      </p:sp>
    </p:spTree>
    <p:extLst>
      <p:ext uri="{BB962C8B-B14F-4D97-AF65-F5344CB8AC3E}">
        <p14:creationId xmlns:p14="http://schemas.microsoft.com/office/powerpoint/2010/main" val="20112873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4"/>
          <p:cNvSpPr>
            <a:spLocks noGrp="1"/>
          </p:cNvSpPr>
          <p:nvPr>
            <p:ph type="title"/>
          </p:nvPr>
        </p:nvSpPr>
        <p:spPr>
          <a:xfrm>
            <a:off x="1295400" y="609600"/>
            <a:ext cx="7772400" cy="1143000"/>
          </a:xfrm>
        </p:spPr>
        <p:txBody>
          <a:bodyPr/>
          <a:lstStyle/>
          <a:p>
            <a:pPr eaLnBrk="1" hangingPunct="1"/>
            <a:r>
              <a:rPr lang="en-US" sz="2800" dirty="0" smtClean="0">
                <a:solidFill>
                  <a:schemeClr val="bg1"/>
                </a:solidFill>
              </a:rPr>
              <a:t>Key Employees: Limited Right to Reinstatement</a:t>
            </a:r>
          </a:p>
        </p:txBody>
      </p:sp>
      <p:sp>
        <p:nvSpPr>
          <p:cNvPr id="102403" name="Content Placeholder 5"/>
          <p:cNvSpPr>
            <a:spLocks noGrp="1"/>
          </p:cNvSpPr>
          <p:nvPr>
            <p:ph idx="1"/>
          </p:nvPr>
        </p:nvSpPr>
        <p:spPr>
          <a:xfrm>
            <a:off x="1447800" y="1752600"/>
            <a:ext cx="7315200" cy="4373563"/>
          </a:xfrm>
        </p:spPr>
        <p:txBody>
          <a:bodyPr/>
          <a:lstStyle/>
          <a:p>
            <a:pPr eaLnBrk="1" hangingPunct="1"/>
            <a:r>
              <a:rPr lang="en-US" sz="2000" dirty="0" smtClean="0"/>
              <a:t>Salaried, “key” EEs may be denied job restoration if necessary to prevent substantial and grievous economic injury to ERs operations</a:t>
            </a:r>
          </a:p>
          <a:p>
            <a:pPr lvl="1" eaLnBrk="1" hangingPunct="1"/>
            <a:r>
              <a:rPr lang="en-US" sz="2000" dirty="0" smtClean="0"/>
              <a:t>Salaried EE, among highest paid 10% of all EEs within 75 miles of worksite</a:t>
            </a:r>
          </a:p>
          <a:p>
            <a:pPr lvl="1" eaLnBrk="1" hangingPunct="1"/>
            <a:r>
              <a:rPr lang="en-US" sz="2000" dirty="0" smtClean="0"/>
              <a:t>YTD earnings divided by weeks worked by employee (including weeks in which leave is taken) for 10% rule (all earnings, but not stock options, benefits, or perquisites) </a:t>
            </a:r>
          </a:p>
          <a:p>
            <a:pPr eaLnBrk="1" hangingPunct="1"/>
            <a:r>
              <a:rPr lang="en-US" sz="2000" dirty="0" smtClean="0"/>
              <a:t>Question is whether </a:t>
            </a:r>
            <a:r>
              <a:rPr lang="en-US" sz="2000" i="1" dirty="0" smtClean="0"/>
              <a:t>restoration</a:t>
            </a:r>
            <a:r>
              <a:rPr lang="en-US" sz="2000" dirty="0" smtClean="0"/>
              <a:t> (not absence) will cause substantial and grievous economic injury to operations</a:t>
            </a:r>
          </a:p>
          <a:p>
            <a:pPr lvl="1" eaLnBrk="1" hangingPunct="1"/>
            <a:r>
              <a:rPr lang="en-US" sz="2000" dirty="0" smtClean="0"/>
              <a:t>May consider ability of and cost for finding temporary replacement</a:t>
            </a:r>
          </a:p>
          <a:p>
            <a:pPr lvl="1" eaLnBrk="1" hangingPunct="1"/>
            <a:r>
              <a:rPr lang="en-US" sz="2000" dirty="0" smtClean="0"/>
              <a:t>Minor inconveniences are not sufficient</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35</a:t>
            </a:fld>
            <a:endParaRPr lang="en-US" dirty="0"/>
          </a:p>
        </p:txBody>
      </p:sp>
    </p:spTree>
    <p:extLst>
      <p:ext uri="{BB962C8B-B14F-4D97-AF65-F5344CB8AC3E}">
        <p14:creationId xmlns:p14="http://schemas.microsoft.com/office/powerpoint/2010/main" val="10992932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848600" cy="1219200"/>
          </a:xfrm>
        </p:spPr>
        <p:txBody>
          <a:bodyPr/>
          <a:lstStyle/>
          <a:p>
            <a:r>
              <a:rPr lang="en-US" dirty="0"/>
              <a:t>Key Employees: Limited Right to Reinstatement</a:t>
            </a:r>
          </a:p>
        </p:txBody>
      </p:sp>
      <p:sp>
        <p:nvSpPr>
          <p:cNvPr id="3" name="Content Placeholder 2"/>
          <p:cNvSpPr>
            <a:spLocks noGrp="1"/>
          </p:cNvSpPr>
          <p:nvPr>
            <p:ph idx="1"/>
          </p:nvPr>
        </p:nvSpPr>
        <p:spPr>
          <a:xfrm>
            <a:off x="1295400" y="1676400"/>
            <a:ext cx="7848600" cy="4449763"/>
          </a:xfrm>
        </p:spPr>
        <p:txBody>
          <a:bodyPr/>
          <a:lstStyle/>
          <a:p>
            <a:r>
              <a:rPr lang="en-US" sz="2000" dirty="0"/>
              <a:t>EE entitled to written notice at the time of the FMLA request or beginning of FMLA leave, not later</a:t>
            </a:r>
          </a:p>
          <a:p>
            <a:pPr lvl="1"/>
            <a:r>
              <a:rPr lang="en-US" sz="1800" dirty="0"/>
              <a:t>Notice must state that EE qualifies as key EE and potential consequences if ER determines that reinstatement would cause substantial and grievous economic injury to operations</a:t>
            </a:r>
          </a:p>
          <a:p>
            <a:pPr lvl="1"/>
            <a:r>
              <a:rPr lang="en-US" sz="1800" dirty="0"/>
              <a:t>ER that fails to provide timely notice will lose right to deny reinstatement</a:t>
            </a:r>
          </a:p>
          <a:p>
            <a:r>
              <a:rPr lang="en-US" sz="2000" dirty="0"/>
              <a:t>ER also must provide written notice to EE as soon as it determines substantial and grievous economic injury will occur and that reinstatement will be denied</a:t>
            </a:r>
          </a:p>
          <a:p>
            <a:pPr lvl="1"/>
            <a:r>
              <a:rPr lang="en-US" sz="1800" dirty="0"/>
              <a:t>Notice must explain basis for finding</a:t>
            </a:r>
          </a:p>
          <a:p>
            <a:pPr lvl="1"/>
            <a:r>
              <a:rPr lang="en-US" sz="1800" dirty="0"/>
              <a:t>Notice must allow EE reasonable time to return to work in order to avoid denial of reinstatement</a:t>
            </a:r>
          </a:p>
          <a:p>
            <a:endParaRPr lang="en-US" dirty="0"/>
          </a:p>
        </p:txBody>
      </p:sp>
      <p:sp>
        <p:nvSpPr>
          <p:cNvPr id="4" name="Footer Placeholder 3"/>
          <p:cNvSpPr>
            <a:spLocks noGrp="1"/>
          </p:cNvSpPr>
          <p:nvPr>
            <p:ph type="ftr" sz="quarter" idx="11"/>
          </p:nvPr>
        </p:nvSpPr>
        <p:spPr/>
        <p:txBody>
          <a:bodyPr/>
          <a:lstStyle/>
          <a:p>
            <a:r>
              <a:rPr lang="en-US" smtClean="0"/>
              <a:t>N2980046</a:t>
            </a:r>
            <a:endParaRPr lang="en-US"/>
          </a:p>
        </p:txBody>
      </p:sp>
      <p:sp>
        <p:nvSpPr>
          <p:cNvPr id="5" name="Slide Number Placeholder 4"/>
          <p:cNvSpPr>
            <a:spLocks noGrp="1"/>
          </p:cNvSpPr>
          <p:nvPr>
            <p:ph type="sldNum" sz="quarter" idx="12"/>
          </p:nvPr>
        </p:nvSpPr>
        <p:spPr/>
        <p:txBody>
          <a:bodyPr/>
          <a:lstStyle/>
          <a:p>
            <a:fld id="{3F93A7CA-9DB4-46AC-AD34-75B654F4CE85}" type="slidenum">
              <a:rPr lang="en-US" smtClean="0"/>
              <a:pPr/>
              <a:t>36</a:t>
            </a:fld>
            <a:endParaRPr lang="en-US" dirty="0"/>
          </a:p>
        </p:txBody>
      </p:sp>
    </p:spTree>
    <p:extLst>
      <p:ext uri="{BB962C8B-B14F-4D97-AF65-F5344CB8AC3E}">
        <p14:creationId xmlns:p14="http://schemas.microsoft.com/office/powerpoint/2010/main" val="1870828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4"/>
          <p:cNvSpPr>
            <a:spLocks noGrp="1"/>
          </p:cNvSpPr>
          <p:nvPr>
            <p:ph type="title"/>
          </p:nvPr>
        </p:nvSpPr>
        <p:spPr>
          <a:xfrm>
            <a:off x="1600200" y="609600"/>
            <a:ext cx="6934200" cy="1143000"/>
          </a:xfrm>
        </p:spPr>
        <p:txBody>
          <a:bodyPr/>
          <a:lstStyle/>
          <a:p>
            <a:pPr eaLnBrk="1" hangingPunct="1"/>
            <a:r>
              <a:rPr lang="en-US" sz="2800" dirty="0" smtClean="0">
                <a:solidFill>
                  <a:schemeClr val="bg1"/>
                </a:solidFill>
              </a:rPr>
              <a:t>Other Limitations on Right to Reinstatement</a:t>
            </a:r>
          </a:p>
        </p:txBody>
      </p:sp>
      <p:sp>
        <p:nvSpPr>
          <p:cNvPr id="104451" name="Content Placeholder 5"/>
          <p:cNvSpPr>
            <a:spLocks noGrp="1"/>
          </p:cNvSpPr>
          <p:nvPr>
            <p:ph idx="1"/>
          </p:nvPr>
        </p:nvSpPr>
        <p:spPr>
          <a:xfrm>
            <a:off x="1447800" y="1752600"/>
            <a:ext cx="7315200" cy="4525963"/>
          </a:xfrm>
        </p:spPr>
        <p:txBody>
          <a:bodyPr/>
          <a:lstStyle/>
          <a:p>
            <a:pPr eaLnBrk="1" hangingPunct="1"/>
            <a:r>
              <a:rPr lang="en-US" sz="2800" dirty="0" smtClean="0"/>
              <a:t>No greater right than if EE had been continuously employed</a:t>
            </a:r>
          </a:p>
          <a:p>
            <a:pPr eaLnBrk="1" hangingPunct="1"/>
            <a:r>
              <a:rPr lang="en-US" sz="2800" dirty="0" smtClean="0"/>
              <a:t>ER has burden of showing position, term, or condition would have been eliminated absent FMLA leave</a:t>
            </a:r>
          </a:p>
          <a:p>
            <a:pPr eaLnBrk="1" hangingPunct="1"/>
            <a:r>
              <a:rPr lang="en-US" sz="2800" dirty="0" smtClean="0"/>
              <a:t>EE who fraudulently uses FMLA not entitled to protection</a:t>
            </a:r>
          </a:p>
          <a:p>
            <a:pPr eaLnBrk="1" hangingPunct="1"/>
            <a:endParaRPr lang="en-US" sz="24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37</a:t>
            </a:fld>
            <a:endParaRPr lang="en-US" dirty="0"/>
          </a:p>
        </p:txBody>
      </p:sp>
    </p:spTree>
    <p:extLst>
      <p:ext uri="{BB962C8B-B14F-4D97-AF65-F5344CB8AC3E}">
        <p14:creationId xmlns:p14="http://schemas.microsoft.com/office/powerpoint/2010/main" val="27987220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a:xfrm>
            <a:off x="1600200" y="609600"/>
            <a:ext cx="6934200" cy="1143000"/>
          </a:xfrm>
        </p:spPr>
        <p:txBody>
          <a:bodyPr>
            <a:normAutofit/>
          </a:bodyPr>
          <a:lstStyle/>
          <a:p>
            <a:pPr eaLnBrk="1" hangingPunct="1"/>
            <a:r>
              <a:rPr lang="en-US" dirty="0" smtClean="0">
                <a:solidFill>
                  <a:schemeClr val="bg1"/>
                </a:solidFill>
              </a:rPr>
              <a:t>Use Caution When Firing An Employee </a:t>
            </a:r>
            <a:br>
              <a:rPr lang="en-US" dirty="0" smtClean="0">
                <a:solidFill>
                  <a:schemeClr val="bg1"/>
                </a:solidFill>
              </a:rPr>
            </a:br>
            <a:r>
              <a:rPr lang="en-US" dirty="0" smtClean="0">
                <a:solidFill>
                  <a:schemeClr val="bg1"/>
                </a:solidFill>
              </a:rPr>
              <a:t>for Fraudulent Use of FMLA Leave</a:t>
            </a:r>
          </a:p>
        </p:txBody>
      </p:sp>
      <p:sp>
        <p:nvSpPr>
          <p:cNvPr id="105475" name="Content Placeholder 2"/>
          <p:cNvSpPr>
            <a:spLocks noGrp="1"/>
          </p:cNvSpPr>
          <p:nvPr>
            <p:ph idx="1"/>
          </p:nvPr>
        </p:nvSpPr>
        <p:spPr>
          <a:xfrm>
            <a:off x="1447800" y="1752600"/>
            <a:ext cx="7010400" cy="4525963"/>
          </a:xfrm>
        </p:spPr>
        <p:txBody>
          <a:bodyPr>
            <a:normAutofit/>
          </a:bodyPr>
          <a:lstStyle/>
          <a:p>
            <a:pPr eaLnBrk="1" hangingPunct="1"/>
            <a:r>
              <a:rPr lang="en-US" sz="2200" dirty="0" smtClean="0"/>
              <a:t>EE took FMLA leave</a:t>
            </a:r>
          </a:p>
          <a:p>
            <a:pPr eaLnBrk="1" hangingPunct="1"/>
            <a:r>
              <a:rPr lang="en-US" sz="2200" dirty="0" smtClean="0"/>
              <a:t>While on leave, EE was seen taking girlfriend’s boys to lunch and later pushing a wheelbarrow full of trash on his rental property</a:t>
            </a:r>
          </a:p>
          <a:p>
            <a:pPr eaLnBrk="1" hangingPunct="1"/>
            <a:r>
              <a:rPr lang="en-US" sz="2200" dirty="0" smtClean="0"/>
              <a:t>ER fired EE for working on his rental property while using sick leave</a:t>
            </a:r>
          </a:p>
          <a:p>
            <a:pPr eaLnBrk="1" hangingPunct="1"/>
            <a:r>
              <a:rPr lang="en-US" sz="2200" dirty="0" smtClean="0"/>
              <a:t>EE claimed he was not working, but simply took out some trash, which took only 10-15 seconds</a:t>
            </a:r>
          </a:p>
          <a:p>
            <a:pPr eaLnBrk="1" hangingPunct="1"/>
            <a:r>
              <a:rPr lang="en-US" sz="2200" dirty="0" smtClean="0"/>
              <a:t>Court said EE can proceed with FMLA claims</a:t>
            </a:r>
          </a:p>
          <a:p>
            <a:pPr eaLnBrk="1" hangingPunct="1"/>
            <a:r>
              <a:rPr lang="en-US" sz="2200" i="1" dirty="0" smtClean="0"/>
              <a:t>Ramey v. Vacumet Corp., </a:t>
            </a:r>
            <a:r>
              <a:rPr lang="en-US" sz="2200" dirty="0" smtClean="0"/>
              <a:t>Civil Action 9-196 (E.D.Tenn. January 26, 2012)</a:t>
            </a:r>
            <a:endParaRPr lang="en-US" sz="2200" i="1"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38</a:t>
            </a:fld>
            <a:endParaRPr lang="en-US" dirty="0"/>
          </a:p>
        </p:txBody>
      </p:sp>
    </p:spTree>
    <p:extLst>
      <p:ext uri="{BB962C8B-B14F-4D97-AF65-F5344CB8AC3E}">
        <p14:creationId xmlns:p14="http://schemas.microsoft.com/office/powerpoint/2010/main" val="21874218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Title 1"/>
          <p:cNvSpPr>
            <a:spLocks noGrp="1"/>
          </p:cNvSpPr>
          <p:nvPr>
            <p:ph type="title" idx="4294967295"/>
          </p:nvPr>
        </p:nvSpPr>
        <p:spPr>
          <a:xfrm>
            <a:off x="1524000" y="1219200"/>
            <a:ext cx="7197725" cy="457200"/>
          </a:xfrm>
        </p:spPr>
        <p:txBody>
          <a:bodyPr>
            <a:noAutofit/>
          </a:bodyPr>
          <a:lstStyle/>
          <a:p>
            <a:pPr eaLnBrk="1" hangingPunct="1"/>
            <a:r>
              <a:rPr lang="en-US" dirty="0" smtClean="0">
                <a:solidFill>
                  <a:schemeClr val="bg1"/>
                </a:solidFill>
              </a:rPr>
              <a:t>“Cat’s Paw” FMLA Case  </a:t>
            </a:r>
            <a:br>
              <a:rPr lang="en-US" dirty="0" smtClean="0">
                <a:solidFill>
                  <a:schemeClr val="bg1"/>
                </a:solidFill>
              </a:rPr>
            </a:br>
            <a:endParaRPr lang="en-US" dirty="0" smtClean="0">
              <a:solidFill>
                <a:schemeClr val="bg1"/>
              </a:solidFill>
            </a:endParaRPr>
          </a:p>
        </p:txBody>
      </p:sp>
      <p:sp>
        <p:nvSpPr>
          <p:cNvPr id="106500" name="Content Placeholder 2"/>
          <p:cNvSpPr>
            <a:spLocks noGrp="1"/>
          </p:cNvSpPr>
          <p:nvPr>
            <p:ph idx="4294967295"/>
          </p:nvPr>
        </p:nvSpPr>
        <p:spPr>
          <a:xfrm>
            <a:off x="1447800" y="1828800"/>
            <a:ext cx="7696200" cy="4678363"/>
          </a:xfrm>
        </p:spPr>
        <p:txBody>
          <a:bodyPr/>
          <a:lstStyle/>
          <a:p>
            <a:pPr eaLnBrk="1" hangingPunct="1"/>
            <a:r>
              <a:rPr lang="en-US" sz="2200" i="1" dirty="0" smtClean="0"/>
              <a:t>Blount v. Ohio Bell Telephone Co</a:t>
            </a:r>
            <a:r>
              <a:rPr lang="en-US" sz="2200" dirty="0" smtClean="0"/>
              <a:t>. No. 1:10-CV-01439</a:t>
            </a:r>
            <a:r>
              <a:rPr lang="en-US" sz="2200" i="1" dirty="0" smtClean="0"/>
              <a:t> </a:t>
            </a:r>
            <a:r>
              <a:rPr lang="en-US" sz="2200" dirty="0" smtClean="0"/>
              <a:t>(U.S. Dist. Ct., N.D. Ohio 2011), court applied the cat’s paw theory of liability to a FMLA case. </a:t>
            </a:r>
          </a:p>
          <a:p>
            <a:pPr eaLnBrk="1" hangingPunct="1"/>
            <a:r>
              <a:rPr lang="en-US" sz="2200" dirty="0" smtClean="0"/>
              <a:t>Facts:</a:t>
            </a:r>
          </a:p>
          <a:p>
            <a:pPr lvl="1" eaLnBrk="1" hangingPunct="1"/>
            <a:r>
              <a:rPr lang="en-US" sz="2200" dirty="0" smtClean="0"/>
              <a:t>Performance management system disciplined or terminated EEs for failing to meet goals, at managers’ discretion </a:t>
            </a:r>
          </a:p>
          <a:p>
            <a:pPr lvl="1" eaLnBrk="1" hangingPunct="1"/>
            <a:r>
              <a:rPr lang="en-US" sz="2200" dirty="0" smtClean="0"/>
              <a:t>Two EEs on FMLA leave did not meet goals, terminated, claimed upper-level manager who acted did so based on lower-level manager’s animus</a:t>
            </a:r>
          </a:p>
          <a:p>
            <a:pPr eaLnBrk="1" hangingPunct="1">
              <a:buFontTx/>
              <a:buNone/>
            </a:pPr>
            <a:r>
              <a:rPr lang="en-US" sz="2200" dirty="0" smtClean="0"/>
              <a:t>Bottom Line: Conduct independent investigations!</a:t>
            </a:r>
          </a:p>
          <a:p>
            <a:pPr eaLnBrk="1" hangingPunct="1">
              <a:buFontTx/>
              <a:buNone/>
            </a:pPr>
            <a:endParaRPr lang="en-US" sz="2000" dirty="0" smtClean="0"/>
          </a:p>
          <a:p>
            <a:pPr eaLnBrk="1" hangingPunct="1">
              <a:buFontTx/>
              <a:buNone/>
            </a:pPr>
            <a:endParaRPr lang="en-US" sz="2000" dirty="0" smtClean="0"/>
          </a:p>
          <a:p>
            <a:pPr eaLnBrk="1" hangingPunct="1">
              <a:buFontTx/>
              <a:buNone/>
            </a:pPr>
            <a:r>
              <a:rPr lang="en-US" sz="2000" dirty="0" smtClean="0"/>
              <a:t>		</a:t>
            </a:r>
          </a:p>
          <a:p>
            <a:pPr lvl="1" eaLnBrk="1" hangingPunct="1"/>
            <a:endParaRPr lang="en-US" sz="18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39</a:t>
            </a:fld>
            <a:endParaRPr lang="en-US" dirty="0"/>
          </a:p>
        </p:txBody>
      </p:sp>
    </p:spTree>
    <p:extLst>
      <p:ext uri="{BB962C8B-B14F-4D97-AF65-F5344CB8AC3E}">
        <p14:creationId xmlns:p14="http://schemas.microsoft.com/office/powerpoint/2010/main" val="291527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4"/>
          <p:cNvSpPr>
            <a:spLocks noGrp="1"/>
          </p:cNvSpPr>
          <p:nvPr>
            <p:ph type="title"/>
          </p:nvPr>
        </p:nvSpPr>
        <p:spPr>
          <a:xfrm>
            <a:off x="1447800" y="609600"/>
            <a:ext cx="6934200" cy="1143000"/>
          </a:xfrm>
        </p:spPr>
        <p:txBody>
          <a:bodyPr/>
          <a:lstStyle/>
          <a:p>
            <a:pPr eaLnBrk="1" hangingPunct="1"/>
            <a:r>
              <a:rPr lang="en-US" sz="3200" dirty="0" smtClean="0">
                <a:solidFill>
                  <a:schemeClr val="bg1"/>
                </a:solidFill>
              </a:rPr>
              <a:t>Employee Eligibility</a:t>
            </a:r>
          </a:p>
        </p:txBody>
      </p:sp>
      <p:sp>
        <p:nvSpPr>
          <p:cNvPr id="5123" name="Content Placeholder 5"/>
          <p:cNvSpPr>
            <a:spLocks noGrp="1"/>
          </p:cNvSpPr>
          <p:nvPr>
            <p:ph idx="1"/>
          </p:nvPr>
        </p:nvSpPr>
        <p:spPr>
          <a:xfrm>
            <a:off x="1676400" y="1828800"/>
            <a:ext cx="7010400" cy="4648200"/>
          </a:xfrm>
        </p:spPr>
        <p:txBody>
          <a:bodyPr>
            <a:noAutofit/>
          </a:bodyPr>
          <a:lstStyle/>
          <a:p>
            <a:pPr eaLnBrk="1" hangingPunct="1"/>
            <a:r>
              <a:rPr lang="en-US" sz="1800" dirty="0" smtClean="0"/>
              <a:t>Eligible employee (EE) is one who: </a:t>
            </a:r>
          </a:p>
          <a:p>
            <a:pPr lvl="1" eaLnBrk="1" hangingPunct="1"/>
            <a:r>
              <a:rPr lang="en-US" sz="1800" dirty="0" smtClean="0"/>
              <a:t>Has been employed for at least 12 months consecutively or non-consecutively</a:t>
            </a:r>
          </a:p>
          <a:p>
            <a:pPr lvl="2" eaLnBrk="1" hangingPunct="1"/>
            <a:r>
              <a:rPr lang="en-US" sz="1800" dirty="0" smtClean="0"/>
              <a:t>Excluding employment periods prior to a break in service of more than 7 years</a:t>
            </a:r>
          </a:p>
          <a:p>
            <a:pPr lvl="2" eaLnBrk="1" hangingPunct="1"/>
            <a:r>
              <a:rPr lang="en-US" sz="1800" dirty="0" smtClean="0"/>
              <a:t>This exception is subject to exceptions (i.e., if the break in service is due to National Guard or Reserve military obligations, prior period is counted)</a:t>
            </a:r>
          </a:p>
          <a:p>
            <a:pPr lvl="2" eaLnBrk="1" hangingPunct="1"/>
            <a:r>
              <a:rPr lang="en-US" sz="1800" dirty="0" smtClean="0"/>
              <a:t>Employment through a temporary agency counts</a:t>
            </a:r>
          </a:p>
          <a:p>
            <a:pPr lvl="1" eaLnBrk="1" hangingPunct="1"/>
            <a:r>
              <a:rPr lang="en-US" sz="1800" dirty="0" smtClean="0"/>
              <a:t>With at least 1,250 hours of service during the previous 12 month period</a:t>
            </a:r>
          </a:p>
          <a:p>
            <a:pPr eaLnBrk="1" hangingPunct="1"/>
            <a:r>
              <a:rPr lang="en-US" sz="1800" dirty="0" smtClean="0"/>
              <a:t>Eligible EE does </a:t>
            </a:r>
            <a:r>
              <a:rPr lang="en-US" sz="1800" u="sng" dirty="0" smtClean="0"/>
              <a:t>not</a:t>
            </a:r>
            <a:r>
              <a:rPr lang="en-US" sz="1800" dirty="0" smtClean="0"/>
              <a:t> include one who:</a:t>
            </a:r>
          </a:p>
          <a:p>
            <a:pPr lvl="1" eaLnBrk="1" hangingPunct="1"/>
            <a:r>
              <a:rPr lang="en-US" sz="1800" dirty="0" smtClean="0"/>
              <a:t>Is employed at a worksite when the total number of EEs within 75 miles of that worksite is less than 50</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4</a:t>
            </a:fld>
            <a:endParaRPr lang="en-US" dirty="0"/>
          </a:p>
        </p:txBody>
      </p:sp>
    </p:spTree>
    <p:extLst>
      <p:ext uri="{BB962C8B-B14F-4D97-AF65-F5344CB8AC3E}">
        <p14:creationId xmlns:p14="http://schemas.microsoft.com/office/powerpoint/2010/main" val="17318882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Title 1"/>
          <p:cNvSpPr>
            <a:spLocks noGrp="1"/>
          </p:cNvSpPr>
          <p:nvPr>
            <p:ph type="title" idx="4294967295"/>
          </p:nvPr>
        </p:nvSpPr>
        <p:spPr>
          <a:xfrm>
            <a:off x="1524000" y="762000"/>
            <a:ext cx="7620000" cy="914400"/>
          </a:xfrm>
        </p:spPr>
        <p:txBody>
          <a:bodyPr/>
          <a:lstStyle/>
          <a:p>
            <a:pPr eaLnBrk="1" hangingPunct="1"/>
            <a:r>
              <a:rPr lang="en-US" sz="2800" dirty="0" smtClean="0">
                <a:solidFill>
                  <a:schemeClr val="bg1"/>
                </a:solidFill>
              </a:rPr>
              <a:t>DOL/EEOC Enforcement </a:t>
            </a:r>
            <a:br>
              <a:rPr lang="en-US" sz="2800" dirty="0" smtClean="0">
                <a:solidFill>
                  <a:schemeClr val="bg1"/>
                </a:solidFill>
              </a:rPr>
            </a:br>
            <a:r>
              <a:rPr lang="en-US" sz="2800" dirty="0" smtClean="0">
                <a:solidFill>
                  <a:schemeClr val="bg1"/>
                </a:solidFill>
              </a:rPr>
              <a:t>Obligation to Provide Additional Leave</a:t>
            </a:r>
          </a:p>
        </p:txBody>
      </p:sp>
      <p:sp>
        <p:nvSpPr>
          <p:cNvPr id="109572" name="Content Placeholder 2"/>
          <p:cNvSpPr>
            <a:spLocks noGrp="1"/>
          </p:cNvSpPr>
          <p:nvPr>
            <p:ph idx="4294967295"/>
          </p:nvPr>
        </p:nvSpPr>
        <p:spPr>
          <a:xfrm>
            <a:off x="1447800" y="1828800"/>
            <a:ext cx="7696200" cy="4297363"/>
          </a:xfrm>
        </p:spPr>
        <p:txBody>
          <a:bodyPr/>
          <a:lstStyle/>
          <a:p>
            <a:pPr eaLnBrk="1" hangingPunct="1"/>
            <a:r>
              <a:rPr lang="en-US" sz="2400" dirty="0" smtClean="0"/>
              <a:t>EEOC’s enforcement guidance prohibits "no-fault" leave policy if disabled EEs are automatically terminated after designated leave without consideration of additional leave.</a:t>
            </a:r>
          </a:p>
          <a:p>
            <a:pPr eaLnBrk="1" hangingPunct="1"/>
            <a:r>
              <a:rPr lang="en-US" sz="2400" dirty="0" smtClean="0"/>
              <a:t>ER may be required to provide EE with additional leave as a reasonable accommodation under the ADA.  Exceptions for:</a:t>
            </a:r>
          </a:p>
          <a:p>
            <a:pPr eaLnBrk="1" hangingPunct="1">
              <a:buFontTx/>
              <a:buNone/>
            </a:pPr>
            <a:r>
              <a:rPr lang="en-US" sz="2400" dirty="0" smtClean="0"/>
              <a:t>		- Another effective accommodation</a:t>
            </a:r>
            <a:br>
              <a:rPr lang="en-US" sz="2400" dirty="0" smtClean="0"/>
            </a:br>
            <a:r>
              <a:rPr lang="en-US" sz="2400" dirty="0" smtClean="0"/>
              <a:t>	- Undue hardship </a:t>
            </a:r>
          </a:p>
          <a:p>
            <a:pPr lvl="1" eaLnBrk="1" hangingPunct="1">
              <a:buFont typeface="Garamond" pitchFamily="18" charset="0"/>
              <a:buNone/>
            </a:pPr>
            <a:endParaRPr lang="en-US" sz="2000" dirty="0" smtClean="0"/>
          </a:p>
          <a:p>
            <a:pPr lvl="1" eaLnBrk="1" hangingPunct="1"/>
            <a:endParaRPr lang="en-US" sz="20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40</a:t>
            </a:fld>
            <a:endParaRPr lang="en-US" dirty="0"/>
          </a:p>
        </p:txBody>
      </p:sp>
    </p:spTree>
    <p:extLst>
      <p:ext uri="{BB962C8B-B14F-4D97-AF65-F5344CB8AC3E}">
        <p14:creationId xmlns:p14="http://schemas.microsoft.com/office/powerpoint/2010/main" val="38627878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1371600" y="609600"/>
            <a:ext cx="7772400" cy="1327150"/>
          </a:xfrm>
        </p:spPr>
        <p:txBody>
          <a:bodyPr>
            <a:normAutofit/>
          </a:bodyPr>
          <a:lstStyle/>
          <a:p>
            <a:pPr eaLnBrk="1" hangingPunct="1"/>
            <a:r>
              <a:rPr lang="en-US" dirty="0" smtClean="0">
                <a:solidFill>
                  <a:schemeClr val="bg1"/>
                </a:solidFill>
              </a:rPr>
              <a:t>EEOC Enforcement Position</a:t>
            </a:r>
          </a:p>
        </p:txBody>
      </p:sp>
      <p:sp>
        <p:nvSpPr>
          <p:cNvPr id="110595" name="Rectangle 3"/>
          <p:cNvSpPr>
            <a:spLocks noGrp="1" noChangeArrowheads="1"/>
          </p:cNvSpPr>
          <p:nvPr>
            <p:ph idx="1"/>
          </p:nvPr>
        </p:nvSpPr>
        <p:spPr>
          <a:xfrm>
            <a:off x="1600200" y="1828800"/>
            <a:ext cx="7086600" cy="4525963"/>
          </a:xfrm>
        </p:spPr>
        <p:txBody>
          <a:bodyPr>
            <a:normAutofit/>
          </a:bodyPr>
          <a:lstStyle/>
          <a:p>
            <a:pPr eaLnBrk="1" hangingPunct="1"/>
            <a:r>
              <a:rPr lang="en-US" sz="2200" dirty="0" smtClean="0"/>
              <a:t>EEOC has no jurisdiction over the FMLA</a:t>
            </a:r>
          </a:p>
          <a:p>
            <a:pPr eaLnBrk="1" hangingPunct="1"/>
            <a:r>
              <a:rPr lang="en-US" sz="2200" dirty="0" smtClean="0"/>
              <a:t>But, EEOC has jurisdiction over the ADA and has adopted the  position that an employer cannot automatically fire an employee who fails to return to work upon expiration of FMLA leave on the basis that it violates the ADA</a:t>
            </a:r>
          </a:p>
          <a:p>
            <a:pPr eaLnBrk="1" hangingPunct="1"/>
            <a:r>
              <a:rPr lang="en-US" sz="2200" dirty="0" smtClean="0"/>
              <a:t>According to the EEOC, the employer must first contact the employee to determine</a:t>
            </a:r>
          </a:p>
          <a:p>
            <a:pPr lvl="1" eaLnBrk="1" hangingPunct="1"/>
            <a:r>
              <a:rPr lang="en-US" sz="2200" dirty="0" smtClean="0"/>
              <a:t>whether and when the employee can return to work</a:t>
            </a:r>
          </a:p>
          <a:p>
            <a:pPr lvl="1" eaLnBrk="1" hangingPunct="1"/>
            <a:r>
              <a:rPr lang="en-US" sz="2200" dirty="0" smtClean="0"/>
              <a:t>whether any restrictions can be accommodated </a:t>
            </a:r>
          </a:p>
          <a:p>
            <a:pPr eaLnBrk="1" hangingPunct="1"/>
            <a:r>
              <a:rPr lang="en-US" sz="2200" dirty="0" smtClean="0"/>
              <a:t>Employers who fail to do this are presumed to be in violation of the ADA</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41</a:t>
            </a:fld>
            <a:endParaRPr lang="en-US" dirty="0"/>
          </a:p>
        </p:txBody>
      </p:sp>
    </p:spTree>
    <p:extLst>
      <p:ext uri="{BB962C8B-B14F-4D97-AF65-F5344CB8AC3E}">
        <p14:creationId xmlns:p14="http://schemas.microsoft.com/office/powerpoint/2010/main" val="2736422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Title 1"/>
          <p:cNvSpPr>
            <a:spLocks noGrp="1"/>
          </p:cNvSpPr>
          <p:nvPr>
            <p:ph type="title" idx="4294967295"/>
          </p:nvPr>
        </p:nvSpPr>
        <p:spPr>
          <a:xfrm>
            <a:off x="1371600" y="792163"/>
            <a:ext cx="7696200" cy="808037"/>
          </a:xfrm>
        </p:spPr>
        <p:txBody>
          <a:bodyPr/>
          <a:lstStyle/>
          <a:p>
            <a:pPr eaLnBrk="1" hangingPunct="1"/>
            <a:r>
              <a:rPr lang="en-US" sz="2800" dirty="0" smtClean="0">
                <a:solidFill>
                  <a:schemeClr val="bg1"/>
                </a:solidFill>
              </a:rPr>
              <a:t>ADA Overlap</a:t>
            </a:r>
            <a:br>
              <a:rPr lang="en-US" sz="2800" dirty="0" smtClean="0">
                <a:solidFill>
                  <a:schemeClr val="bg1"/>
                </a:solidFill>
              </a:rPr>
            </a:br>
            <a:r>
              <a:rPr lang="en-US" sz="2800" dirty="0" smtClean="0">
                <a:solidFill>
                  <a:schemeClr val="bg1"/>
                </a:solidFill>
              </a:rPr>
              <a:t>Obligation to Provide Additional Leave</a:t>
            </a:r>
          </a:p>
        </p:txBody>
      </p:sp>
      <p:sp>
        <p:nvSpPr>
          <p:cNvPr id="108548" name="Content Placeholder 2"/>
          <p:cNvSpPr>
            <a:spLocks noGrp="1"/>
          </p:cNvSpPr>
          <p:nvPr>
            <p:ph idx="4294967295"/>
          </p:nvPr>
        </p:nvSpPr>
        <p:spPr>
          <a:xfrm>
            <a:off x="1524000" y="1828800"/>
            <a:ext cx="6556375" cy="3935413"/>
          </a:xfrm>
        </p:spPr>
        <p:txBody>
          <a:bodyPr/>
          <a:lstStyle/>
          <a:p>
            <a:pPr eaLnBrk="1" hangingPunct="1"/>
            <a:r>
              <a:rPr lang="en-US" sz="2800" dirty="0" smtClean="0"/>
              <a:t>Several EEOC cases regarding ER’s obligations to provide more leave that the FMLA requires as a reasonable accommodation under the ADA :</a:t>
            </a:r>
          </a:p>
          <a:p>
            <a:pPr lvl="1" eaLnBrk="1" hangingPunct="1"/>
            <a:r>
              <a:rPr lang="en-US" sz="2400" i="1" dirty="0" smtClean="0"/>
              <a:t>UPS</a:t>
            </a:r>
          </a:p>
          <a:p>
            <a:pPr lvl="1" eaLnBrk="1" hangingPunct="1"/>
            <a:r>
              <a:rPr lang="en-US" sz="2400" i="1" dirty="0" smtClean="0"/>
              <a:t>Supervalu</a:t>
            </a:r>
          </a:p>
          <a:p>
            <a:pPr lvl="1" eaLnBrk="1" hangingPunct="1"/>
            <a:r>
              <a:rPr lang="en-US" sz="2400" i="1" dirty="0" smtClean="0"/>
              <a:t>Sears</a:t>
            </a:r>
          </a:p>
          <a:p>
            <a:pPr eaLnBrk="1" hangingPunct="1"/>
            <a:endParaRPr lang="en-US" sz="28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42</a:t>
            </a:fld>
            <a:endParaRPr lang="en-US" dirty="0"/>
          </a:p>
        </p:txBody>
      </p:sp>
    </p:spTree>
    <p:extLst>
      <p:ext uri="{BB962C8B-B14F-4D97-AF65-F5344CB8AC3E}">
        <p14:creationId xmlns:p14="http://schemas.microsoft.com/office/powerpoint/2010/main" val="385200970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ChangeArrowheads="1"/>
          </p:cNvSpPr>
          <p:nvPr>
            <p:ph type="title" idx="4294967295"/>
          </p:nvPr>
        </p:nvSpPr>
        <p:spPr>
          <a:xfrm>
            <a:off x="1447800" y="685800"/>
            <a:ext cx="7696200" cy="1143000"/>
          </a:xfrm>
        </p:spPr>
        <p:txBody>
          <a:bodyPr>
            <a:normAutofit/>
          </a:bodyPr>
          <a:lstStyle/>
          <a:p>
            <a:pPr eaLnBrk="1" hangingPunct="1"/>
            <a:r>
              <a:rPr lang="en-US" dirty="0" smtClean="0">
                <a:solidFill>
                  <a:schemeClr val="bg1"/>
                </a:solidFill>
              </a:rPr>
              <a:t>DOL/EEOC Enforcement UPS Case</a:t>
            </a:r>
          </a:p>
        </p:txBody>
      </p:sp>
      <p:sp>
        <p:nvSpPr>
          <p:cNvPr id="111620" name="Rectangle 3"/>
          <p:cNvSpPr>
            <a:spLocks noGrp="1" noChangeArrowheads="1"/>
          </p:cNvSpPr>
          <p:nvPr>
            <p:ph type="body" idx="4294967295"/>
          </p:nvPr>
        </p:nvSpPr>
        <p:spPr>
          <a:xfrm>
            <a:off x="1524000" y="1828800"/>
            <a:ext cx="6426200" cy="3906838"/>
          </a:xfrm>
        </p:spPr>
        <p:txBody>
          <a:bodyPr/>
          <a:lstStyle/>
          <a:p>
            <a:pPr eaLnBrk="1" hangingPunct="1"/>
            <a:r>
              <a:rPr lang="en-US" sz="2200" dirty="0" smtClean="0"/>
              <a:t>UPS gives EEs up to 12 months off for medical leave, but its policy does not accommodate disabled EEs because it places "arbitrary deadlines" for them to return to work </a:t>
            </a:r>
          </a:p>
          <a:p>
            <a:pPr eaLnBrk="1" hangingPunct="1"/>
            <a:r>
              <a:rPr lang="en-US" sz="2200" dirty="0" smtClean="0"/>
              <a:t>Facts: </a:t>
            </a:r>
          </a:p>
          <a:p>
            <a:pPr lvl="1" eaLnBrk="1" hangingPunct="1"/>
            <a:r>
              <a:rPr lang="en-US" sz="2200" dirty="0" smtClean="0"/>
              <a:t>EE with MS takes 12 months LOA</a:t>
            </a:r>
          </a:p>
          <a:p>
            <a:pPr lvl="1" eaLnBrk="1" hangingPunct="1"/>
            <a:r>
              <a:rPr lang="en-US" sz="2200" dirty="0" smtClean="0"/>
              <a:t>Upon return to work, EE requests additional leave. </a:t>
            </a:r>
          </a:p>
          <a:p>
            <a:pPr lvl="1" eaLnBrk="1" hangingPunct="1"/>
            <a:r>
              <a:rPr lang="en-US" sz="2200" dirty="0" smtClean="0"/>
              <a:t>UPS terminates rather than extending leave or finding another position within the company</a:t>
            </a:r>
          </a:p>
          <a:p>
            <a:pPr lvl="1" eaLnBrk="1" hangingPunct="1">
              <a:buFont typeface="Garamond" pitchFamily="18" charset="0"/>
              <a:buNone/>
            </a:pPr>
            <a:endParaRPr lang="en-US" sz="1800" dirty="0" smtClean="0"/>
          </a:p>
          <a:p>
            <a:pPr lvl="1" eaLnBrk="1" hangingPunct="1"/>
            <a:endParaRPr lang="en-US" sz="1800" dirty="0" smtClean="0"/>
          </a:p>
          <a:p>
            <a:pPr lvl="1" eaLnBrk="1" hangingPunct="1"/>
            <a:endParaRPr lang="en-US" sz="18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43</a:t>
            </a:fld>
            <a:endParaRPr lang="en-US" dirty="0"/>
          </a:p>
        </p:txBody>
      </p:sp>
    </p:spTree>
    <p:extLst>
      <p:ext uri="{BB962C8B-B14F-4D97-AF65-F5344CB8AC3E}">
        <p14:creationId xmlns:p14="http://schemas.microsoft.com/office/powerpoint/2010/main" val="36627818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Title 1"/>
          <p:cNvSpPr>
            <a:spLocks noGrp="1"/>
          </p:cNvSpPr>
          <p:nvPr>
            <p:ph type="title" idx="4294967295"/>
          </p:nvPr>
        </p:nvSpPr>
        <p:spPr>
          <a:xfrm>
            <a:off x="1295400" y="914400"/>
            <a:ext cx="7696200" cy="1066800"/>
          </a:xfrm>
        </p:spPr>
        <p:txBody>
          <a:bodyPr/>
          <a:lstStyle/>
          <a:p>
            <a:pPr eaLnBrk="1" hangingPunct="1"/>
            <a:r>
              <a:rPr lang="en-US" sz="2800" dirty="0" smtClean="0">
                <a:solidFill>
                  <a:schemeClr val="bg1"/>
                </a:solidFill>
              </a:rPr>
              <a:t>DOL/EEOC Enforcement Supervalu Case </a:t>
            </a:r>
            <a:br>
              <a:rPr lang="en-US" sz="2800" dirty="0" smtClean="0">
                <a:solidFill>
                  <a:schemeClr val="bg1"/>
                </a:solidFill>
              </a:rPr>
            </a:br>
            <a:endParaRPr lang="en-US" sz="2800" dirty="0" smtClean="0">
              <a:solidFill>
                <a:schemeClr val="bg1"/>
              </a:solidFill>
            </a:endParaRPr>
          </a:p>
        </p:txBody>
      </p:sp>
      <p:sp>
        <p:nvSpPr>
          <p:cNvPr id="112644" name="Content Placeholder 2"/>
          <p:cNvSpPr>
            <a:spLocks noGrp="1"/>
          </p:cNvSpPr>
          <p:nvPr>
            <p:ph idx="4294967295"/>
          </p:nvPr>
        </p:nvSpPr>
        <p:spPr>
          <a:xfrm>
            <a:off x="1600200" y="1828800"/>
            <a:ext cx="6556375" cy="3863975"/>
          </a:xfrm>
        </p:spPr>
        <p:txBody>
          <a:bodyPr/>
          <a:lstStyle/>
          <a:p>
            <a:pPr eaLnBrk="1" hangingPunct="1"/>
            <a:r>
              <a:rPr lang="en-US" sz="2400" dirty="0" smtClean="0"/>
              <a:t>EEOC claimed supermarket violated the ADA by automatically terminating EEs with physical or mental restrictions at the end of a one-year paid disability leave period</a:t>
            </a:r>
          </a:p>
          <a:p>
            <a:pPr eaLnBrk="1" hangingPunct="1"/>
            <a:r>
              <a:rPr lang="en-US" sz="2400" dirty="0" smtClean="0"/>
              <a:t>Claimed Supervalu's policy prohibited disabled EEs from returning to work unless they could return without any special accommodations</a:t>
            </a:r>
          </a:p>
          <a:p>
            <a:pPr eaLnBrk="1" hangingPunct="1"/>
            <a:r>
              <a:rPr lang="en-US" sz="2400" dirty="0" smtClean="0"/>
              <a:t>Settled for more than $3 million			</a:t>
            </a:r>
          </a:p>
          <a:p>
            <a:pPr lvl="1" eaLnBrk="1" hangingPunct="1"/>
            <a:endParaRPr lang="en-US" sz="20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44</a:t>
            </a:fld>
            <a:endParaRPr lang="en-US" dirty="0"/>
          </a:p>
        </p:txBody>
      </p:sp>
    </p:spTree>
    <p:extLst>
      <p:ext uri="{BB962C8B-B14F-4D97-AF65-F5344CB8AC3E}">
        <p14:creationId xmlns:p14="http://schemas.microsoft.com/office/powerpoint/2010/main" val="3914609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Title 1"/>
          <p:cNvSpPr>
            <a:spLocks noGrp="1"/>
          </p:cNvSpPr>
          <p:nvPr>
            <p:ph type="title" idx="4294967295"/>
          </p:nvPr>
        </p:nvSpPr>
        <p:spPr>
          <a:xfrm>
            <a:off x="1219200" y="914400"/>
            <a:ext cx="7696200" cy="1066800"/>
          </a:xfrm>
        </p:spPr>
        <p:txBody>
          <a:bodyPr>
            <a:normAutofit/>
          </a:bodyPr>
          <a:lstStyle/>
          <a:p>
            <a:pPr eaLnBrk="1" hangingPunct="1"/>
            <a:r>
              <a:rPr lang="en-US" dirty="0" smtClean="0">
                <a:solidFill>
                  <a:schemeClr val="bg1"/>
                </a:solidFill>
              </a:rPr>
              <a:t>DOL/EEOC Enforcement Sears Case  </a:t>
            </a:r>
            <a:br>
              <a:rPr lang="en-US" dirty="0" smtClean="0">
                <a:solidFill>
                  <a:schemeClr val="bg1"/>
                </a:solidFill>
              </a:rPr>
            </a:br>
            <a:endParaRPr lang="en-US" dirty="0" smtClean="0">
              <a:solidFill>
                <a:schemeClr val="bg1"/>
              </a:solidFill>
            </a:endParaRPr>
          </a:p>
        </p:txBody>
      </p:sp>
      <p:sp>
        <p:nvSpPr>
          <p:cNvPr id="113668" name="Content Placeholder 2"/>
          <p:cNvSpPr>
            <a:spLocks noGrp="1"/>
          </p:cNvSpPr>
          <p:nvPr>
            <p:ph idx="4294967295"/>
          </p:nvPr>
        </p:nvSpPr>
        <p:spPr>
          <a:xfrm>
            <a:off x="1524000" y="1828800"/>
            <a:ext cx="6556375" cy="3863975"/>
          </a:xfrm>
        </p:spPr>
        <p:txBody>
          <a:bodyPr/>
          <a:lstStyle/>
          <a:p>
            <a:pPr eaLnBrk="1" hangingPunct="1"/>
            <a:r>
              <a:rPr lang="en-US" sz="2400" dirty="0" smtClean="0"/>
              <a:t>EEOC claimed ER violated ADA by maintaining an inflexible workers' compensation leave policy and automatically termed disabled EEs after leave exhausted</a:t>
            </a:r>
          </a:p>
          <a:p>
            <a:pPr eaLnBrk="1" hangingPunct="1"/>
            <a:r>
              <a:rPr lang="en-US" sz="2400" dirty="0" smtClean="0"/>
              <a:t>Sears settled for $6.2 million</a:t>
            </a:r>
          </a:p>
          <a:p>
            <a:pPr eaLnBrk="1" hangingPunct="1"/>
            <a:r>
              <a:rPr lang="en-US" sz="2400" dirty="0" smtClean="0"/>
              <a:t>Bottom line: inflexible, fixed-term leave policies not tolerated by EEOC. ERs must examine policies and ensure fairness, </a:t>
            </a:r>
            <a:r>
              <a:rPr lang="en-US" sz="2400" b="1" i="1" dirty="0" smtClean="0"/>
              <a:t>even if policy is more generous than law requires.</a:t>
            </a:r>
            <a:r>
              <a:rPr lang="en-US" sz="2400" dirty="0" smtClean="0"/>
              <a:t>			</a:t>
            </a:r>
          </a:p>
          <a:p>
            <a:pPr lvl="1" eaLnBrk="1" hangingPunct="1"/>
            <a:endParaRPr lang="en-US" sz="18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45</a:t>
            </a:fld>
            <a:endParaRPr lang="en-US" dirty="0"/>
          </a:p>
        </p:txBody>
      </p:sp>
    </p:spTree>
    <p:extLst>
      <p:ext uri="{BB962C8B-B14F-4D97-AF65-F5344CB8AC3E}">
        <p14:creationId xmlns:p14="http://schemas.microsoft.com/office/powerpoint/2010/main" val="30884822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Title 1"/>
          <p:cNvSpPr>
            <a:spLocks noGrp="1"/>
          </p:cNvSpPr>
          <p:nvPr>
            <p:ph type="title" idx="4294967295"/>
          </p:nvPr>
        </p:nvSpPr>
        <p:spPr>
          <a:xfrm>
            <a:off x="1219200" y="914400"/>
            <a:ext cx="7696200" cy="1066800"/>
          </a:xfrm>
        </p:spPr>
        <p:txBody>
          <a:bodyPr/>
          <a:lstStyle/>
          <a:p>
            <a:pPr eaLnBrk="1" hangingPunct="1"/>
            <a:r>
              <a:rPr lang="en-US" sz="2800" dirty="0" smtClean="0">
                <a:solidFill>
                  <a:schemeClr val="bg1"/>
                </a:solidFill>
              </a:rPr>
              <a:t>What SHOULD You Do When </a:t>
            </a:r>
            <a:br>
              <a:rPr lang="en-US" sz="2800" dirty="0" smtClean="0">
                <a:solidFill>
                  <a:schemeClr val="bg1"/>
                </a:solidFill>
              </a:rPr>
            </a:br>
            <a:r>
              <a:rPr lang="en-US" sz="2800" dirty="0" smtClean="0">
                <a:solidFill>
                  <a:schemeClr val="bg1"/>
                </a:solidFill>
              </a:rPr>
              <a:t>FMLA Leave Expired  </a:t>
            </a:r>
            <a:br>
              <a:rPr lang="en-US" sz="2800" dirty="0" smtClean="0">
                <a:solidFill>
                  <a:schemeClr val="bg1"/>
                </a:solidFill>
              </a:rPr>
            </a:br>
            <a:endParaRPr lang="en-US" sz="2800" dirty="0" smtClean="0">
              <a:solidFill>
                <a:schemeClr val="bg1"/>
              </a:solidFill>
            </a:endParaRPr>
          </a:p>
        </p:txBody>
      </p:sp>
      <p:sp>
        <p:nvSpPr>
          <p:cNvPr id="113668" name="Content Placeholder 2"/>
          <p:cNvSpPr>
            <a:spLocks noGrp="1"/>
          </p:cNvSpPr>
          <p:nvPr>
            <p:ph idx="4294967295"/>
          </p:nvPr>
        </p:nvSpPr>
        <p:spPr>
          <a:xfrm>
            <a:off x="1524000" y="1828800"/>
            <a:ext cx="6556375" cy="4648200"/>
          </a:xfrm>
        </p:spPr>
        <p:txBody>
          <a:bodyPr/>
          <a:lstStyle/>
          <a:p>
            <a:pPr eaLnBrk="1" hangingPunct="1"/>
            <a:r>
              <a:rPr lang="en-US" sz="1800" dirty="0" smtClean="0"/>
              <a:t>When an EE’s FMLA leave is nearing expiration:</a:t>
            </a:r>
          </a:p>
          <a:p>
            <a:pPr lvl="1" eaLnBrk="1" hangingPunct="1"/>
            <a:r>
              <a:rPr lang="en-US" sz="1600" dirty="0" smtClean="0"/>
              <a:t>Send EE letter detailing the amount of leave used and the date of expiration</a:t>
            </a:r>
          </a:p>
          <a:p>
            <a:pPr lvl="1" eaLnBrk="1" hangingPunct="1"/>
            <a:r>
              <a:rPr lang="en-US" sz="1600" dirty="0" smtClean="0"/>
              <a:t>Give the EE a date by which he must respond stating whether he intends to return to work.  </a:t>
            </a:r>
          </a:p>
          <a:p>
            <a:pPr lvl="1" eaLnBrk="1" hangingPunct="1"/>
            <a:r>
              <a:rPr lang="en-US" sz="1600" dirty="0" smtClean="0"/>
              <a:t>Inform EE of need for return to work release from HCP</a:t>
            </a:r>
          </a:p>
          <a:p>
            <a:pPr lvl="1" eaLnBrk="1" hangingPunct="1"/>
            <a:r>
              <a:rPr lang="en-US" sz="1600" dirty="0" smtClean="0"/>
              <a:t>Ask EE if he or she needs any assistance in performing essential functions of job</a:t>
            </a:r>
          </a:p>
          <a:p>
            <a:pPr lvl="1" eaLnBrk="1" hangingPunct="1"/>
            <a:r>
              <a:rPr lang="en-US" sz="1600" dirty="0" smtClean="0"/>
              <a:t>Ask EE if he is unable to return to work at the expiration of leave to have his HCP provide date when he can return and to state any work restrictions that may apply</a:t>
            </a:r>
          </a:p>
          <a:p>
            <a:pPr lvl="1" eaLnBrk="1" hangingPunct="1"/>
            <a:r>
              <a:rPr lang="en-US" sz="1600" dirty="0" smtClean="0"/>
              <a:t>Reiterate if EE does not respond by that date that the company understands he does not wish to return to work</a:t>
            </a:r>
          </a:p>
          <a:p>
            <a:pPr lvl="1" eaLnBrk="1" hangingPunct="1"/>
            <a:r>
              <a:rPr lang="en-US" sz="1600" dirty="0" smtClean="0"/>
              <a:t>For EE on maternity leave, remember to count any additional weeks available under state law, i.e. Louisiana law allows up to 4 months when pregnancy related complications make more leave medically necessary.</a:t>
            </a:r>
          </a:p>
          <a:p>
            <a:pPr marL="0" indent="0" eaLnBrk="1" hangingPunct="1">
              <a:buNone/>
            </a:pPr>
            <a:r>
              <a:rPr lang="en-US" sz="2000" dirty="0" smtClean="0"/>
              <a:t>			</a:t>
            </a:r>
          </a:p>
          <a:p>
            <a:pPr lvl="1" eaLnBrk="1" hangingPunct="1"/>
            <a:endParaRPr lang="en-US" sz="18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46</a:t>
            </a:fld>
            <a:endParaRPr lang="en-US" dirty="0"/>
          </a:p>
        </p:txBody>
      </p:sp>
    </p:spTree>
    <p:extLst>
      <p:ext uri="{BB962C8B-B14F-4D97-AF65-F5344CB8AC3E}">
        <p14:creationId xmlns:p14="http://schemas.microsoft.com/office/powerpoint/2010/main" val="29627303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5" name="Rectangle 2"/>
          <p:cNvSpPr>
            <a:spLocks noGrp="1" noChangeArrowheads="1"/>
          </p:cNvSpPr>
          <p:nvPr>
            <p:ph type="title"/>
          </p:nvPr>
        </p:nvSpPr>
        <p:spPr>
          <a:xfrm>
            <a:off x="1371600" y="533400"/>
            <a:ext cx="7772400" cy="1327150"/>
          </a:xfrm>
        </p:spPr>
        <p:txBody>
          <a:bodyPr>
            <a:normAutofit/>
          </a:bodyPr>
          <a:lstStyle/>
          <a:p>
            <a:pPr eaLnBrk="1" hangingPunct="1"/>
            <a:r>
              <a:rPr lang="en-US" dirty="0" smtClean="0">
                <a:solidFill>
                  <a:schemeClr val="bg1"/>
                </a:solidFill>
              </a:rPr>
              <a:t>EEOC Enforcement Position</a:t>
            </a:r>
          </a:p>
        </p:txBody>
      </p:sp>
      <p:sp>
        <p:nvSpPr>
          <p:cNvPr id="156676" name="Rectangle 3"/>
          <p:cNvSpPr>
            <a:spLocks noGrp="1" noChangeArrowheads="1"/>
          </p:cNvSpPr>
          <p:nvPr>
            <p:ph type="body" idx="1"/>
          </p:nvPr>
        </p:nvSpPr>
        <p:spPr>
          <a:xfrm>
            <a:off x="1600200" y="1828800"/>
            <a:ext cx="7086600" cy="4525963"/>
          </a:xfrm>
        </p:spPr>
        <p:txBody>
          <a:bodyPr>
            <a:normAutofit/>
          </a:bodyPr>
          <a:lstStyle/>
          <a:p>
            <a:pPr eaLnBrk="1" hangingPunct="1"/>
            <a:r>
              <a:rPr lang="en-US" sz="2200" dirty="0" smtClean="0"/>
              <a:t>EEOC has no jurisdiction over the FMLA</a:t>
            </a:r>
          </a:p>
          <a:p>
            <a:pPr eaLnBrk="1" hangingPunct="1"/>
            <a:r>
              <a:rPr lang="en-US" sz="2200" dirty="0" smtClean="0"/>
              <a:t>But, EEOC has jurisdiction over the ADA and has adopted the  position that an employer cannot automatically fire an employee who fails to return to work upon expiration of FMLA leave on the basis that it violates the ADA</a:t>
            </a:r>
          </a:p>
          <a:p>
            <a:pPr eaLnBrk="1" hangingPunct="1"/>
            <a:r>
              <a:rPr lang="en-US" sz="2200" dirty="0" smtClean="0"/>
              <a:t>According to the EEOC, the employer must first contact the employee to determine</a:t>
            </a:r>
          </a:p>
          <a:p>
            <a:pPr lvl="1" eaLnBrk="1" hangingPunct="1"/>
            <a:r>
              <a:rPr lang="en-US" sz="2200" dirty="0" smtClean="0"/>
              <a:t>whether and when the employee can return to work</a:t>
            </a:r>
          </a:p>
          <a:p>
            <a:pPr lvl="1" eaLnBrk="1" hangingPunct="1"/>
            <a:r>
              <a:rPr lang="en-US" sz="2200" dirty="0" smtClean="0"/>
              <a:t>whether any restrictions can be accommodated </a:t>
            </a:r>
          </a:p>
          <a:p>
            <a:pPr eaLnBrk="1" hangingPunct="1"/>
            <a:r>
              <a:rPr lang="en-US" sz="2200" dirty="0" smtClean="0"/>
              <a:t>Employers who fail to do this are presumed to be in violation of the ADA</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47</a:t>
            </a:fld>
            <a:endParaRPr lang="en-US" dirty="0"/>
          </a:p>
        </p:txBody>
      </p:sp>
    </p:spTree>
    <p:extLst>
      <p:ext uri="{BB962C8B-B14F-4D97-AF65-F5344CB8AC3E}">
        <p14:creationId xmlns:p14="http://schemas.microsoft.com/office/powerpoint/2010/main" val="16231425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Grp="1" noChangeArrowheads="1"/>
          </p:cNvSpPr>
          <p:nvPr>
            <p:ph type="title"/>
          </p:nvPr>
        </p:nvSpPr>
        <p:spPr>
          <a:xfrm>
            <a:off x="1524000" y="609600"/>
            <a:ext cx="7772400" cy="1143000"/>
          </a:xfrm>
        </p:spPr>
        <p:txBody>
          <a:bodyPr>
            <a:normAutofit/>
          </a:bodyPr>
          <a:lstStyle/>
          <a:p>
            <a:pPr eaLnBrk="1" hangingPunct="1"/>
            <a:r>
              <a:rPr lang="en-US" dirty="0" smtClean="0">
                <a:solidFill>
                  <a:schemeClr val="bg1"/>
                </a:solidFill>
              </a:rPr>
              <a:t>Leave as a Reasonable Accommodation</a:t>
            </a:r>
          </a:p>
        </p:txBody>
      </p:sp>
      <p:sp>
        <p:nvSpPr>
          <p:cNvPr id="147460" name="Rectangle 3"/>
          <p:cNvSpPr>
            <a:spLocks noGrp="1" noChangeArrowheads="1"/>
          </p:cNvSpPr>
          <p:nvPr>
            <p:ph type="body" idx="1"/>
          </p:nvPr>
        </p:nvSpPr>
        <p:spPr>
          <a:xfrm>
            <a:off x="1371600" y="1600200"/>
            <a:ext cx="7315200" cy="4525963"/>
          </a:xfrm>
        </p:spPr>
        <p:txBody>
          <a:bodyPr/>
          <a:lstStyle/>
          <a:p>
            <a:pPr eaLnBrk="1" hangingPunct="1"/>
            <a:r>
              <a:rPr lang="en-US" sz="2000" dirty="0" smtClean="0"/>
              <a:t>Unlimited or indefinite leave not reasonable</a:t>
            </a:r>
          </a:p>
          <a:p>
            <a:pPr eaLnBrk="1" hangingPunct="1"/>
            <a:r>
              <a:rPr lang="en-US" sz="2000" dirty="0" smtClean="0"/>
              <a:t>An employee's unfettered ability to decide when he can or cannot work is not reasonable</a:t>
            </a:r>
          </a:p>
          <a:p>
            <a:pPr eaLnBrk="1" hangingPunct="1"/>
            <a:r>
              <a:rPr lang="en-US" sz="2000" dirty="0" smtClean="0"/>
              <a:t>In some jurisdictions, courts have held that leave of up to one year is reasonable (varies widely)</a:t>
            </a:r>
          </a:p>
          <a:p>
            <a:pPr eaLnBrk="1" hangingPunct="1"/>
            <a:r>
              <a:rPr lang="en-US" sz="2000" dirty="0" smtClean="0"/>
              <a:t>Very fact specific and often depends on level of job and degree of training</a:t>
            </a:r>
          </a:p>
          <a:p>
            <a:pPr eaLnBrk="1" hangingPunct="1"/>
            <a:r>
              <a:rPr lang="en-US" sz="2000" dirty="0" smtClean="0"/>
              <a:t>Key: any leave requested must enable the employee to perform the essential functions of the job with or without accommodation</a:t>
            </a:r>
          </a:p>
          <a:p>
            <a:pPr eaLnBrk="1" hangingPunct="1"/>
            <a:r>
              <a:rPr lang="en-US" sz="2000" dirty="0" smtClean="0"/>
              <a:t>If an employee requests a leave of absence beyond any FMLA leave or other leave to which he already is entitled, it must be clear that such leave will likely result in the employee's return to work and ability to perform the essential functions of the job, with our without  some other accommodation</a:t>
            </a:r>
          </a:p>
          <a:p>
            <a:pPr eaLnBrk="1" hangingPunct="1"/>
            <a:endParaRPr lang="en-US" sz="20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48</a:t>
            </a:fld>
            <a:endParaRPr lang="en-US" dirty="0"/>
          </a:p>
        </p:txBody>
      </p:sp>
    </p:spTree>
    <p:extLst>
      <p:ext uri="{BB962C8B-B14F-4D97-AF65-F5344CB8AC3E}">
        <p14:creationId xmlns:p14="http://schemas.microsoft.com/office/powerpoint/2010/main" val="7328316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Grp="1" noChangeArrowheads="1"/>
          </p:cNvSpPr>
          <p:nvPr>
            <p:ph type="title"/>
          </p:nvPr>
        </p:nvSpPr>
        <p:spPr>
          <a:xfrm>
            <a:off x="1447800" y="609600"/>
            <a:ext cx="7848600" cy="1143000"/>
          </a:xfrm>
        </p:spPr>
        <p:txBody>
          <a:bodyPr/>
          <a:lstStyle/>
          <a:p>
            <a:pPr eaLnBrk="1" hangingPunct="1"/>
            <a:r>
              <a:rPr lang="en-US" sz="2800" dirty="0" smtClean="0">
                <a:solidFill>
                  <a:schemeClr val="bg1"/>
                </a:solidFill>
              </a:rPr>
              <a:t>Leave as a Reasonable Accommodation</a:t>
            </a:r>
          </a:p>
        </p:txBody>
      </p:sp>
      <p:sp>
        <p:nvSpPr>
          <p:cNvPr id="147460" name="Rectangle 3"/>
          <p:cNvSpPr>
            <a:spLocks noGrp="1" noChangeArrowheads="1"/>
          </p:cNvSpPr>
          <p:nvPr>
            <p:ph type="body" idx="1"/>
          </p:nvPr>
        </p:nvSpPr>
        <p:spPr>
          <a:xfrm>
            <a:off x="1371600" y="1600200"/>
            <a:ext cx="7315200" cy="4525963"/>
          </a:xfrm>
        </p:spPr>
        <p:txBody>
          <a:bodyPr/>
          <a:lstStyle/>
          <a:p>
            <a:pPr eaLnBrk="1" hangingPunct="1"/>
            <a:r>
              <a:rPr lang="en-US" sz="2400" dirty="0" smtClean="0"/>
              <a:t>Recent case law confirms that leave should not be indefinite.</a:t>
            </a:r>
          </a:p>
          <a:p>
            <a:pPr eaLnBrk="1" hangingPunct="1"/>
            <a:r>
              <a:rPr lang="en-US" sz="2400" i="1" dirty="0" smtClean="0"/>
              <a:t>Petrone v. Hampton Bay’s Union Free School District, </a:t>
            </a:r>
            <a:r>
              <a:rPr lang="en-US" sz="2400" dirty="0" smtClean="0"/>
              <a:t>2014 US APP LEXIS, 9775 (2</a:t>
            </a:r>
            <a:r>
              <a:rPr lang="en-US" sz="2400" baseline="30000" dirty="0" smtClean="0"/>
              <a:t>nd</a:t>
            </a:r>
            <a:r>
              <a:rPr lang="en-US" sz="2400" dirty="0" smtClean="0"/>
              <a:t> Cir. 2014). (schoolteacher)</a:t>
            </a:r>
          </a:p>
          <a:p>
            <a:pPr eaLnBrk="1" hangingPunct="1"/>
            <a:r>
              <a:rPr lang="en-US" sz="2400" i="1" dirty="0" smtClean="0"/>
              <a:t>Silva v. Hidalgo Police Department, 2014 US App LEXIS, 13658 (5</a:t>
            </a:r>
            <a:r>
              <a:rPr lang="en-US" sz="2400" i="1" baseline="30000" dirty="0" smtClean="0"/>
              <a:t>th</a:t>
            </a:r>
            <a:r>
              <a:rPr lang="en-US" sz="2400" i="1" dirty="0" smtClean="0"/>
              <a:t> Cir. 2014) (police officer).</a:t>
            </a:r>
          </a:p>
          <a:p>
            <a:pPr eaLnBrk="1" hangingPunct="1"/>
            <a:r>
              <a:rPr lang="en-US" sz="2400" i="1" dirty="0" smtClean="0"/>
              <a:t>Santandreu v. Miami Dade County, 2013 US App LEXIS, 5542 (11</a:t>
            </a:r>
            <a:r>
              <a:rPr lang="en-US" sz="2400" i="1" baseline="30000" dirty="0" smtClean="0"/>
              <a:t>th</a:t>
            </a:r>
            <a:r>
              <a:rPr lang="en-US" sz="2400" i="1" dirty="0" smtClean="0"/>
              <a:t> Cir. 2013).</a:t>
            </a:r>
          </a:p>
          <a:p>
            <a:pPr eaLnBrk="1" hangingPunct="1"/>
            <a:r>
              <a:rPr lang="en-US" sz="2400" i="1" dirty="0" smtClean="0"/>
              <a:t>Nurthy v. Samson Resources Company, 2013 US App LEXIS, 9328 (10</a:t>
            </a:r>
            <a:r>
              <a:rPr lang="en-US" sz="2400" i="1" baseline="30000" dirty="0" smtClean="0"/>
              <a:t>th</a:t>
            </a:r>
            <a:r>
              <a:rPr lang="en-US" sz="2400" i="1" dirty="0" smtClean="0"/>
              <a:t> Cir. 2013).</a:t>
            </a:r>
          </a:p>
          <a:p>
            <a:pPr marL="0" indent="0" eaLnBrk="1" hangingPunct="1">
              <a:buNone/>
            </a:pPr>
            <a:endParaRPr lang="en-US" sz="2000" dirty="0" smtClean="0"/>
          </a:p>
          <a:p>
            <a:pPr marL="0" indent="0" eaLnBrk="1" hangingPunct="1">
              <a:buNone/>
            </a:pPr>
            <a:endParaRPr lang="en-US" sz="2000" dirty="0" smtClean="0"/>
          </a:p>
          <a:p>
            <a:pPr marL="0" indent="0" eaLnBrk="1" hangingPunct="1">
              <a:buNone/>
            </a:pPr>
            <a:r>
              <a:rPr lang="en-US" sz="2000" dirty="0"/>
              <a:t>	</a:t>
            </a:r>
            <a:endParaRPr lang="en-US" sz="20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49</a:t>
            </a:fld>
            <a:endParaRPr lang="en-US" dirty="0"/>
          </a:p>
        </p:txBody>
      </p:sp>
    </p:spTree>
    <p:extLst>
      <p:ext uri="{BB962C8B-B14F-4D97-AF65-F5344CB8AC3E}">
        <p14:creationId xmlns:p14="http://schemas.microsoft.com/office/powerpoint/2010/main" val="5084112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title"/>
          </p:nvPr>
        </p:nvSpPr>
        <p:spPr>
          <a:xfrm>
            <a:off x="1600200" y="609600"/>
            <a:ext cx="6934200" cy="1143000"/>
          </a:xfrm>
        </p:spPr>
        <p:txBody>
          <a:bodyPr/>
          <a:lstStyle/>
          <a:p>
            <a:pPr eaLnBrk="1" hangingPunct="1"/>
            <a:r>
              <a:rPr lang="en-US" sz="3200" dirty="0" smtClean="0">
                <a:solidFill>
                  <a:schemeClr val="bg1"/>
                </a:solidFill>
              </a:rPr>
              <a:t>Covered Leave (12 weeks)</a:t>
            </a:r>
          </a:p>
        </p:txBody>
      </p:sp>
      <p:sp>
        <p:nvSpPr>
          <p:cNvPr id="7171" name="Content Placeholder 5"/>
          <p:cNvSpPr>
            <a:spLocks noGrp="1"/>
          </p:cNvSpPr>
          <p:nvPr>
            <p:ph idx="1"/>
          </p:nvPr>
        </p:nvSpPr>
        <p:spPr>
          <a:xfrm>
            <a:off x="1676400" y="1524000"/>
            <a:ext cx="7010400" cy="4297363"/>
          </a:xfrm>
        </p:spPr>
        <p:txBody>
          <a:bodyPr/>
          <a:lstStyle/>
          <a:p>
            <a:pPr eaLnBrk="1" hangingPunct="1"/>
            <a:r>
              <a:rPr lang="en-US" dirty="0" smtClean="0"/>
              <a:t>12 weeks during established 12-month period</a:t>
            </a:r>
          </a:p>
          <a:p>
            <a:pPr lvl="1" eaLnBrk="1" hangingPunct="1"/>
            <a:r>
              <a:rPr lang="en-US" sz="2000" dirty="0" smtClean="0"/>
              <a:t>Birth and care of the newborn child of EE</a:t>
            </a:r>
          </a:p>
          <a:p>
            <a:pPr lvl="1" eaLnBrk="1" hangingPunct="1"/>
            <a:r>
              <a:rPr lang="en-US" sz="2000" dirty="0" smtClean="0"/>
              <a:t>Placement with the EE of a child for adoption or foster care</a:t>
            </a:r>
          </a:p>
          <a:p>
            <a:pPr lvl="1" eaLnBrk="1" hangingPunct="1"/>
            <a:r>
              <a:rPr lang="en-US" sz="2000" dirty="0" smtClean="0"/>
              <a:t>Care for an immediate family member (spouse, child, or parent) with a serious health condition</a:t>
            </a:r>
          </a:p>
          <a:p>
            <a:pPr lvl="1" eaLnBrk="1" hangingPunct="1"/>
            <a:r>
              <a:rPr lang="en-US" sz="2000" dirty="0" smtClean="0"/>
              <a:t>Medical leave when the EE is unable to work because of a serious health condition</a:t>
            </a:r>
          </a:p>
          <a:p>
            <a:pPr lvl="1" eaLnBrk="1" hangingPunct="1"/>
            <a:r>
              <a:rPr lang="en-US" sz="2000" dirty="0" smtClean="0"/>
              <a:t>Qualifying exigency when EE’s spouse, son, daughter, or parent is on active duty or has been notified of an impending call to active duty</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5</a:t>
            </a:fld>
            <a:endParaRPr lang="en-US" dirty="0"/>
          </a:p>
        </p:txBody>
      </p:sp>
    </p:spTree>
    <p:extLst>
      <p:ext uri="{BB962C8B-B14F-4D97-AF65-F5344CB8AC3E}">
        <p14:creationId xmlns:p14="http://schemas.microsoft.com/office/powerpoint/2010/main" val="31241046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95400" y="914400"/>
            <a:ext cx="7391400" cy="503238"/>
          </a:xfrm>
        </p:spPr>
        <p:txBody>
          <a:bodyPr/>
          <a:lstStyle/>
          <a:p>
            <a:r>
              <a:rPr lang="en-US" dirty="0" smtClean="0">
                <a:solidFill>
                  <a:schemeClr val="bg1"/>
                </a:solidFill>
              </a:rPr>
              <a:t>Definite Leave Not Reasonable</a:t>
            </a:r>
            <a:endParaRPr lang="en-US" dirty="0">
              <a:solidFill>
                <a:schemeClr val="bg1"/>
              </a:solidFill>
            </a:endParaRPr>
          </a:p>
        </p:txBody>
      </p:sp>
      <p:sp>
        <p:nvSpPr>
          <p:cNvPr id="3" name="Content Placeholder 2"/>
          <p:cNvSpPr>
            <a:spLocks noGrp="1"/>
          </p:cNvSpPr>
          <p:nvPr>
            <p:ph idx="1"/>
          </p:nvPr>
        </p:nvSpPr>
        <p:spPr>
          <a:xfrm>
            <a:off x="1295400" y="1676400"/>
            <a:ext cx="8229600" cy="4525963"/>
          </a:xfrm>
        </p:spPr>
        <p:txBody>
          <a:bodyPr>
            <a:normAutofit/>
          </a:bodyPr>
          <a:lstStyle/>
          <a:p>
            <a:r>
              <a:rPr lang="en-US" sz="3000" dirty="0" smtClean="0"/>
              <a:t>Six month request for leave found not reasonable.</a:t>
            </a:r>
          </a:p>
          <a:p>
            <a:r>
              <a:rPr lang="en-US" sz="3000" i="1" dirty="0" smtClean="0"/>
              <a:t>Hwanj v. Kansas State University</a:t>
            </a:r>
            <a:r>
              <a:rPr lang="en-US" sz="3000" dirty="0" smtClean="0"/>
              <a:t>, 2014 US App LEXIS 9949 (10</a:t>
            </a:r>
            <a:r>
              <a:rPr lang="en-US" sz="3000" baseline="30000" dirty="0" smtClean="0"/>
              <a:t>th</a:t>
            </a:r>
            <a:r>
              <a:rPr lang="en-US" sz="3000" dirty="0" smtClean="0"/>
              <a:t> Cir. 2014). (extensive time off more problematic for certain critical positions)</a:t>
            </a:r>
          </a:p>
          <a:p>
            <a:pPr marL="0" indent="0">
              <a:buNone/>
            </a:pPr>
            <a:endParaRPr lang="en-US" sz="2600" dirty="0"/>
          </a:p>
        </p:txBody>
      </p:sp>
      <p:sp>
        <p:nvSpPr>
          <p:cNvPr id="5" name="Footer Placeholder 4"/>
          <p:cNvSpPr>
            <a:spLocks noGrp="1"/>
          </p:cNvSpPr>
          <p:nvPr>
            <p:ph type="ftr" sz="quarter" idx="11"/>
          </p:nvPr>
        </p:nvSpPr>
        <p:spPr/>
        <p:txBody>
          <a:bodyPr/>
          <a:lstStyle/>
          <a:p>
            <a:r>
              <a:rPr lang="en-US" smtClean="0"/>
              <a:t>N2980046</a:t>
            </a:r>
            <a:endParaRPr lang="en-US"/>
          </a:p>
        </p:txBody>
      </p:sp>
      <p:sp>
        <p:nvSpPr>
          <p:cNvPr id="6" name="Slide Number Placeholder 5"/>
          <p:cNvSpPr>
            <a:spLocks noGrp="1"/>
          </p:cNvSpPr>
          <p:nvPr>
            <p:ph type="sldNum" sz="quarter" idx="12"/>
          </p:nvPr>
        </p:nvSpPr>
        <p:spPr/>
        <p:txBody>
          <a:bodyPr/>
          <a:lstStyle/>
          <a:p>
            <a:fld id="{3F93A7CA-9DB4-46AC-AD34-75B654F4CE85}" type="slidenum">
              <a:rPr lang="en-US" smtClean="0"/>
              <a:pPr/>
              <a:t>50</a:t>
            </a:fld>
            <a:endParaRPr lang="en-US" dirty="0"/>
          </a:p>
        </p:txBody>
      </p:sp>
    </p:spTree>
    <p:extLst>
      <p:ext uri="{BB962C8B-B14F-4D97-AF65-F5344CB8AC3E}">
        <p14:creationId xmlns:p14="http://schemas.microsoft.com/office/powerpoint/2010/main" val="3315494819"/>
      </p:ext>
    </p:extLst>
  </p:cSld>
  <p:clrMapOvr>
    <a:overrideClrMapping bg1="lt1" tx1="dk1" bg2="lt2" tx2="dk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Grp="1" noChangeArrowheads="1"/>
          </p:cNvSpPr>
          <p:nvPr>
            <p:ph type="title"/>
          </p:nvPr>
        </p:nvSpPr>
        <p:spPr>
          <a:xfrm>
            <a:off x="1143000" y="685800"/>
            <a:ext cx="7772400" cy="1143000"/>
          </a:xfrm>
        </p:spPr>
        <p:txBody>
          <a:bodyPr/>
          <a:lstStyle/>
          <a:p>
            <a:pPr eaLnBrk="1" hangingPunct="1"/>
            <a:r>
              <a:rPr lang="en-US" sz="2800" dirty="0" smtClean="0">
                <a:solidFill>
                  <a:schemeClr val="bg1"/>
                </a:solidFill>
              </a:rPr>
              <a:t>Light Duty as a Reasonable Accommodation</a:t>
            </a:r>
          </a:p>
        </p:txBody>
      </p:sp>
      <p:sp>
        <p:nvSpPr>
          <p:cNvPr id="148484" name="Rectangle 3"/>
          <p:cNvSpPr>
            <a:spLocks noGrp="1" noChangeArrowheads="1"/>
          </p:cNvSpPr>
          <p:nvPr>
            <p:ph type="body" idx="1"/>
          </p:nvPr>
        </p:nvSpPr>
        <p:spPr>
          <a:xfrm>
            <a:off x="1371600" y="1676400"/>
            <a:ext cx="7315200" cy="5181600"/>
          </a:xfrm>
        </p:spPr>
        <p:txBody>
          <a:bodyPr>
            <a:normAutofit/>
          </a:bodyPr>
          <a:lstStyle/>
          <a:p>
            <a:pPr eaLnBrk="1" hangingPunct="1"/>
            <a:r>
              <a:rPr lang="en-US" sz="2600" dirty="0" smtClean="0"/>
              <a:t>If an employer reserves light duty positions for employees with occupational injuries, the ADA requires it to consider reassigning an employee with a disability who is not occupationally injured to such positions as a reasonable accommodation</a:t>
            </a:r>
          </a:p>
          <a:p>
            <a:pPr eaLnBrk="1" hangingPunct="1"/>
            <a:r>
              <a:rPr lang="en-US" sz="2600" dirty="0" smtClean="0"/>
              <a:t>Light duty is simply another way of saying a job accommodation</a:t>
            </a:r>
          </a:p>
          <a:p>
            <a:pPr eaLnBrk="1" hangingPunct="1"/>
            <a:r>
              <a:rPr lang="en-US" sz="2600" dirty="0" smtClean="0"/>
              <a:t>Employers who offer "light duty" must offer them equally to those with job-related and non-job-related injuries to avoid violating the ADA</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51</a:t>
            </a:fld>
            <a:endParaRPr lang="en-US" dirty="0"/>
          </a:p>
        </p:txBody>
      </p:sp>
    </p:spTree>
    <p:extLst>
      <p:ext uri="{BB962C8B-B14F-4D97-AF65-F5344CB8AC3E}">
        <p14:creationId xmlns:p14="http://schemas.microsoft.com/office/powerpoint/2010/main" val="15693198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2"/>
          <p:cNvSpPr>
            <a:spLocks noGrp="1" noChangeArrowheads="1"/>
          </p:cNvSpPr>
          <p:nvPr>
            <p:ph type="title"/>
          </p:nvPr>
        </p:nvSpPr>
        <p:spPr>
          <a:xfrm>
            <a:off x="1447800" y="609600"/>
            <a:ext cx="7924800" cy="1143000"/>
          </a:xfrm>
        </p:spPr>
        <p:txBody>
          <a:bodyPr/>
          <a:lstStyle/>
          <a:p>
            <a:pPr eaLnBrk="1" hangingPunct="1"/>
            <a:r>
              <a:rPr lang="en-US" sz="2800" dirty="0" smtClean="0">
                <a:solidFill>
                  <a:schemeClr val="bg1"/>
                </a:solidFill>
              </a:rPr>
              <a:t>Light Duty as a Reasonable Accommodation</a:t>
            </a:r>
          </a:p>
        </p:txBody>
      </p:sp>
      <p:sp>
        <p:nvSpPr>
          <p:cNvPr id="149508" name="Rectangle 3"/>
          <p:cNvSpPr>
            <a:spLocks noGrp="1" noChangeArrowheads="1"/>
          </p:cNvSpPr>
          <p:nvPr>
            <p:ph type="body" idx="1"/>
          </p:nvPr>
        </p:nvSpPr>
        <p:spPr>
          <a:xfrm>
            <a:off x="1371600" y="1600200"/>
            <a:ext cx="7315200" cy="4525963"/>
          </a:xfrm>
        </p:spPr>
        <p:txBody>
          <a:bodyPr/>
          <a:lstStyle/>
          <a:p>
            <a:pPr eaLnBrk="1" hangingPunct="1">
              <a:lnSpc>
                <a:spcPct val="90000"/>
              </a:lnSpc>
            </a:pPr>
            <a:r>
              <a:rPr lang="en-US" sz="2600" dirty="0" smtClean="0"/>
              <a:t>If an employee with a disability who is not occupationally injured becomes unable to perform the essential functions of her job, and there is no other effective accommodation available, the employer must reassign her to a vacant reserved light duty position as a reasonable accommodation if </a:t>
            </a:r>
          </a:p>
          <a:p>
            <a:pPr lvl="1" eaLnBrk="1" hangingPunct="1">
              <a:lnSpc>
                <a:spcPct val="90000"/>
              </a:lnSpc>
            </a:pPr>
            <a:r>
              <a:rPr lang="en-US" sz="2600" dirty="0" smtClean="0"/>
              <a:t>she can perform its essential functions, with or without a reasonable accommodation</a:t>
            </a:r>
          </a:p>
          <a:p>
            <a:pPr lvl="1" eaLnBrk="1" hangingPunct="1">
              <a:lnSpc>
                <a:spcPct val="90000"/>
              </a:lnSpc>
            </a:pPr>
            <a:r>
              <a:rPr lang="en-US" sz="2600" dirty="0" smtClean="0"/>
              <a:t>the reassignment would not impose an undue hardship</a:t>
            </a:r>
          </a:p>
          <a:p>
            <a:pPr eaLnBrk="1" hangingPunct="1">
              <a:lnSpc>
                <a:spcPct val="90000"/>
              </a:lnSpc>
            </a:pPr>
            <a:endParaRPr lang="en-US" sz="2400" dirty="0" smtClean="0"/>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52</a:t>
            </a:fld>
            <a:endParaRPr lang="en-US" dirty="0"/>
          </a:p>
        </p:txBody>
      </p:sp>
    </p:spTree>
    <p:extLst>
      <p:ext uri="{BB962C8B-B14F-4D97-AF65-F5344CB8AC3E}">
        <p14:creationId xmlns:p14="http://schemas.microsoft.com/office/powerpoint/2010/main" val="4744772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2"/>
          <p:cNvSpPr>
            <a:spLocks noGrp="1" noChangeArrowheads="1"/>
          </p:cNvSpPr>
          <p:nvPr>
            <p:ph type="title"/>
          </p:nvPr>
        </p:nvSpPr>
        <p:spPr>
          <a:xfrm>
            <a:off x="1447800" y="609600"/>
            <a:ext cx="7848600" cy="1143000"/>
          </a:xfrm>
        </p:spPr>
        <p:txBody>
          <a:bodyPr/>
          <a:lstStyle/>
          <a:p>
            <a:pPr eaLnBrk="1" hangingPunct="1"/>
            <a:r>
              <a:rPr lang="en-US" sz="2800" dirty="0" smtClean="0">
                <a:solidFill>
                  <a:schemeClr val="bg1"/>
                </a:solidFill>
              </a:rPr>
              <a:t>Telework as a Reasonable Accommodation</a:t>
            </a:r>
          </a:p>
        </p:txBody>
      </p:sp>
      <p:sp>
        <p:nvSpPr>
          <p:cNvPr id="150532" name="Rectangle 3"/>
          <p:cNvSpPr>
            <a:spLocks noGrp="1" noChangeArrowheads="1"/>
          </p:cNvSpPr>
          <p:nvPr>
            <p:ph type="body" idx="1"/>
          </p:nvPr>
        </p:nvSpPr>
        <p:spPr>
          <a:xfrm>
            <a:off x="1371600" y="1600200"/>
            <a:ext cx="7315200" cy="4525963"/>
          </a:xfrm>
        </p:spPr>
        <p:txBody>
          <a:bodyPr/>
          <a:lstStyle/>
          <a:p>
            <a:pPr eaLnBrk="1" hangingPunct="1"/>
            <a:r>
              <a:rPr lang="en-US" sz="2200" dirty="0" smtClean="0"/>
              <a:t>ADA does not require an employer to offer a telework program to all employees, however, if an employer does offer telework, it must allow employees with disabilities an equal opportunity to participate in such a program</a:t>
            </a:r>
          </a:p>
          <a:p>
            <a:pPr eaLnBrk="1" hangingPunct="1"/>
            <a:r>
              <a:rPr lang="en-US" sz="2200" dirty="0" smtClean="0"/>
              <a:t>An employer may have to waive certain eligibility requirements or otherwise modify its telework program for someone with a disability who needs to work at home</a:t>
            </a:r>
          </a:p>
          <a:p>
            <a:pPr lvl="1" eaLnBrk="1" hangingPunct="1"/>
            <a:r>
              <a:rPr lang="en-US" sz="2000" dirty="0" smtClean="0"/>
              <a:t>Ex., an employer that requires employees to work at least one year before they are eligible to participate in a telework program may have to waive its one-year rule for a qualified individual with a disability if telework would enable him to perform the essential functions of the job</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53</a:t>
            </a:fld>
            <a:endParaRPr lang="en-US" dirty="0"/>
          </a:p>
        </p:txBody>
      </p:sp>
    </p:spTree>
    <p:extLst>
      <p:ext uri="{BB962C8B-B14F-4D97-AF65-F5344CB8AC3E}">
        <p14:creationId xmlns:p14="http://schemas.microsoft.com/office/powerpoint/2010/main" val="14074509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Rectangle 2"/>
          <p:cNvSpPr>
            <a:spLocks noGrp="1" noChangeArrowheads="1"/>
          </p:cNvSpPr>
          <p:nvPr>
            <p:ph type="title"/>
          </p:nvPr>
        </p:nvSpPr>
        <p:spPr>
          <a:xfrm>
            <a:off x="1371600" y="914400"/>
            <a:ext cx="7086600" cy="641350"/>
          </a:xfrm>
        </p:spPr>
        <p:txBody>
          <a:bodyPr>
            <a:normAutofit/>
          </a:bodyPr>
          <a:lstStyle/>
          <a:p>
            <a:pPr eaLnBrk="1" hangingPunct="1"/>
            <a:r>
              <a:rPr lang="en-US" dirty="0" smtClean="0">
                <a:solidFill>
                  <a:schemeClr val="bg1"/>
                </a:solidFill>
              </a:rPr>
              <a:t>Return to Work Policies </a:t>
            </a:r>
          </a:p>
        </p:txBody>
      </p:sp>
      <p:sp>
        <p:nvSpPr>
          <p:cNvPr id="154628" name="Rectangle 3"/>
          <p:cNvSpPr>
            <a:spLocks noGrp="1" noChangeArrowheads="1"/>
          </p:cNvSpPr>
          <p:nvPr>
            <p:ph type="body" idx="1"/>
          </p:nvPr>
        </p:nvSpPr>
        <p:spPr>
          <a:xfrm>
            <a:off x="1524000" y="1828800"/>
            <a:ext cx="7086600" cy="4525963"/>
          </a:xfrm>
        </p:spPr>
        <p:txBody>
          <a:bodyPr>
            <a:noAutofit/>
          </a:bodyPr>
          <a:lstStyle/>
          <a:p>
            <a:pPr eaLnBrk="1" hangingPunct="1">
              <a:lnSpc>
                <a:spcPct val="90000"/>
              </a:lnSpc>
            </a:pPr>
            <a:r>
              <a:rPr lang="en-US" sz="2200" dirty="0" smtClean="0"/>
              <a:t>An employer may not require that an employee with a disability-related occupational injury be able to return to "full duty" before allowing him/her to return to work</a:t>
            </a:r>
          </a:p>
          <a:p>
            <a:pPr eaLnBrk="1" hangingPunct="1">
              <a:lnSpc>
                <a:spcPct val="90000"/>
              </a:lnSpc>
            </a:pPr>
            <a:r>
              <a:rPr lang="en-US" sz="2200" dirty="0" smtClean="0"/>
              <a:t>The term "full duty" may include marginal as well as essential job functions or may mean performing job functions without any accommodation</a:t>
            </a:r>
          </a:p>
          <a:p>
            <a:pPr eaLnBrk="1" hangingPunct="1">
              <a:lnSpc>
                <a:spcPct val="90000"/>
              </a:lnSpc>
            </a:pPr>
            <a:r>
              <a:rPr lang="en-US" sz="2200" dirty="0" smtClean="0"/>
              <a:t>An employer may not require that an employee with a disability-related occupational injury who can perform essential functions be able to return to "full duty" if, because of the disability, she is unable to perform marginal functions of the position or requires a reasonable accommodation that would not impose an undue hardship</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54</a:t>
            </a:fld>
            <a:endParaRPr lang="en-US" dirty="0"/>
          </a:p>
        </p:txBody>
      </p:sp>
    </p:spTree>
    <p:extLst>
      <p:ext uri="{BB962C8B-B14F-4D97-AF65-F5344CB8AC3E}">
        <p14:creationId xmlns:p14="http://schemas.microsoft.com/office/powerpoint/2010/main" val="11100455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2"/>
          <p:cNvSpPr>
            <a:spLocks noGrp="1" noChangeArrowheads="1"/>
          </p:cNvSpPr>
          <p:nvPr>
            <p:ph type="ctrTitle"/>
          </p:nvPr>
        </p:nvSpPr>
        <p:spPr>
          <a:xfrm>
            <a:off x="1524000" y="457200"/>
            <a:ext cx="7010400" cy="1371600"/>
          </a:xfrm>
        </p:spPr>
        <p:txBody>
          <a:bodyPr>
            <a:normAutofit/>
          </a:bodyPr>
          <a:lstStyle/>
          <a:p>
            <a:pPr algn="l" eaLnBrk="1" hangingPunct="1"/>
            <a:r>
              <a:rPr lang="en-US" dirty="0" smtClean="0">
                <a:solidFill>
                  <a:schemeClr val="bg1"/>
                </a:solidFill>
              </a:rPr>
              <a:t>Return to Work Policies</a:t>
            </a:r>
          </a:p>
        </p:txBody>
      </p:sp>
      <p:sp>
        <p:nvSpPr>
          <p:cNvPr id="155652" name="Rectangle 3"/>
          <p:cNvSpPr>
            <a:spLocks noGrp="1" noChangeArrowheads="1"/>
          </p:cNvSpPr>
          <p:nvPr>
            <p:ph type="subTitle" idx="1"/>
          </p:nvPr>
        </p:nvSpPr>
        <p:spPr>
          <a:xfrm>
            <a:off x="1371600" y="1676400"/>
            <a:ext cx="6858000" cy="4724400"/>
          </a:xfrm>
        </p:spPr>
        <p:txBody>
          <a:bodyPr/>
          <a:lstStyle/>
          <a:p>
            <a:pPr marL="342900" indent="-342900" algn="just" eaLnBrk="1" hangingPunct="1">
              <a:buFont typeface="Arial" panose="020B0604020202020204" pitchFamily="34" charset="0"/>
              <a:buChar char="•"/>
            </a:pPr>
            <a:r>
              <a:rPr lang="en-US" sz="2400" i="1" dirty="0" smtClean="0">
                <a:solidFill>
                  <a:schemeClr val="tx1"/>
                </a:solidFill>
              </a:rPr>
              <a:t>Hohider v. United Parcel Service, Inc.,</a:t>
            </a:r>
            <a:r>
              <a:rPr lang="en-US" sz="2400" dirty="0" smtClean="0">
                <a:solidFill>
                  <a:schemeClr val="tx1"/>
                </a:solidFill>
              </a:rPr>
              <a:t> 2007 U.S. Dist. LEXIS 51274 (W.D. Pa. July 16, 2007)</a:t>
            </a:r>
          </a:p>
          <a:p>
            <a:pPr marL="228600" indent="-228600" algn="l" eaLnBrk="1" hangingPunct="1">
              <a:buFont typeface="Garamond" pitchFamily="18" charset="0"/>
              <a:buChar char="•"/>
            </a:pPr>
            <a:r>
              <a:rPr lang="en-US" sz="2000" dirty="0" smtClean="0">
                <a:solidFill>
                  <a:schemeClr val="tx1"/>
                </a:solidFill>
              </a:rPr>
              <a:t>Federal judge certified nationwide class action against UPS on behalf of employees who were absent from work for medical reasons and prevented from returning to work by companywide policies, including an alleged unwritten rule that employees cannot return to work unless they are "100% healed" and have no medical restrictions</a:t>
            </a:r>
          </a:p>
          <a:p>
            <a:pPr marL="228600" indent="-228600" algn="l" eaLnBrk="1" hangingPunct="1">
              <a:buFont typeface="Garamond" pitchFamily="18" charset="0"/>
              <a:buChar char="•"/>
            </a:pPr>
            <a:r>
              <a:rPr lang="en-US" sz="2000" dirty="0" smtClean="0">
                <a:solidFill>
                  <a:schemeClr val="tx1"/>
                </a:solidFill>
              </a:rPr>
              <a:t>ADA class action involving more than 35,000 class members</a:t>
            </a:r>
          </a:p>
          <a:p>
            <a:pPr marL="228600" indent="-228600" algn="l" eaLnBrk="1" hangingPunct="1">
              <a:buFont typeface="Garamond" pitchFamily="18" charset="0"/>
              <a:buChar char="•"/>
            </a:pPr>
            <a:r>
              <a:rPr lang="en-US" sz="2000" dirty="0" smtClean="0">
                <a:solidFill>
                  <a:schemeClr val="tx1"/>
                </a:solidFill>
              </a:rPr>
              <a:t>Lesson: Never condition return to work on being 100% or released to full duty, which requirement by its very nature violates the ADA</a:t>
            </a:r>
          </a:p>
        </p:txBody>
      </p:sp>
      <p:sp>
        <p:nvSpPr>
          <p:cNvPr id="2" name="TextBox 1"/>
          <p:cNvSpPr txBox="1"/>
          <p:nvPr/>
        </p:nvSpPr>
        <p:spPr>
          <a:xfrm>
            <a:off x="1371600" y="6324600"/>
            <a:ext cx="1600200" cy="381000"/>
          </a:xfrm>
          <a:prstGeom prst="rect">
            <a:avLst/>
          </a:prstGeom>
          <a:solidFill>
            <a:schemeClr val="bg1"/>
          </a:solidFill>
        </p:spPr>
        <p:txBody>
          <a:bodyPr wrap="square" rtlCol="0">
            <a:spAutoFit/>
          </a:bodyPr>
          <a:lstStyle/>
          <a:p>
            <a:endParaRPr lang="en-US" dirty="0"/>
          </a:p>
        </p:txBody>
      </p:sp>
      <p:sp>
        <p:nvSpPr>
          <p:cNvPr id="4" name="Footer Placeholder 3"/>
          <p:cNvSpPr>
            <a:spLocks noGrp="1"/>
          </p:cNvSpPr>
          <p:nvPr>
            <p:ph type="ftr" sz="quarter" idx="11"/>
          </p:nvPr>
        </p:nvSpPr>
        <p:spPr/>
        <p:txBody>
          <a:bodyPr/>
          <a:lstStyle/>
          <a:p>
            <a:r>
              <a:rPr lang="en-US" smtClean="0"/>
              <a:t>N2980046</a:t>
            </a:r>
            <a:endParaRPr lang="en-US"/>
          </a:p>
        </p:txBody>
      </p:sp>
      <p:sp>
        <p:nvSpPr>
          <p:cNvPr id="5" name="Slide Number Placeholder 4"/>
          <p:cNvSpPr>
            <a:spLocks noGrp="1"/>
          </p:cNvSpPr>
          <p:nvPr>
            <p:ph type="sldNum" sz="quarter" idx="12"/>
          </p:nvPr>
        </p:nvSpPr>
        <p:spPr/>
        <p:txBody>
          <a:bodyPr/>
          <a:lstStyle/>
          <a:p>
            <a:fld id="{3F93A7CA-9DB4-46AC-AD34-75B654F4CE85}" type="slidenum">
              <a:rPr lang="en-US" smtClean="0"/>
              <a:pPr/>
              <a:t>55</a:t>
            </a:fld>
            <a:endParaRPr lang="en-US" dirty="0"/>
          </a:p>
        </p:txBody>
      </p:sp>
    </p:spTree>
    <p:extLst>
      <p:ext uri="{BB962C8B-B14F-4D97-AF65-F5344CB8AC3E}">
        <p14:creationId xmlns:p14="http://schemas.microsoft.com/office/powerpoint/2010/main" val="33289348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447800" y="914400"/>
            <a:ext cx="7239000" cy="503238"/>
          </a:xfrm>
          <a:prstGeom prst="rect">
            <a:avLst/>
          </a:prstGeom>
        </p:spPr>
        <p:txBody>
          <a:bodyPr vert="horz" lIns="91440" tIns="45720" rIns="91440" bIns="45720" rtlCol="0" anchor="ct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solidFill>
                  <a:schemeClr val="bg1"/>
                </a:solidFill>
              </a:rPr>
              <a:t>Definition of “Spouse”</a:t>
            </a:r>
            <a:endParaRPr lang="en-US" dirty="0">
              <a:solidFill>
                <a:schemeClr val="bg1"/>
              </a:solidFill>
            </a:endParaRPr>
          </a:p>
        </p:txBody>
      </p:sp>
      <p:sp>
        <p:nvSpPr>
          <p:cNvPr id="5" name="Content Placeholder 2"/>
          <p:cNvSpPr>
            <a:spLocks noGrp="1"/>
          </p:cNvSpPr>
          <p:nvPr>
            <p:ph idx="1"/>
          </p:nvPr>
        </p:nvSpPr>
        <p:spPr>
          <a:xfrm>
            <a:off x="1524000" y="1676400"/>
            <a:ext cx="7162800" cy="4724400"/>
          </a:xfrm>
        </p:spPr>
        <p:txBody>
          <a:bodyPr>
            <a:noAutofit/>
          </a:bodyPr>
          <a:lstStyle/>
          <a:p>
            <a:r>
              <a:rPr lang="en-US" sz="2400" dirty="0" smtClean="0"/>
              <a:t>In June 2014, the Department of Labor announced a proposed rule that would revise the definition of “spouse” in the FMLA in light of United States v. Windsor, 133 S. Ct. 2675 (2013).  </a:t>
            </a:r>
          </a:p>
          <a:p>
            <a:r>
              <a:rPr lang="en-US" sz="2400" dirty="0" smtClean="0"/>
              <a:t>The new definition of spouse would be based on the law of the state where a couple was married, NOT the law where the employee resides.</a:t>
            </a:r>
          </a:p>
          <a:p>
            <a:r>
              <a:rPr lang="en-US" sz="2400" dirty="0" smtClean="0"/>
              <a:t>This definition would include rights to same-sex marriages and common law marriages, and would expand to cover leave for a stepchild (child of a same-sex spouse).</a:t>
            </a:r>
          </a:p>
          <a:p>
            <a:r>
              <a:rPr lang="en-US" sz="2400" dirty="0" smtClean="0"/>
              <a:t>The comment period ended August 11, 2014.  </a:t>
            </a:r>
            <a:endParaRPr lang="en-US" sz="2400" dirty="0"/>
          </a:p>
        </p:txBody>
      </p:sp>
      <p:sp>
        <p:nvSpPr>
          <p:cNvPr id="7" name="Footer Placeholder 6"/>
          <p:cNvSpPr>
            <a:spLocks noGrp="1"/>
          </p:cNvSpPr>
          <p:nvPr>
            <p:ph type="ftr" sz="quarter" idx="11"/>
          </p:nvPr>
        </p:nvSpPr>
        <p:spPr/>
        <p:txBody>
          <a:bodyPr/>
          <a:lstStyle/>
          <a:p>
            <a:r>
              <a:rPr lang="en-US" smtClean="0"/>
              <a:t>N2980046</a:t>
            </a:r>
            <a:endParaRPr lang="en-US"/>
          </a:p>
        </p:txBody>
      </p:sp>
      <p:sp>
        <p:nvSpPr>
          <p:cNvPr id="8" name="Slide Number Placeholder 7"/>
          <p:cNvSpPr>
            <a:spLocks noGrp="1"/>
          </p:cNvSpPr>
          <p:nvPr>
            <p:ph type="sldNum" sz="quarter" idx="12"/>
          </p:nvPr>
        </p:nvSpPr>
        <p:spPr/>
        <p:txBody>
          <a:bodyPr/>
          <a:lstStyle/>
          <a:p>
            <a:fld id="{3F93A7CA-9DB4-46AC-AD34-75B654F4CE85}" type="slidenum">
              <a:rPr lang="en-US" smtClean="0"/>
              <a:pPr/>
              <a:t>6</a:t>
            </a:fld>
            <a:endParaRPr lang="en-US" dirty="0"/>
          </a:p>
        </p:txBody>
      </p:sp>
    </p:spTree>
    <p:extLst>
      <p:ext uri="{BB962C8B-B14F-4D97-AF65-F5344CB8AC3E}">
        <p14:creationId xmlns:p14="http://schemas.microsoft.com/office/powerpoint/2010/main" val="1702942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idx="4294967295"/>
          </p:nvPr>
        </p:nvSpPr>
        <p:spPr>
          <a:xfrm>
            <a:off x="1371600" y="838200"/>
            <a:ext cx="7772400" cy="762000"/>
          </a:xfrm>
        </p:spPr>
        <p:txBody>
          <a:bodyPr/>
          <a:lstStyle/>
          <a:p>
            <a:pPr eaLnBrk="1" hangingPunct="1"/>
            <a:r>
              <a:rPr lang="en-US" sz="3200" dirty="0" smtClean="0">
                <a:solidFill>
                  <a:schemeClr val="bg1"/>
                </a:solidFill>
              </a:rPr>
              <a:t>Military Caregiver Leave</a:t>
            </a:r>
          </a:p>
        </p:txBody>
      </p:sp>
      <p:sp>
        <p:nvSpPr>
          <p:cNvPr id="34820" name="Rectangle 3"/>
          <p:cNvSpPr>
            <a:spLocks noGrp="1" noChangeArrowheads="1"/>
          </p:cNvSpPr>
          <p:nvPr>
            <p:ph type="body" idx="4294967295"/>
          </p:nvPr>
        </p:nvSpPr>
        <p:spPr>
          <a:xfrm>
            <a:off x="1524000" y="1752600"/>
            <a:ext cx="6361113" cy="4051300"/>
          </a:xfrm>
        </p:spPr>
        <p:txBody>
          <a:bodyPr>
            <a:noAutofit/>
          </a:bodyPr>
          <a:lstStyle/>
          <a:p>
            <a:pPr eaLnBrk="1" hangingPunct="1"/>
            <a:r>
              <a:rPr lang="en-US" sz="2600" dirty="0" smtClean="0"/>
              <a:t>EEs may take leave if they are needed to care for a “covered service member” who has a serious illness or injury</a:t>
            </a:r>
          </a:p>
          <a:p>
            <a:pPr lvl="1" eaLnBrk="1" hangingPunct="1"/>
            <a:r>
              <a:rPr lang="en-US" sz="2600" dirty="0" smtClean="0"/>
              <a:t>Serious illness or injury defined differently than serious health condition</a:t>
            </a:r>
          </a:p>
          <a:p>
            <a:pPr eaLnBrk="1" hangingPunct="1"/>
            <a:r>
              <a:rPr lang="en-US" sz="2600" dirty="0" smtClean="0"/>
              <a:t>Up to 26 workweeks in a 12-month period</a:t>
            </a:r>
          </a:p>
          <a:p>
            <a:pPr eaLnBrk="1" hangingPunct="1"/>
            <a:r>
              <a:rPr lang="en-US" sz="2600" dirty="0" smtClean="0"/>
              <a:t>EE must meet FMLA eligibility requirements</a:t>
            </a: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t>7</a:t>
            </a:fld>
            <a:endParaRPr lang="en-US" dirty="0"/>
          </a:p>
        </p:txBody>
      </p:sp>
    </p:spTree>
    <p:extLst>
      <p:ext uri="{BB962C8B-B14F-4D97-AF65-F5344CB8AC3E}">
        <p14:creationId xmlns:p14="http://schemas.microsoft.com/office/powerpoint/2010/main" val="5219813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1066800" y="838200"/>
            <a:ext cx="8229600" cy="812117"/>
          </a:xfrm>
        </p:spPr>
        <p:txBody>
          <a:bodyPr/>
          <a:lstStyle/>
          <a:p>
            <a:r>
              <a:rPr lang="en-US" sz="2800" dirty="0">
                <a:solidFill>
                  <a:schemeClr val="bg1"/>
                </a:solidFill>
              </a:rPr>
              <a:t>Employee’s Responsibilities under FMLA</a:t>
            </a:r>
          </a:p>
        </p:txBody>
      </p:sp>
      <p:sp>
        <p:nvSpPr>
          <p:cNvPr id="168963" name="Rectangle 3"/>
          <p:cNvSpPr>
            <a:spLocks noGrp="1" noChangeArrowheads="1"/>
          </p:cNvSpPr>
          <p:nvPr>
            <p:ph type="body" idx="1"/>
          </p:nvPr>
        </p:nvSpPr>
        <p:spPr>
          <a:xfrm>
            <a:off x="1647538" y="1600200"/>
            <a:ext cx="7239000" cy="4343400"/>
          </a:xfrm>
        </p:spPr>
        <p:txBody>
          <a:bodyPr/>
          <a:lstStyle/>
          <a:p>
            <a:pPr>
              <a:lnSpc>
                <a:spcPct val="80000"/>
              </a:lnSpc>
            </a:pPr>
            <a:r>
              <a:rPr lang="en-US" sz="2200" dirty="0"/>
              <a:t>Notify employer that leave is needed for potentially qualifying reason:</a:t>
            </a:r>
          </a:p>
          <a:p>
            <a:pPr lvl="1">
              <a:lnSpc>
                <a:spcPct val="80000"/>
              </a:lnSpc>
            </a:pPr>
            <a:r>
              <a:rPr lang="en-US" sz="2000" dirty="0"/>
              <a:t>Does not require use of any magic words </a:t>
            </a:r>
          </a:p>
          <a:p>
            <a:pPr lvl="1">
              <a:lnSpc>
                <a:spcPct val="80000"/>
              </a:lnSpc>
            </a:pPr>
            <a:r>
              <a:rPr lang="en-US" sz="2000" dirty="0"/>
              <a:t>Does not require a specific request for FMLA leave</a:t>
            </a:r>
          </a:p>
          <a:p>
            <a:pPr>
              <a:lnSpc>
                <a:spcPct val="80000"/>
              </a:lnSpc>
            </a:pPr>
            <a:r>
              <a:rPr lang="en-US" sz="2200" dirty="0"/>
              <a:t>Timing of Notice: </a:t>
            </a:r>
          </a:p>
          <a:p>
            <a:pPr lvl="1">
              <a:lnSpc>
                <a:spcPct val="80000"/>
              </a:lnSpc>
            </a:pPr>
            <a:r>
              <a:rPr lang="en-US" sz="2000" dirty="0"/>
              <a:t>30 days in advance if foreseeable</a:t>
            </a:r>
          </a:p>
          <a:p>
            <a:pPr lvl="1">
              <a:lnSpc>
                <a:spcPct val="80000"/>
              </a:lnSpc>
            </a:pPr>
            <a:r>
              <a:rPr lang="en-US" sz="2000" dirty="0"/>
              <a:t>As soon as practicable if unforeseeable</a:t>
            </a:r>
          </a:p>
          <a:p>
            <a:pPr lvl="1">
              <a:lnSpc>
                <a:spcPct val="80000"/>
              </a:lnSpc>
            </a:pPr>
            <a:r>
              <a:rPr lang="en-US" sz="2000" dirty="0"/>
              <a:t>Must comply with employer’s customary call-in procedures for reporting an absence, absent unusual </a:t>
            </a:r>
            <a:r>
              <a:rPr lang="en-US" sz="2000" dirty="0" smtClean="0"/>
              <a:t>circumstances (when, who calls, who received the call, info required)</a:t>
            </a:r>
          </a:p>
          <a:p>
            <a:pPr lvl="1">
              <a:lnSpc>
                <a:spcPct val="80000"/>
              </a:lnSpc>
            </a:pPr>
            <a:r>
              <a:rPr lang="en-US" sz="2000" dirty="0" smtClean="0"/>
              <a:t>May require written notice if established requirement for all employees</a:t>
            </a:r>
          </a:p>
          <a:p>
            <a:pPr lvl="1">
              <a:lnSpc>
                <a:spcPct val="80000"/>
              </a:lnSpc>
            </a:pPr>
            <a:r>
              <a:rPr lang="en-US" sz="2000" dirty="0" smtClean="0"/>
              <a:t>May designate specific individual who receives notice, such as HR Manager  - stay mindful of “regarded as disabled” issue</a:t>
            </a:r>
          </a:p>
          <a:p>
            <a:pPr marL="457200" lvl="1" indent="0">
              <a:lnSpc>
                <a:spcPct val="80000"/>
              </a:lnSpc>
              <a:buNone/>
            </a:pPr>
            <a:endParaRPr lang="en-US" sz="2200" dirty="0"/>
          </a:p>
        </p:txBody>
      </p:sp>
      <p:sp>
        <p:nvSpPr>
          <p:cNvPr id="168964" name="Text Box 4"/>
          <p:cNvSpPr txBox="1">
            <a:spLocks noChangeArrowheads="1"/>
          </p:cNvSpPr>
          <p:nvPr/>
        </p:nvSpPr>
        <p:spPr bwMode="auto">
          <a:xfrm rot="-533752">
            <a:off x="533400" y="685800"/>
            <a:ext cx="106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endParaRPr lang="en-US" dirty="0">
              <a:solidFill>
                <a:srgbClr val="000000"/>
              </a:solidFill>
              <a:latin typeface="Verdana" pitchFamily="34" charset="0"/>
            </a:endParaRPr>
          </a:p>
        </p:txBody>
      </p:sp>
      <p:sp>
        <p:nvSpPr>
          <p:cNvPr id="168966" name="Text Box 6"/>
          <p:cNvSpPr txBox="1">
            <a:spLocks noChangeArrowheads="1"/>
          </p:cNvSpPr>
          <p:nvPr/>
        </p:nvSpPr>
        <p:spPr bwMode="auto">
          <a:xfrm>
            <a:off x="1828800" y="1828800"/>
            <a:ext cx="685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endParaRPr lang="en-US" dirty="0">
              <a:solidFill>
                <a:srgbClr val="000000"/>
              </a:solidFill>
              <a:latin typeface="Verdana" pitchFamily="34" charset="0"/>
            </a:endParaRPr>
          </a:p>
        </p:txBody>
      </p:sp>
      <p:sp>
        <p:nvSpPr>
          <p:cNvPr id="3" name="Footer Placeholder 2"/>
          <p:cNvSpPr>
            <a:spLocks noGrp="1"/>
          </p:cNvSpPr>
          <p:nvPr>
            <p:ph type="ftr" sz="quarter" idx="11"/>
          </p:nvPr>
        </p:nvSpPr>
        <p:spPr/>
        <p:txBody>
          <a:bodyPr/>
          <a:lstStyle/>
          <a:p>
            <a:r>
              <a:rPr lang="en-US" smtClean="0"/>
              <a:t>N2980046</a:t>
            </a:r>
            <a:endParaRPr lang="en-US"/>
          </a:p>
        </p:txBody>
      </p:sp>
      <p:sp>
        <p:nvSpPr>
          <p:cNvPr id="4" name="Slide Number Placeholder 3"/>
          <p:cNvSpPr>
            <a:spLocks noGrp="1"/>
          </p:cNvSpPr>
          <p:nvPr>
            <p:ph type="sldNum" sz="quarter" idx="12"/>
          </p:nvPr>
        </p:nvSpPr>
        <p:spPr/>
        <p:txBody>
          <a:bodyPr/>
          <a:lstStyle/>
          <a:p>
            <a:fld id="{3F93A7CA-9DB4-46AC-AD34-75B654F4CE85}" type="slidenum">
              <a:rPr lang="en-US" smtClean="0"/>
              <a:pPr/>
              <a:t>8</a:t>
            </a:fld>
            <a:endParaRPr lang="en-US" dirty="0"/>
          </a:p>
        </p:txBody>
      </p:sp>
    </p:spTree>
    <p:extLst>
      <p:ext uri="{BB962C8B-B14F-4D97-AF65-F5344CB8AC3E}">
        <p14:creationId xmlns:p14="http://schemas.microsoft.com/office/powerpoint/2010/main" val="415712259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1447800" y="788083"/>
            <a:ext cx="7924800" cy="812117"/>
          </a:xfrm>
        </p:spPr>
        <p:txBody>
          <a:bodyPr/>
          <a:lstStyle/>
          <a:p>
            <a:r>
              <a:rPr lang="en-US" sz="2800" dirty="0">
                <a:solidFill>
                  <a:schemeClr val="bg1"/>
                </a:solidFill>
              </a:rPr>
              <a:t>Employee’s Responsibilities under </a:t>
            </a:r>
            <a:r>
              <a:rPr lang="en-US" sz="2800" dirty="0" smtClean="0">
                <a:solidFill>
                  <a:schemeClr val="bg1"/>
                </a:solidFill>
              </a:rPr>
              <a:t>FMLA, cont.</a:t>
            </a:r>
            <a:endParaRPr lang="en-US" sz="2800" dirty="0">
              <a:solidFill>
                <a:schemeClr val="bg1"/>
              </a:solidFill>
            </a:endParaRPr>
          </a:p>
        </p:txBody>
      </p:sp>
      <p:sp>
        <p:nvSpPr>
          <p:cNvPr id="168963" name="Rectangle 3"/>
          <p:cNvSpPr>
            <a:spLocks noGrp="1" noChangeArrowheads="1"/>
          </p:cNvSpPr>
          <p:nvPr>
            <p:ph type="body" idx="1"/>
          </p:nvPr>
        </p:nvSpPr>
        <p:spPr>
          <a:xfrm>
            <a:off x="1219200" y="1828800"/>
            <a:ext cx="7239000" cy="4191000"/>
          </a:xfrm>
        </p:spPr>
        <p:txBody>
          <a:bodyPr>
            <a:normAutofit/>
          </a:bodyPr>
          <a:lstStyle/>
          <a:p>
            <a:pPr>
              <a:lnSpc>
                <a:spcPct val="80000"/>
              </a:lnSpc>
            </a:pPr>
            <a:r>
              <a:rPr lang="en-US" sz="2800" dirty="0" smtClean="0"/>
              <a:t>Complete </a:t>
            </a:r>
            <a:r>
              <a:rPr lang="en-US" sz="2800" dirty="0"/>
              <a:t>Physician Medical Certification – within 15 days, additional time should be allowed if not </a:t>
            </a:r>
            <a:r>
              <a:rPr lang="en-US" sz="2800" dirty="0" smtClean="0"/>
              <a:t>practical.  See DOL WH Form 380-E for employee’s own serious health condition.</a:t>
            </a:r>
          </a:p>
          <a:p>
            <a:pPr marL="0" indent="0">
              <a:lnSpc>
                <a:spcPct val="80000"/>
              </a:lnSpc>
              <a:buNone/>
            </a:pPr>
            <a:endParaRPr lang="en-US" sz="2800" dirty="0"/>
          </a:p>
          <a:p>
            <a:pPr>
              <a:lnSpc>
                <a:spcPct val="80000"/>
              </a:lnSpc>
            </a:pPr>
            <a:r>
              <a:rPr lang="en-US" sz="2800" dirty="0"/>
              <a:t>Provide RTW Certification</a:t>
            </a:r>
          </a:p>
        </p:txBody>
      </p:sp>
      <p:sp>
        <p:nvSpPr>
          <p:cNvPr id="168964" name="Text Box 4"/>
          <p:cNvSpPr txBox="1">
            <a:spLocks noChangeArrowheads="1"/>
          </p:cNvSpPr>
          <p:nvPr/>
        </p:nvSpPr>
        <p:spPr bwMode="auto">
          <a:xfrm rot="-533752">
            <a:off x="533400" y="685800"/>
            <a:ext cx="106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endParaRPr lang="en-US" dirty="0">
              <a:solidFill>
                <a:srgbClr val="000000"/>
              </a:solidFill>
              <a:latin typeface="Verdana" pitchFamily="34" charset="0"/>
            </a:endParaRPr>
          </a:p>
        </p:txBody>
      </p:sp>
      <p:sp>
        <p:nvSpPr>
          <p:cNvPr id="168966" name="Text Box 6"/>
          <p:cNvSpPr txBox="1">
            <a:spLocks noChangeArrowheads="1"/>
          </p:cNvSpPr>
          <p:nvPr/>
        </p:nvSpPr>
        <p:spPr bwMode="auto">
          <a:xfrm>
            <a:off x="1828800" y="1828800"/>
            <a:ext cx="685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endParaRPr lang="en-US" dirty="0">
              <a:solidFill>
                <a:srgbClr val="000000"/>
              </a:solidFill>
              <a:latin typeface="Verdana" pitchFamily="34" charset="0"/>
            </a:endParaRPr>
          </a:p>
        </p:txBody>
      </p:sp>
      <p:sp>
        <p:nvSpPr>
          <p:cNvPr id="3" name="TextBox 2"/>
          <p:cNvSpPr txBox="1"/>
          <p:nvPr/>
        </p:nvSpPr>
        <p:spPr>
          <a:xfrm>
            <a:off x="7239000" y="66506"/>
            <a:ext cx="1828800" cy="738664"/>
          </a:xfrm>
          <a:prstGeom prst="rect">
            <a:avLst/>
          </a:prstGeom>
          <a:solidFill>
            <a:schemeClr val="bg1"/>
          </a:solidFill>
        </p:spPr>
        <p:txBody>
          <a:bodyPr wrap="square" rtlCol="0">
            <a:spAutoFit/>
          </a:bodyPr>
          <a:lstStyle/>
          <a:p>
            <a:endParaRPr lang="en-US" sz="1400" dirty="0" smtClean="0"/>
          </a:p>
          <a:p>
            <a:endParaRPr lang="en-US" sz="1400" dirty="0"/>
          </a:p>
          <a:p>
            <a:endParaRPr lang="en-US" sz="1400" dirty="0"/>
          </a:p>
        </p:txBody>
      </p:sp>
      <p:sp>
        <p:nvSpPr>
          <p:cNvPr id="8" name="TextBox 7"/>
          <p:cNvSpPr txBox="1"/>
          <p:nvPr/>
        </p:nvSpPr>
        <p:spPr>
          <a:xfrm>
            <a:off x="1371600" y="6197769"/>
            <a:ext cx="1524000" cy="507831"/>
          </a:xfrm>
          <a:prstGeom prst="rect">
            <a:avLst/>
          </a:prstGeom>
          <a:solidFill>
            <a:schemeClr val="bg1"/>
          </a:solidFill>
        </p:spPr>
        <p:txBody>
          <a:bodyPr wrap="square" rtlCol="0">
            <a:spAutoFit/>
          </a:bodyPr>
          <a:lstStyle/>
          <a:p>
            <a:endParaRPr lang="en-US" sz="900" dirty="0" smtClean="0"/>
          </a:p>
          <a:p>
            <a:endParaRPr lang="en-US" sz="900" dirty="0"/>
          </a:p>
          <a:p>
            <a:endParaRPr lang="en-US" sz="900" dirty="0"/>
          </a:p>
        </p:txBody>
      </p:sp>
      <p:sp>
        <p:nvSpPr>
          <p:cNvPr id="4" name="Footer Placeholder 3"/>
          <p:cNvSpPr>
            <a:spLocks noGrp="1"/>
          </p:cNvSpPr>
          <p:nvPr>
            <p:ph type="ftr" sz="quarter" idx="11"/>
          </p:nvPr>
        </p:nvSpPr>
        <p:spPr/>
        <p:txBody>
          <a:bodyPr/>
          <a:lstStyle/>
          <a:p>
            <a:r>
              <a:rPr lang="en-US" smtClean="0"/>
              <a:t>N2980046</a:t>
            </a:r>
            <a:endParaRPr lang="en-US"/>
          </a:p>
        </p:txBody>
      </p:sp>
      <p:sp>
        <p:nvSpPr>
          <p:cNvPr id="5" name="Slide Number Placeholder 4"/>
          <p:cNvSpPr>
            <a:spLocks noGrp="1"/>
          </p:cNvSpPr>
          <p:nvPr>
            <p:ph type="sldNum" sz="quarter" idx="12"/>
          </p:nvPr>
        </p:nvSpPr>
        <p:spPr/>
        <p:txBody>
          <a:bodyPr/>
          <a:lstStyle/>
          <a:p>
            <a:fld id="{3F93A7CA-9DB4-46AC-AD34-75B654F4CE85}" type="slidenum">
              <a:rPr lang="en-US" smtClean="0"/>
              <a:pPr/>
              <a:t>9</a:t>
            </a:fld>
            <a:endParaRPr lang="en-US" dirty="0"/>
          </a:p>
        </p:txBody>
      </p:sp>
    </p:spTree>
    <p:extLst>
      <p:ext uri="{BB962C8B-B14F-4D97-AF65-F5344CB8AC3E}">
        <p14:creationId xmlns:p14="http://schemas.microsoft.com/office/powerpoint/2010/main" val="272853939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4165</Words>
  <Application>Microsoft Office PowerPoint</Application>
  <PresentationFormat>On-screen Show (4:3)</PresentationFormat>
  <Paragraphs>448</Paragraphs>
  <Slides>55</Slides>
  <Notes>0</Notes>
  <HiddenSlides>0</HiddenSlides>
  <MMClips>0</MMClips>
  <ScaleCrop>false</ScaleCrop>
  <HeadingPairs>
    <vt:vector size="4" baseType="variant">
      <vt:variant>
        <vt:lpstr>Theme</vt:lpstr>
      </vt:variant>
      <vt:variant>
        <vt:i4>2</vt:i4>
      </vt:variant>
      <vt:variant>
        <vt:lpstr>Slide Titles</vt:lpstr>
      </vt:variant>
      <vt:variant>
        <vt:i4>55</vt:i4>
      </vt:variant>
    </vt:vector>
  </HeadingPairs>
  <TitlesOfParts>
    <vt:vector size="57" baseType="lpstr">
      <vt:lpstr>Office Theme</vt:lpstr>
      <vt:lpstr>Custom Design</vt:lpstr>
      <vt:lpstr>ADA/FMLA and Extended Leave Issues </vt:lpstr>
      <vt:lpstr>PowerPoint Presentation</vt:lpstr>
      <vt:lpstr>FMLA Employer Coverage</vt:lpstr>
      <vt:lpstr>Employee Eligibility</vt:lpstr>
      <vt:lpstr>Covered Leave (12 weeks)</vt:lpstr>
      <vt:lpstr>PowerPoint Presentation</vt:lpstr>
      <vt:lpstr>Military Caregiver Leave</vt:lpstr>
      <vt:lpstr>Employee’s Responsibilities under FMLA</vt:lpstr>
      <vt:lpstr>Employee’s Responsibilities under FMLA, cont.</vt:lpstr>
      <vt:lpstr>Employee Notice</vt:lpstr>
      <vt:lpstr>Employee Notice</vt:lpstr>
      <vt:lpstr>Employer’s Responsibilities under FMLA</vt:lpstr>
      <vt:lpstr>Employer’s Responsibilities under FMLA</vt:lpstr>
      <vt:lpstr>Employer’s Responsibilities under FMLA</vt:lpstr>
      <vt:lpstr>Certification of Serious Health Condition</vt:lpstr>
      <vt:lpstr>Medical Certification How to Request</vt:lpstr>
      <vt:lpstr>Medical Certification Timing of Employer’s Request</vt:lpstr>
      <vt:lpstr>PowerPoint Presentation</vt:lpstr>
      <vt:lpstr>Medical Certification How Often?</vt:lpstr>
      <vt:lpstr>Medical Certification Problems with Certification</vt:lpstr>
      <vt:lpstr>Medical Certification Addressing Problems</vt:lpstr>
      <vt:lpstr>Medical Certification Reasons to Contact HCP</vt:lpstr>
      <vt:lpstr>PowerPoint Presentation</vt:lpstr>
      <vt:lpstr>Medical Certification Second Opinions</vt:lpstr>
      <vt:lpstr>Medical Certification Third Opinions</vt:lpstr>
      <vt:lpstr>Medical Certification Recertification</vt:lpstr>
      <vt:lpstr>Medical Certification Recertification</vt:lpstr>
      <vt:lpstr>PowerPoint Presentation</vt:lpstr>
      <vt:lpstr>PowerPoint Presentation</vt:lpstr>
      <vt:lpstr>Fitness-for-Duty Certification</vt:lpstr>
      <vt:lpstr>Fitness-for-Duty Certification  Intermittent Leave</vt:lpstr>
      <vt:lpstr>Job Restoration</vt:lpstr>
      <vt:lpstr>Equivalent Position</vt:lpstr>
      <vt:lpstr>Attendance Programs &amp; FMLA</vt:lpstr>
      <vt:lpstr>Key Employees: Limited Right to Reinstatement</vt:lpstr>
      <vt:lpstr>Key Employees: Limited Right to Reinstatement</vt:lpstr>
      <vt:lpstr>Other Limitations on Right to Reinstatement</vt:lpstr>
      <vt:lpstr>Use Caution When Firing An Employee  for Fraudulent Use of FMLA Leave</vt:lpstr>
      <vt:lpstr>“Cat’s Paw” FMLA Case   </vt:lpstr>
      <vt:lpstr>DOL/EEOC Enforcement  Obligation to Provide Additional Leave</vt:lpstr>
      <vt:lpstr>EEOC Enforcement Position</vt:lpstr>
      <vt:lpstr>ADA Overlap Obligation to Provide Additional Leave</vt:lpstr>
      <vt:lpstr>DOL/EEOC Enforcement UPS Case</vt:lpstr>
      <vt:lpstr>DOL/EEOC Enforcement Supervalu Case  </vt:lpstr>
      <vt:lpstr>DOL/EEOC Enforcement Sears Case   </vt:lpstr>
      <vt:lpstr>What SHOULD You Do When  FMLA Leave Expired   </vt:lpstr>
      <vt:lpstr>EEOC Enforcement Position</vt:lpstr>
      <vt:lpstr>Leave as a Reasonable Accommodation</vt:lpstr>
      <vt:lpstr>Leave as a Reasonable Accommodation</vt:lpstr>
      <vt:lpstr>Definite Leave Not Reasonable</vt:lpstr>
      <vt:lpstr>Light Duty as a Reasonable Accommodation</vt:lpstr>
      <vt:lpstr>Light Duty as a Reasonable Accommodation</vt:lpstr>
      <vt:lpstr>Telework as a Reasonable Accommodation</vt:lpstr>
      <vt:lpstr>Return to Work Policies </vt:lpstr>
      <vt:lpstr>Return to Work Policies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ADA/FMLA and Extended Leave Issues </dc:title>
  <dc:creator>Maria Conticelli</dc:creator>
  <cp:lastModifiedBy>Maria Conticelli</cp:lastModifiedBy>
  <cp:revision>1</cp:revision>
  <dcterms:modified xsi:type="dcterms:W3CDTF">2015-03-04T14:09:45Z</dcterms:modified>
</cp:coreProperties>
</file>