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1" r:id="rId6"/>
  </p:sldMasterIdLst>
  <p:notesMasterIdLst>
    <p:notesMasterId r:id="rId37"/>
  </p:notesMasterIdLst>
  <p:handoutMasterIdLst>
    <p:handoutMasterId r:id="rId38"/>
  </p:handoutMasterIdLst>
  <p:sldIdLst>
    <p:sldId id="374" r:id="rId7"/>
    <p:sldId id="375" r:id="rId8"/>
    <p:sldId id="376" r:id="rId9"/>
    <p:sldId id="377" r:id="rId10"/>
    <p:sldId id="378" r:id="rId11"/>
    <p:sldId id="379" r:id="rId12"/>
    <p:sldId id="380" r:id="rId13"/>
    <p:sldId id="392" r:id="rId14"/>
    <p:sldId id="393" r:id="rId15"/>
    <p:sldId id="383" r:id="rId16"/>
    <p:sldId id="384" r:id="rId17"/>
    <p:sldId id="386" r:id="rId18"/>
    <p:sldId id="387" r:id="rId19"/>
    <p:sldId id="399" r:id="rId20"/>
    <p:sldId id="394" r:id="rId21"/>
    <p:sldId id="396" r:id="rId22"/>
    <p:sldId id="315" r:id="rId23"/>
    <p:sldId id="337" r:id="rId24"/>
    <p:sldId id="268" r:id="rId25"/>
    <p:sldId id="397" r:id="rId26"/>
    <p:sldId id="388" r:id="rId27"/>
    <p:sldId id="398" r:id="rId28"/>
    <p:sldId id="400" r:id="rId29"/>
    <p:sldId id="390" r:id="rId30"/>
    <p:sldId id="389" r:id="rId31"/>
    <p:sldId id="325" r:id="rId32"/>
    <p:sldId id="326" r:id="rId33"/>
    <p:sldId id="316" r:id="rId34"/>
    <p:sldId id="336" r:id="rId35"/>
    <p:sldId id="401" r:id="rId3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857" autoAdjust="0"/>
  </p:normalViewPr>
  <p:slideViewPr>
    <p:cSldViewPr>
      <p:cViewPr>
        <p:scale>
          <a:sx n="39" d="100"/>
          <a:sy n="39" d="100"/>
        </p:scale>
        <p:origin x="-121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sz="quarter" idx="1"/>
          </p:nvPr>
        </p:nvSpPr>
        <p:spPr>
          <a:xfrm>
            <a:off x="3970338" y="0"/>
            <a:ext cx="3038475" cy="463550"/>
          </a:xfrm>
          <a:prstGeom prst="rect">
            <a:avLst/>
          </a:prstGeom>
        </p:spPr>
        <p:txBody>
          <a:bodyPr vert="horz" lIns="91440" tIns="45720" rIns="91440" bIns="45720" rtlCol="0"/>
          <a:lstStyle>
            <a:lvl1pPr algn="r">
              <a:defRPr sz="1200">
                <a:latin typeface="Arial" charset="0"/>
              </a:defRPr>
            </a:lvl1pPr>
          </a:lstStyle>
          <a:p>
            <a:pPr>
              <a:defRPr/>
            </a:pPr>
            <a:fld id="{7CCF1D38-49EB-4BE5-95B2-4790BF31A1D2}" type="datetimeFigureOut">
              <a:rPr lang="en-US"/>
              <a:pPr>
                <a:defRPr/>
              </a:pPr>
              <a:t>11/5/2013</a:t>
            </a:fld>
            <a:endParaRPr lang="en-US"/>
          </a:p>
        </p:txBody>
      </p:sp>
      <p:sp>
        <p:nvSpPr>
          <p:cNvPr id="4" name="Footer Placeholder 3"/>
          <p:cNvSpPr>
            <a:spLocks noGrp="1"/>
          </p:cNvSpPr>
          <p:nvPr>
            <p:ph type="ftr" sz="quarter" idx="2"/>
          </p:nvPr>
        </p:nvSpPr>
        <p:spPr>
          <a:xfrm>
            <a:off x="0" y="8831263"/>
            <a:ext cx="3038475" cy="46355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5" name="Slide Number Placeholder 4"/>
          <p:cNvSpPr>
            <a:spLocks noGrp="1"/>
          </p:cNvSpPr>
          <p:nvPr>
            <p:ph type="sldNum" sz="quarter" idx="3"/>
          </p:nvPr>
        </p:nvSpPr>
        <p:spPr>
          <a:xfrm>
            <a:off x="3970338" y="8831263"/>
            <a:ext cx="3038475" cy="463550"/>
          </a:xfrm>
          <a:prstGeom prst="rect">
            <a:avLst/>
          </a:prstGeom>
        </p:spPr>
        <p:txBody>
          <a:bodyPr vert="horz" lIns="91440" tIns="45720" rIns="91440" bIns="45720" rtlCol="0" anchor="b"/>
          <a:lstStyle>
            <a:lvl1pPr algn="r">
              <a:defRPr sz="1200">
                <a:latin typeface="Arial" charset="0"/>
              </a:defRPr>
            </a:lvl1pPr>
          </a:lstStyle>
          <a:p>
            <a:pPr>
              <a:defRPr/>
            </a:pPr>
            <a:fld id="{1B574DB6-6E43-40A1-9E94-9A8F50E32C66}" type="slidenum">
              <a:rPr lang="en-US"/>
              <a:pPr>
                <a:defRPr/>
              </a:pPr>
              <a:t>‹#›</a:t>
            </a:fld>
            <a:endParaRPr lang="en-US"/>
          </a:p>
        </p:txBody>
      </p:sp>
    </p:spTree>
    <p:extLst>
      <p:ext uri="{BB962C8B-B14F-4D97-AF65-F5344CB8AC3E}">
        <p14:creationId xmlns:p14="http://schemas.microsoft.com/office/powerpoint/2010/main" val="27357615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DADBF4C0-5C9F-4899-ADB6-AC01C90059AF}" type="datetimeFigureOut">
              <a:rPr lang="en-US"/>
              <a:pPr>
                <a:defRPr/>
              </a:pPr>
              <a:t>11/5/2013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31263"/>
            <a:ext cx="3038475" cy="46355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70338" y="8831263"/>
            <a:ext cx="3038475" cy="46355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CD399AF-98F7-482C-801F-92C1006348A8}" type="slidenum">
              <a:rPr lang="en-US"/>
              <a:pPr>
                <a:defRPr/>
              </a:pPr>
              <a:t>‹#›</a:t>
            </a:fld>
            <a:endParaRPr lang="en-US"/>
          </a:p>
        </p:txBody>
      </p:sp>
    </p:spTree>
    <p:extLst>
      <p:ext uri="{BB962C8B-B14F-4D97-AF65-F5344CB8AC3E}">
        <p14:creationId xmlns:p14="http://schemas.microsoft.com/office/powerpoint/2010/main" val="5161800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645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C7E5A6-CFAA-49BF-A76D-A78AB2E260DE}" type="slidenum">
              <a:rPr lang="en-US" smtClean="0"/>
              <a:pPr fontAlgn="base">
                <a:spcBef>
                  <a:spcPct val="0"/>
                </a:spcBef>
                <a:spcAft>
                  <a:spcPct val="0"/>
                </a:spcAft>
                <a:defRPr/>
              </a:pPr>
              <a:t>8</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Officers will be familiar with these concepts from previous trainings, so there is no need to go through each of them.  Instead, </a:t>
            </a:r>
            <a:r>
              <a:rPr lang="en-US" b="1" smtClean="0"/>
              <a:t>engage</a:t>
            </a:r>
            <a:r>
              <a:rPr lang="en-US" smtClean="0"/>
              <a:t> the officers by asking them for </a:t>
            </a:r>
            <a:r>
              <a:rPr lang="en-US" b="1" smtClean="0"/>
              <a:t>examples of intimidating behaviors</a:t>
            </a:r>
            <a:r>
              <a:rPr lang="en-US" smtClean="0"/>
              <a:t> they try to avoid, and useful alternatives.  For example, “Who can tell me about a time you intimidated someone without realizing it?  What could you have done differently?  How do you project authority and understanding at the same time?”</a:t>
            </a:r>
          </a:p>
        </p:txBody>
      </p:sp>
      <p:sp>
        <p:nvSpPr>
          <p:cNvPr id="4" name="Slide Number Placeholder 3"/>
          <p:cNvSpPr>
            <a:spLocks noGrp="1"/>
          </p:cNvSpPr>
          <p:nvPr>
            <p:ph type="sldNum" sz="quarter" idx="5"/>
          </p:nvPr>
        </p:nvSpPr>
        <p:spPr/>
        <p:txBody>
          <a:bodyPr/>
          <a:lstStyle/>
          <a:p>
            <a:pPr>
              <a:defRPr/>
            </a:pPr>
            <a:fld id="{7877FC28-23D7-4CB6-91F4-1B63E4F244B4}" type="slidenum">
              <a:rPr lang="en-US" smtClean="0"/>
              <a:pPr>
                <a:defRPr/>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81100" y="696913"/>
            <a:ext cx="4648200" cy="3486150"/>
          </a:xfrm>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from Dr. Joe Ruzek, National PTSD Center: point is less the specific treatments than the fact that there ARE treatments available; takes courage to ask for help, seek treatment, etc. </a:t>
            </a:r>
          </a:p>
        </p:txBody>
      </p:sp>
      <p:sp>
        <p:nvSpPr>
          <p:cNvPr id="4" name="Slide Number Placeholder 3"/>
          <p:cNvSpPr>
            <a:spLocks noGrp="1"/>
          </p:cNvSpPr>
          <p:nvPr>
            <p:ph type="sldNum" sz="quarter" idx="5"/>
          </p:nvPr>
        </p:nvSpPr>
        <p:spPr/>
        <p:txBody>
          <a:bodyPr/>
          <a:lstStyle/>
          <a:p>
            <a:pPr>
              <a:defRPr/>
            </a:pPr>
            <a:fld id="{AB7C06D5-EA1D-4D5C-8F22-26D01C968BBE}" type="slidenum">
              <a:rPr lang="en-US" smtClean="0"/>
              <a:pPr>
                <a:defRPr/>
              </a:pPr>
              <a:t>17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E73E-9D54-470C-AF61-9146E2AB0E68}" type="slidenum">
              <a:rPr lang="en-US" smtClean="0"/>
              <a:pPr fontAlgn="base">
                <a:spcBef>
                  <a:spcPct val="0"/>
                </a:spcBef>
                <a:spcAft>
                  <a:spcPct val="0"/>
                </a:spcAft>
                <a:defRPr/>
              </a:pPr>
              <a:t>19</a:t>
            </a:fld>
            <a:endParaRPr lang="en-US" smtClean="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CD399AF-98F7-482C-801F-92C1006348A8}" type="slidenum">
              <a:rPr lang="en-US" smtClean="0"/>
              <a:pPr>
                <a:defRPr/>
              </a:pPr>
              <a:t>21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97090E-6EC0-4333-BF0D-CD7A9B3D5C79}" type="slidenum">
              <a:rPr lang="en-US"/>
              <a:pPr fontAlgn="base">
                <a:spcBef>
                  <a:spcPct val="0"/>
                </a:spcBef>
                <a:spcAft>
                  <a:spcPct val="0"/>
                </a:spcAft>
              </a:pPr>
              <a:t>22</a:t>
            </a:fld>
            <a:endParaRPr lang="en-US"/>
          </a:p>
        </p:txBody>
      </p:sp>
      <p:sp>
        <p:nvSpPr>
          <p:cNvPr id="4099" name="Slide Image Placeholder 1"/>
          <p:cNvSpPr>
            <a:spLocks noGrp="1" noRot="1" noChangeAspect="1" noTextEdit="1"/>
          </p:cNvSpPr>
          <p:nvPr>
            <p:ph type="sldImg"/>
          </p:nvPr>
        </p:nvSpPr>
        <p:spPr bwMode="auto">
          <a:xfrm>
            <a:off x="1181100" y="698500"/>
            <a:ext cx="4648200" cy="3486150"/>
          </a:xfrm>
          <a:noFill/>
          <a:ln>
            <a:solidFill>
              <a:srgbClr val="000000"/>
            </a:solidFill>
            <a:miter lim="800000"/>
            <a:headEnd/>
            <a:tailEnd/>
          </a:ln>
        </p:spPr>
      </p:sp>
      <p:sp>
        <p:nvSpPr>
          <p:cNvPr id="4100" name="Notes Placeholder 2"/>
          <p:cNvSpPr>
            <a:spLocks noGrp="1"/>
          </p:cNvSpPr>
          <p:nvPr>
            <p:ph type="body" idx="1"/>
          </p:nvPr>
        </p:nvSpPr>
        <p:spPr bwMode="auto">
          <a:xfrm>
            <a:off x="701040" y="4415790"/>
            <a:ext cx="5608320" cy="4181767"/>
          </a:xfrm>
          <a:noFill/>
        </p:spPr>
        <p:txBody>
          <a:bodyPr wrap="square" lIns="93167" tIns="46584" rIns="93167" bIns="46584" numCol="1" anchor="t" anchorCtr="0" compatLnSpc="1">
            <a:prstTxWarp prst="textNoShape">
              <a:avLst/>
            </a:prstTxWarp>
          </a:bodyPr>
          <a:lstStyle/>
          <a:p>
            <a:pPr>
              <a:spcBef>
                <a:spcPct val="0"/>
              </a:spcBef>
            </a:pPr>
            <a:endParaRPr lang="en-US" smtClean="0"/>
          </a:p>
        </p:txBody>
      </p:sp>
      <p:sp>
        <p:nvSpPr>
          <p:cNvPr id="4101" name="Slide Number Placeholder 3"/>
          <p:cNvSpPr txBox="1">
            <a:spLocks noGrp="1"/>
          </p:cNvSpPr>
          <p:nvPr/>
        </p:nvSpPr>
        <p:spPr bwMode="auto">
          <a:xfrm>
            <a:off x="3970938" y="8831580"/>
            <a:ext cx="3037840" cy="463207"/>
          </a:xfrm>
          <a:prstGeom prst="rect">
            <a:avLst/>
          </a:prstGeom>
          <a:noFill/>
          <a:ln w="9525">
            <a:noFill/>
            <a:miter lim="800000"/>
            <a:headEnd/>
            <a:tailEnd/>
          </a:ln>
        </p:spPr>
        <p:txBody>
          <a:bodyPr lIns="93167" tIns="46584" rIns="93167" bIns="46584" anchor="b"/>
          <a:lstStyle/>
          <a:p>
            <a:pPr algn="r" defTabSz="880008"/>
            <a:fld id="{E863DF6C-B7C5-4411-88AC-A904D6A3018B}" type="slidenum">
              <a:rPr lang="en-US" sz="1300">
                <a:latin typeface="Calibri" pitchFamily="34" charset="0"/>
              </a:rPr>
              <a:pPr algn="r" defTabSz="880008"/>
              <a:t>22</a:t>
            </a:fld>
            <a:endParaRPr lang="en-US" sz="1300" dirty="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7"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Note: It’s important to emphasize that the only circumstance under which VA absolutely cannot treat a justice-involved Veteran is when he/she is CURRENTLY BEHIND BARS (and treatment is the responsibility of the jail/prison authorities).  Nothing else prevents an otherwise eligible Veteran from receiving VA treatment.  While a Veteran is incarcerated, VA can make contact, conduct an initial clinical assessment, and begin the treatment planning process for when the Veteran is released and can engage in VA care.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Be careful to avoid telling officers how to do their jobs.  Keep in mind that there is a tension here: police officers consistently say that they want more training/information about mental health issues, but can be dismissive of clinicians who, in the officers’ view, presume to tell them the best way to do police work.  Remember that officers undergo extensive skills training, and many will have years of policing experience.  </a:t>
            </a:r>
          </a:p>
        </p:txBody>
      </p:sp>
      <p:sp>
        <p:nvSpPr>
          <p:cNvPr id="4" name="Slide Number Placeholder 3"/>
          <p:cNvSpPr>
            <a:spLocks noGrp="1"/>
          </p:cNvSpPr>
          <p:nvPr>
            <p:ph type="sldNum" sz="quarter" idx="5"/>
          </p:nvPr>
        </p:nvSpPr>
        <p:spPr/>
        <p:txBody>
          <a:bodyPr/>
          <a:lstStyle/>
          <a:p>
            <a:pPr>
              <a:defRPr/>
            </a:pPr>
            <a:fld id="{73F8D03C-9001-4AA7-9B23-8CB970F467BA}" type="slidenum">
              <a:rPr lang="en-US" smtClean="0"/>
              <a:pPr>
                <a:defRPr/>
              </a:pPr>
              <a:t>26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the ED procedure described above was the result of collaboration/negotiation with ED staff.  You should edit this text to reflect the process you work out with ED and other VAMC staff, as well as community partners, if appropriate (at some facilities, the best options </a:t>
            </a:r>
          </a:p>
        </p:txBody>
      </p:sp>
      <p:sp>
        <p:nvSpPr>
          <p:cNvPr id="4" name="Slide Number Placeholder 3"/>
          <p:cNvSpPr>
            <a:spLocks noGrp="1"/>
          </p:cNvSpPr>
          <p:nvPr>
            <p:ph type="sldNum" sz="quarter" idx="5"/>
          </p:nvPr>
        </p:nvSpPr>
        <p:spPr/>
        <p:txBody>
          <a:bodyPr/>
          <a:lstStyle/>
          <a:p>
            <a:pPr>
              <a:defRPr/>
            </a:pPr>
            <a:fld id="{0EEEE2E5-9B25-4942-A4D5-932813D21C93}" type="slidenum">
              <a:rPr lang="en-US" smtClean="0"/>
              <a:pPr>
                <a:defRPr/>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980D0C4-8AA1-42D5-BC5E-6E6CB36451A9}" type="datetimeFigureOut">
              <a:rPr lang="en-US"/>
              <a:pPr>
                <a:defRPr/>
              </a:pPr>
              <a:t>11/5/2013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E300B9-A425-4EFF-9063-4A948AFD214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206D33-2644-4511-8450-A2F28D6C5694}" type="datetimeFigureOut">
              <a:rPr lang="en-US"/>
              <a:pPr>
                <a:defRPr/>
              </a:pPr>
              <a:t>11/5/2013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AF9699C-A35E-4A67-AFCD-C9CF7562586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94BE290-2CBA-49CF-BE45-BDD02B72A348}" type="datetimeFigureOut">
              <a:rPr lang="en-US"/>
              <a:pPr>
                <a:defRPr/>
              </a:pPr>
              <a:t>11/5/2013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DE15EC4-5609-416E-8C66-A9B29C0B5B6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8A684275-9772-4137-88C5-FA46CBD59AA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C16E787F-9BA7-45C4-8735-F329ABC203DF}"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744141A5-A3B8-4393-A04D-B99F9C35120B}"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752600"/>
            <a:ext cx="3733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733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6" name="Rectangle 6"/>
          <p:cNvSpPr>
            <a:spLocks noGrp="1" noChangeArrowheads="1"/>
          </p:cNvSpPr>
          <p:nvPr>
            <p:ph type="sldNum" sz="quarter" idx="11"/>
          </p:nvPr>
        </p:nvSpPr>
        <p:spPr>
          <a:ln/>
        </p:spPr>
        <p:txBody>
          <a:bodyPr/>
          <a:lstStyle>
            <a:lvl1pPr>
              <a:defRPr/>
            </a:lvl1pPr>
          </a:lstStyle>
          <a:p>
            <a:pPr>
              <a:defRPr/>
            </a:pPr>
            <a:fld id="{F9C06219-21FB-4E6E-A18B-9C3CCF2B09E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8" name="Rectangle 6"/>
          <p:cNvSpPr>
            <a:spLocks noGrp="1" noChangeArrowheads="1"/>
          </p:cNvSpPr>
          <p:nvPr>
            <p:ph type="sldNum" sz="quarter" idx="11"/>
          </p:nvPr>
        </p:nvSpPr>
        <p:spPr>
          <a:ln/>
        </p:spPr>
        <p:txBody>
          <a:bodyPr/>
          <a:lstStyle>
            <a:lvl1pPr>
              <a:defRPr/>
            </a:lvl1pPr>
          </a:lstStyle>
          <a:p>
            <a:pPr>
              <a:defRPr/>
            </a:pPr>
            <a:fld id="{C1AE9868-19E4-45BF-9DD7-61C852B7F73E}"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4" name="Rectangle 6"/>
          <p:cNvSpPr>
            <a:spLocks noGrp="1" noChangeArrowheads="1"/>
          </p:cNvSpPr>
          <p:nvPr>
            <p:ph type="sldNum" sz="quarter" idx="11"/>
          </p:nvPr>
        </p:nvSpPr>
        <p:spPr>
          <a:ln/>
        </p:spPr>
        <p:txBody>
          <a:bodyPr/>
          <a:lstStyle>
            <a:lvl1pPr>
              <a:defRPr/>
            </a:lvl1pPr>
          </a:lstStyle>
          <a:p>
            <a:pPr>
              <a:defRPr/>
            </a:pPr>
            <a:fld id="{D6236254-BB29-4B9A-B60F-C27B172901E6}"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3" name="Rectangle 6"/>
          <p:cNvSpPr>
            <a:spLocks noGrp="1" noChangeArrowheads="1"/>
          </p:cNvSpPr>
          <p:nvPr>
            <p:ph type="sldNum" sz="quarter" idx="11"/>
          </p:nvPr>
        </p:nvSpPr>
        <p:spPr>
          <a:ln/>
        </p:spPr>
        <p:txBody>
          <a:bodyPr/>
          <a:lstStyle>
            <a:lvl1pPr>
              <a:defRPr/>
            </a:lvl1pPr>
          </a:lstStyle>
          <a:p>
            <a:pPr>
              <a:defRPr/>
            </a:pPr>
            <a:fld id="{31356492-F54C-438C-A7E0-F20B07699FE5}"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6" name="Rectangle 6"/>
          <p:cNvSpPr>
            <a:spLocks noGrp="1" noChangeArrowheads="1"/>
          </p:cNvSpPr>
          <p:nvPr>
            <p:ph type="sldNum" sz="quarter" idx="11"/>
          </p:nvPr>
        </p:nvSpPr>
        <p:spPr>
          <a:ln/>
        </p:spPr>
        <p:txBody>
          <a:bodyPr/>
          <a:lstStyle>
            <a:lvl1pPr>
              <a:defRPr/>
            </a:lvl1pPr>
          </a:lstStyle>
          <a:p>
            <a:pPr>
              <a:defRPr/>
            </a:pPr>
            <a:fld id="{88D0F35A-31FB-4F38-8D0E-606EC91DA14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1266D92-0529-46B4-8646-E5BDF8C15B79}" type="datetimeFigureOut">
              <a:rPr lang="en-US"/>
              <a:pPr>
                <a:defRPr/>
              </a:pPr>
              <a:t>11/5/2013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634A08-1965-4E4A-B7C0-7E8EC244350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6" name="Rectangle 6"/>
          <p:cNvSpPr>
            <a:spLocks noGrp="1" noChangeArrowheads="1"/>
          </p:cNvSpPr>
          <p:nvPr>
            <p:ph type="sldNum" sz="quarter" idx="11"/>
          </p:nvPr>
        </p:nvSpPr>
        <p:spPr>
          <a:ln/>
        </p:spPr>
        <p:txBody>
          <a:bodyPr/>
          <a:lstStyle>
            <a:lvl1pPr>
              <a:defRPr/>
            </a:lvl1pPr>
          </a:lstStyle>
          <a:p>
            <a:pPr>
              <a:defRPr/>
            </a:pPr>
            <a:fld id="{F8AD6B5A-EF6E-4FE3-AB10-89A3437AC542}"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13B7F39E-BDB4-4497-9940-D94154A89363}"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7000" y="274638"/>
            <a:ext cx="1905000" cy="6126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274638"/>
            <a:ext cx="5562600" cy="6126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39303A8B-6A8F-48F3-911C-54249D321101}"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6705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762000" y="1752600"/>
            <a:ext cx="7620000" cy="4648200"/>
          </a:xfrm>
        </p:spPr>
        <p:txBody>
          <a:bodyPr/>
          <a:lstStyle/>
          <a:p>
            <a:pPr lvl="0"/>
            <a:endParaRPr lang="en-US" noProof="0" smtClean="0"/>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C60DB521-DC64-4B59-BD5D-848A5CB3650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81A74F9-73B7-493C-9292-B45E3995B4D5}" type="datetimeFigureOut">
              <a:rPr lang="en-US"/>
              <a:pPr>
                <a:defRPr/>
              </a:pPr>
              <a:t>11/5/2013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11451FC-09E2-4C01-8351-5B4227939F7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7411DE5-B90A-4494-8365-C7C0A46E6514}" type="datetimeFigureOut">
              <a:rPr lang="en-US"/>
              <a:pPr>
                <a:defRPr/>
              </a:pPr>
              <a:t>11/5/2013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6254CAE-3DAA-4B64-AB63-14E75BA332D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9353622-05BB-453C-837A-BBFAAF9BF60D}" type="datetimeFigureOut">
              <a:rPr lang="en-US"/>
              <a:pPr>
                <a:defRPr/>
              </a:pPr>
              <a:t>11/5/2013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EDA0996-A405-4E14-9183-8FB8B701045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9B1DDC3-C1DE-4D06-9DA7-F901A29555AA}" type="datetimeFigureOut">
              <a:rPr lang="en-US"/>
              <a:pPr>
                <a:defRPr/>
              </a:pPr>
              <a:t>11/5/2013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43EFF22-9F80-4C74-8C3C-961F3733A9D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28A7EEC-0139-4534-B46D-7B0C8E525C5C}" type="datetimeFigureOut">
              <a:rPr lang="en-US"/>
              <a:pPr>
                <a:defRPr/>
              </a:pPr>
              <a:t>11/5/2013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58D7FF4-8C41-4D44-AC1C-F7252F5162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751ADE7-131B-4CC7-AFCE-A46C3793E8C4}" type="datetimeFigureOut">
              <a:rPr lang="en-US"/>
              <a:pPr>
                <a:defRPr/>
              </a:pPr>
              <a:t>11/5/2013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A17CB38-950F-43A0-B5EA-46D0AECD65C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94CA408-4E82-4AF4-A76A-A85D5B5C2229}" type="datetimeFigureOut">
              <a:rPr lang="en-US"/>
              <a:pPr>
                <a:defRPr/>
              </a:pPr>
              <a:t>11/5/2013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41F97C6-E8C6-4027-B434-BF6CB84847E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B38E10B-BCA2-4FFD-870B-F5CD15330F72}" type="datetimeFigureOut">
              <a:rPr lang="en-US"/>
              <a:pPr>
                <a:defRPr/>
              </a:pPr>
              <a:t>11/5/2013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8F730D5-7001-49B2-AC34-8EE5E16466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219200" y="274638"/>
            <a:ext cx="6705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762000" y="1752600"/>
            <a:ext cx="7620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45" name="Rectangle 5"/>
          <p:cNvSpPr>
            <a:spLocks noGrp="1" noChangeArrowheads="1"/>
          </p:cNvSpPr>
          <p:nvPr>
            <p:ph type="ftr" sz="quarter" idx="3"/>
          </p:nvPr>
        </p:nvSpPr>
        <p:spPr bwMode="auto">
          <a:xfrm>
            <a:off x="838200" y="6477000"/>
            <a:ext cx="6096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rgbClr val="000000"/>
                </a:solidFill>
                <a:latin typeface="Arial" charset="0"/>
              </a:defRPr>
            </a:lvl1pPr>
          </a:lstStyle>
          <a:p>
            <a:pPr>
              <a:defRPr/>
            </a:pPr>
            <a:r>
              <a:rPr lang="en-US"/>
              <a:t>Organization:</a:t>
            </a:r>
          </a:p>
        </p:txBody>
      </p:sp>
      <p:sp>
        <p:nvSpPr>
          <p:cNvPr id="10246" name="Rectangle 6"/>
          <p:cNvSpPr>
            <a:spLocks noGrp="1" noChangeArrowheads="1"/>
          </p:cNvSpPr>
          <p:nvPr>
            <p:ph type="sldNum" sz="quarter" idx="4"/>
          </p:nvPr>
        </p:nvSpPr>
        <p:spPr bwMode="auto">
          <a:xfrm>
            <a:off x="7162800" y="6454775"/>
            <a:ext cx="1676400" cy="327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charset="0"/>
              </a:defRPr>
            </a:lvl1pPr>
          </a:lstStyle>
          <a:p>
            <a:pPr>
              <a:defRPr/>
            </a:pPr>
            <a:fld id="{7BC73F2D-6DDB-4F30-93D4-7D795BE89D52}" type="slidenum">
              <a:rPr lang="en-US"/>
              <a:pPr>
                <a:defRPr/>
              </a:pPr>
              <a:t>‹#›</a:t>
            </a:fld>
            <a:endParaRPr lang="en-US"/>
          </a:p>
        </p:txBody>
      </p:sp>
      <p:grpSp>
        <p:nvGrpSpPr>
          <p:cNvPr id="4102" name="Group 24"/>
          <p:cNvGrpSpPr>
            <a:grpSpLocks/>
          </p:cNvGrpSpPr>
          <p:nvPr userDrawn="1"/>
        </p:nvGrpSpPr>
        <p:grpSpPr bwMode="auto">
          <a:xfrm>
            <a:off x="685800" y="1524000"/>
            <a:ext cx="7772400" cy="101600"/>
            <a:chOff x="336" y="2592"/>
            <a:chExt cx="5040" cy="144"/>
          </a:xfrm>
        </p:grpSpPr>
        <p:sp>
          <p:nvSpPr>
            <p:cNvPr id="2056" name="Rectangle 25"/>
            <p:cNvSpPr>
              <a:spLocks noChangeArrowheads="1"/>
            </p:cNvSpPr>
            <p:nvPr userDrawn="1"/>
          </p:nvSpPr>
          <p:spPr bwMode="auto">
            <a:xfrm>
              <a:off x="336" y="2592"/>
              <a:ext cx="1680" cy="144"/>
            </a:xfrm>
            <a:prstGeom prst="rect">
              <a:avLst/>
            </a:prstGeom>
            <a:solidFill>
              <a:srgbClr val="CC0000"/>
            </a:solidFill>
            <a:ln w="9525">
              <a:solidFill>
                <a:schemeClr val="tx1"/>
              </a:solidFill>
              <a:miter lim="800000"/>
              <a:headEnd/>
              <a:tailEnd/>
            </a:ln>
          </p:spPr>
          <p:txBody>
            <a:bodyPr wrap="none" anchor="ctr"/>
            <a:lstStyle/>
            <a:p>
              <a:pPr>
                <a:defRPr/>
              </a:pPr>
              <a:endParaRPr lang="en-US" b="1">
                <a:solidFill>
                  <a:srgbClr val="000000"/>
                </a:solidFill>
                <a:latin typeface="Arial" charset="0"/>
              </a:endParaRPr>
            </a:p>
          </p:txBody>
        </p:sp>
        <p:sp>
          <p:nvSpPr>
            <p:cNvPr id="2057" name="Rectangle 26"/>
            <p:cNvSpPr>
              <a:spLocks noChangeArrowheads="1"/>
            </p:cNvSpPr>
            <p:nvPr userDrawn="1"/>
          </p:nvSpPr>
          <p:spPr bwMode="auto">
            <a:xfrm>
              <a:off x="2016" y="2592"/>
              <a:ext cx="1680" cy="144"/>
            </a:xfrm>
            <a:prstGeom prst="rect">
              <a:avLst/>
            </a:prstGeom>
            <a:solidFill>
              <a:srgbClr val="FFFFFF"/>
            </a:solidFill>
            <a:ln w="9525">
              <a:solidFill>
                <a:schemeClr val="tx1"/>
              </a:solidFill>
              <a:miter lim="800000"/>
              <a:headEnd/>
              <a:tailEnd/>
            </a:ln>
          </p:spPr>
          <p:txBody>
            <a:bodyPr wrap="none" anchor="ctr"/>
            <a:lstStyle/>
            <a:p>
              <a:pPr>
                <a:defRPr/>
              </a:pPr>
              <a:endParaRPr lang="en-US" b="1">
                <a:solidFill>
                  <a:srgbClr val="000000"/>
                </a:solidFill>
                <a:latin typeface="Arial" charset="0"/>
              </a:endParaRPr>
            </a:p>
          </p:txBody>
        </p:sp>
        <p:sp>
          <p:nvSpPr>
            <p:cNvPr id="2058" name="Rectangle 27"/>
            <p:cNvSpPr>
              <a:spLocks noChangeArrowheads="1"/>
            </p:cNvSpPr>
            <p:nvPr userDrawn="1"/>
          </p:nvSpPr>
          <p:spPr bwMode="auto">
            <a:xfrm>
              <a:off x="3696" y="2592"/>
              <a:ext cx="1680" cy="144"/>
            </a:xfrm>
            <a:prstGeom prst="rect">
              <a:avLst/>
            </a:prstGeom>
            <a:solidFill>
              <a:srgbClr val="0000C4"/>
            </a:solidFill>
            <a:ln w="9525">
              <a:solidFill>
                <a:schemeClr val="tx1"/>
              </a:solidFill>
              <a:miter lim="800000"/>
              <a:headEnd/>
              <a:tailEnd/>
            </a:ln>
          </p:spPr>
          <p:txBody>
            <a:bodyPr wrap="none" anchor="ctr"/>
            <a:lstStyle/>
            <a:p>
              <a:pPr>
                <a:defRPr/>
              </a:pPr>
              <a:endParaRPr lang="en-US" b="1">
                <a:solidFill>
                  <a:srgbClr val="000000"/>
                </a:solidFill>
                <a:latin typeface="Arial" charset="0"/>
              </a:endParaRPr>
            </a:p>
          </p:txBody>
        </p:sp>
      </p:grpSp>
      <p:pic>
        <p:nvPicPr>
          <p:cNvPr id="4103" name="Picture 30" descr="Dept of Veterans Affairs"/>
          <p:cNvPicPr>
            <a:picLocks noChangeAspect="1" noChangeArrowheads="1"/>
          </p:cNvPicPr>
          <p:nvPr userDrawn="1"/>
        </p:nvPicPr>
        <p:blipFill>
          <a:blip r:embed="rId14"/>
          <a:srcRect/>
          <a:stretch>
            <a:fillRect/>
          </a:stretch>
        </p:blipFill>
        <p:spPr bwMode="auto">
          <a:xfrm>
            <a:off x="152400" y="304800"/>
            <a:ext cx="990600" cy="990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Lst>
  <p:hf hdr="0" ftr="0" dt="0"/>
  <p:txStyles>
    <p:titleStyle>
      <a:lvl1pPr algn="ctr" rtl="0" eaLnBrk="0" fontAlgn="base" hangingPunct="0">
        <a:spcBef>
          <a:spcPct val="0"/>
        </a:spcBef>
        <a:spcAft>
          <a:spcPct val="0"/>
        </a:spcAft>
        <a:defRPr sz="4400" b="1">
          <a:solidFill>
            <a:schemeClr val="accent2"/>
          </a:solidFill>
          <a:latin typeface="+mj-lt"/>
          <a:ea typeface="+mj-ea"/>
          <a:cs typeface="+mj-cs"/>
        </a:defRPr>
      </a:lvl1pPr>
      <a:lvl2pPr algn="ctr" rtl="0" eaLnBrk="0" fontAlgn="base" hangingPunct="0">
        <a:spcBef>
          <a:spcPct val="0"/>
        </a:spcBef>
        <a:spcAft>
          <a:spcPct val="0"/>
        </a:spcAft>
        <a:defRPr sz="4400" b="1">
          <a:solidFill>
            <a:schemeClr val="accent2"/>
          </a:solidFill>
          <a:latin typeface="Arial" charset="0"/>
        </a:defRPr>
      </a:lvl2pPr>
      <a:lvl3pPr algn="ctr" rtl="0" eaLnBrk="0" fontAlgn="base" hangingPunct="0">
        <a:spcBef>
          <a:spcPct val="0"/>
        </a:spcBef>
        <a:spcAft>
          <a:spcPct val="0"/>
        </a:spcAft>
        <a:defRPr sz="4400" b="1">
          <a:solidFill>
            <a:schemeClr val="accent2"/>
          </a:solidFill>
          <a:latin typeface="Arial" charset="0"/>
        </a:defRPr>
      </a:lvl3pPr>
      <a:lvl4pPr algn="ctr" rtl="0" eaLnBrk="0" fontAlgn="base" hangingPunct="0">
        <a:spcBef>
          <a:spcPct val="0"/>
        </a:spcBef>
        <a:spcAft>
          <a:spcPct val="0"/>
        </a:spcAft>
        <a:defRPr sz="4400" b="1">
          <a:solidFill>
            <a:schemeClr val="accent2"/>
          </a:solidFill>
          <a:latin typeface="Arial" charset="0"/>
        </a:defRPr>
      </a:lvl4pPr>
      <a:lvl5pPr algn="ctr" rtl="0" eaLnBrk="0" fontAlgn="base" hangingPunct="0">
        <a:spcBef>
          <a:spcPct val="0"/>
        </a:spcBef>
        <a:spcAft>
          <a:spcPct val="0"/>
        </a:spcAft>
        <a:defRPr sz="4400" b="1">
          <a:solidFill>
            <a:schemeClr val="accent2"/>
          </a:solidFill>
          <a:latin typeface="Arial" charset="0"/>
        </a:defRPr>
      </a:lvl5pPr>
      <a:lvl6pPr marL="457200" algn="ctr" rtl="0" fontAlgn="base">
        <a:spcBef>
          <a:spcPct val="0"/>
        </a:spcBef>
        <a:spcAft>
          <a:spcPct val="0"/>
        </a:spcAft>
        <a:defRPr sz="4400" b="1">
          <a:solidFill>
            <a:schemeClr val="accent2"/>
          </a:solidFill>
          <a:latin typeface="Arial" charset="0"/>
        </a:defRPr>
      </a:lvl6pPr>
      <a:lvl7pPr marL="914400" algn="ctr" rtl="0" fontAlgn="base">
        <a:spcBef>
          <a:spcPct val="0"/>
        </a:spcBef>
        <a:spcAft>
          <a:spcPct val="0"/>
        </a:spcAft>
        <a:defRPr sz="4400" b="1">
          <a:solidFill>
            <a:schemeClr val="accent2"/>
          </a:solidFill>
          <a:latin typeface="Arial" charset="0"/>
        </a:defRPr>
      </a:lvl7pPr>
      <a:lvl8pPr marL="1371600" algn="ctr" rtl="0" fontAlgn="base">
        <a:spcBef>
          <a:spcPct val="0"/>
        </a:spcBef>
        <a:spcAft>
          <a:spcPct val="0"/>
        </a:spcAft>
        <a:defRPr sz="4400" b="1">
          <a:solidFill>
            <a:schemeClr val="accent2"/>
          </a:solidFill>
          <a:latin typeface="Arial" charset="0"/>
        </a:defRPr>
      </a:lvl8pPr>
      <a:lvl9pPr marL="1828800" algn="ctr" rtl="0" fontAlgn="base">
        <a:spcBef>
          <a:spcPct val="0"/>
        </a:spcBef>
        <a:spcAft>
          <a:spcPct val="0"/>
        </a:spcAft>
        <a:defRPr sz="4400" b="1">
          <a:solidFill>
            <a:schemeClr val="accent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1600">
          <a:solidFill>
            <a:schemeClr val="tx1"/>
          </a:solidFill>
          <a:latin typeface="+mn-lt"/>
        </a:defRPr>
      </a:lvl5pPr>
      <a:lvl6pPr marL="2514600" indent="-228600" algn="l" rtl="0" fontAlgn="base">
        <a:spcBef>
          <a:spcPct val="20000"/>
        </a:spcBef>
        <a:spcAft>
          <a:spcPct val="0"/>
        </a:spcAft>
        <a:buFont typeface="Wingdings" pitchFamily="2" charset="2"/>
        <a:buChar char="§"/>
        <a:defRPr sz="1600">
          <a:solidFill>
            <a:schemeClr val="tx1"/>
          </a:solidFill>
          <a:latin typeface="+mn-lt"/>
        </a:defRPr>
      </a:lvl6pPr>
      <a:lvl7pPr marL="2971800" indent="-228600" algn="l" rtl="0" fontAlgn="base">
        <a:spcBef>
          <a:spcPct val="20000"/>
        </a:spcBef>
        <a:spcAft>
          <a:spcPct val="0"/>
        </a:spcAft>
        <a:buFont typeface="Wingdings" pitchFamily="2" charset="2"/>
        <a:buChar char="§"/>
        <a:defRPr sz="1600">
          <a:solidFill>
            <a:schemeClr val="tx1"/>
          </a:solidFill>
          <a:latin typeface="+mn-lt"/>
        </a:defRPr>
      </a:lvl7pPr>
      <a:lvl8pPr marL="3429000" indent="-228600" algn="l" rtl="0" fontAlgn="base">
        <a:spcBef>
          <a:spcPct val="20000"/>
        </a:spcBef>
        <a:spcAft>
          <a:spcPct val="0"/>
        </a:spcAft>
        <a:buFont typeface="Wingdings" pitchFamily="2" charset="2"/>
        <a:buChar char="§"/>
        <a:defRPr sz="1600">
          <a:solidFill>
            <a:schemeClr val="tx1"/>
          </a:solidFill>
          <a:latin typeface="+mn-lt"/>
        </a:defRPr>
      </a:lvl8pPr>
      <a:lvl9pPr marL="3886200" indent="-228600" algn="l" rtl="0" fontAlgn="base">
        <a:spcBef>
          <a:spcPct val="20000"/>
        </a:spcBef>
        <a:spcAft>
          <a:spcPct val="0"/>
        </a:spcAft>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hyperlink" Target="http://www.ptsd.va.gov/public/pages/how-common-is-ptsd.asp"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hyperlink" Target="http://www.justiceforvets.org/second-chance-for-veterans" TargetMode="Externa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hyperlink" Target="http://www.mentalhealth.va.gov/gethelp.asp" TargetMode="Externa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census.gov/newsroom/releases/pdf/cb12ff-21_veteran.pdf" TargetMode="External"/><Relationship Id="rId2" Type="http://schemas.openxmlformats.org/officeDocument/2006/relationships/hyperlink" Target="http://www.ptsd.va.gov/public/pages/how-common-is-ptsd.asp" TargetMode="External"/><Relationship Id="rId1" Type="http://schemas.openxmlformats.org/officeDocument/2006/relationships/slideLayout" Target="../slideLayouts/slideLayout13.xml"/><Relationship Id="rId4" Type="http://schemas.openxmlformats.org/officeDocument/2006/relationships/hyperlink" Target="http://www.militaryonesource.mi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hyperlink" Target="https://www.google.com/url?sa=t&amp;rct=j&amp;q=&amp;esrc=s&amp;source=web&amp;cd=1&amp;cad=rja&amp;ved=0CDUQFjAA&amp;url=https://onecpd.info/resources/documents/2012AHAR_PITestimates.pdf&amp;ei=nbLtUK_EG4HV0gHwqYBo&amp;usg=AFQjCNHhl_0j5eacSwgl8n_gIig9Rj9pIQ&amp;bvm=bv.1357316858,d.dmQ"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419600"/>
            <a:ext cx="6400800" cy="1752600"/>
          </a:xfrm>
        </p:spPr>
        <p:txBody>
          <a:bodyPr>
            <a:normAutofit fontScale="92500" lnSpcReduction="10000"/>
          </a:bodyPr>
          <a:lstStyle/>
          <a:p>
            <a:r>
              <a:rPr lang="en-US" sz="3000" dirty="0" smtClean="0">
                <a:solidFill>
                  <a:srgbClr val="C50000"/>
                </a:solidFill>
              </a:rPr>
              <a:t>Charlotte Matthews, LCSW</a:t>
            </a:r>
          </a:p>
          <a:p>
            <a:r>
              <a:rPr lang="en-US" dirty="0" smtClean="0">
                <a:solidFill>
                  <a:srgbClr val="C50000"/>
                </a:solidFill>
              </a:rPr>
              <a:t>Veterans Justice Outreach Specialist</a:t>
            </a:r>
          </a:p>
          <a:p>
            <a:r>
              <a:rPr lang="en-US" dirty="0" smtClean="0">
                <a:solidFill>
                  <a:srgbClr val="C50000"/>
                </a:solidFill>
              </a:rPr>
              <a:t>North Florida/South Georgia Veterans Health System</a:t>
            </a:r>
            <a:endParaRPr lang="en-US" dirty="0">
              <a:solidFill>
                <a:srgbClr val="C50000"/>
              </a:solidFill>
            </a:endParaRPr>
          </a:p>
        </p:txBody>
      </p:sp>
      <p:sp>
        <p:nvSpPr>
          <p:cNvPr id="2" name="Title 1"/>
          <p:cNvSpPr>
            <a:spLocks noGrp="1"/>
          </p:cNvSpPr>
          <p:nvPr>
            <p:ph type="ctrTitle"/>
          </p:nvPr>
        </p:nvSpPr>
        <p:spPr>
          <a:xfrm>
            <a:off x="152400" y="1981200"/>
            <a:ext cx="8991600" cy="2152651"/>
          </a:xfrm>
        </p:spPr>
        <p:txBody>
          <a:bodyPr>
            <a:normAutofit fontScale="90000"/>
          </a:bodyPr>
          <a:lstStyle/>
          <a:p>
            <a:r>
              <a:rPr lang="en-US" dirty="0" smtClean="0"/>
              <a:t/>
            </a:r>
            <a:br>
              <a:rPr lang="en-US" dirty="0" smtClean="0"/>
            </a:br>
            <a:r>
              <a:rPr lang="en-US" sz="4000" dirty="0" smtClean="0">
                <a:solidFill>
                  <a:schemeClr val="accent2">
                    <a:lumMod val="75000"/>
                  </a:schemeClr>
                </a:solidFill>
              </a:rPr>
              <a:t>Working with justice involved Veterans: </a:t>
            </a:r>
            <a:r>
              <a:rPr lang="en-US" sz="3600" dirty="0" smtClean="0">
                <a:solidFill>
                  <a:srgbClr val="0070C0"/>
                </a:solidFill>
              </a:rPr>
              <a:t>An overview of Veterans Health Administration and the Veterans Justice Outreach (VJO) Program</a:t>
            </a:r>
            <a:r>
              <a:rPr lang="en-US" dirty="0" smtClean="0">
                <a:solidFill>
                  <a:srgbClr val="0070C0"/>
                </a:solidFill>
              </a:rPr>
              <a:t/>
            </a:r>
            <a:br>
              <a:rPr lang="en-US" dirty="0" smtClean="0">
                <a:solidFill>
                  <a:srgbClr val="0070C0"/>
                </a:solidFill>
              </a:rPr>
            </a:br>
            <a:endParaRPr lang="en-US" dirty="0">
              <a:solidFill>
                <a:srgbClr val="0070C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lstStyle/>
          <a:p>
            <a:r>
              <a:rPr lang="en-US" dirty="0" smtClean="0"/>
              <a:t>Active Duty Military  </a:t>
            </a:r>
            <a:endParaRPr lang="en-US" dirty="0"/>
          </a:p>
        </p:txBody>
      </p:sp>
      <p:sp>
        <p:nvSpPr>
          <p:cNvPr id="3" name="Content Placeholder 2"/>
          <p:cNvSpPr>
            <a:spLocks noGrp="1"/>
          </p:cNvSpPr>
          <p:nvPr>
            <p:ph sz="quarter" idx="1"/>
          </p:nvPr>
        </p:nvSpPr>
        <p:spPr>
          <a:xfrm>
            <a:off x="533400" y="1143000"/>
            <a:ext cx="8153400" cy="5105400"/>
          </a:xfrm>
        </p:spPr>
        <p:txBody>
          <a:bodyPr>
            <a:normAutofit fontScale="25000" lnSpcReduction="20000"/>
          </a:bodyPr>
          <a:lstStyle/>
          <a:p>
            <a:endParaRPr lang="en-US" dirty="0" smtClean="0"/>
          </a:p>
          <a:p>
            <a:endParaRPr lang="en-US" dirty="0" smtClean="0"/>
          </a:p>
          <a:p>
            <a:endParaRPr lang="en-US" sz="5000" dirty="0" smtClean="0"/>
          </a:p>
          <a:p>
            <a:endParaRPr lang="en-US" sz="5000" dirty="0" smtClean="0"/>
          </a:p>
          <a:p>
            <a:r>
              <a:rPr lang="en-US" sz="9600" dirty="0" smtClean="0"/>
              <a:t>1.41 million active duty service members who serve in the Army, Marine Corps, Navy and Air Force. </a:t>
            </a:r>
          </a:p>
          <a:p>
            <a:pPr>
              <a:buNone/>
            </a:pPr>
            <a:r>
              <a:rPr lang="en-US" sz="5000" dirty="0" smtClean="0"/>
              <a:t>	</a:t>
            </a:r>
            <a:r>
              <a:rPr lang="en-US" sz="6400" dirty="0" smtClean="0"/>
              <a:t>Of these active duty service members: </a:t>
            </a:r>
          </a:p>
          <a:p>
            <a:pPr>
              <a:buNone/>
            </a:pPr>
            <a:r>
              <a:rPr lang="en-US" sz="6400" dirty="0" smtClean="0"/>
              <a:t>		Forty-four percent are under age 25.</a:t>
            </a:r>
          </a:p>
          <a:p>
            <a:pPr>
              <a:buNone/>
            </a:pPr>
            <a:r>
              <a:rPr lang="en-US" sz="6400" dirty="0" smtClean="0"/>
              <a:t>		Fifty-six percent are married.</a:t>
            </a:r>
          </a:p>
          <a:p>
            <a:pPr>
              <a:buNone/>
            </a:pPr>
            <a:r>
              <a:rPr lang="en-US" sz="6400" dirty="0" smtClean="0"/>
              <a:t>		Fourteen percent are female.</a:t>
            </a:r>
          </a:p>
          <a:p>
            <a:pPr>
              <a:buNone/>
            </a:pPr>
            <a:r>
              <a:rPr lang="en-US" sz="6400" dirty="0" smtClean="0"/>
              <a:t>		Forty-three percent have children, with almost half under five years of age.</a:t>
            </a:r>
          </a:p>
          <a:p>
            <a:r>
              <a:rPr lang="en-US" sz="8000" dirty="0" smtClean="0"/>
              <a:t>Another 848,000 service members make up the Selected Reserve, which includes members of the Army Reserve, Marine Corps Reserve, Navy Reserve, Air Force Reserve, Army National Guard and Air National Guard.</a:t>
            </a:r>
          </a:p>
          <a:p>
            <a:pPr>
              <a:buNone/>
            </a:pPr>
            <a:r>
              <a:rPr lang="en-US" sz="5000" dirty="0" smtClean="0"/>
              <a:t>	</a:t>
            </a:r>
            <a:r>
              <a:rPr lang="en-US" sz="6400" dirty="0" smtClean="0"/>
              <a:t>Of these reserve members: </a:t>
            </a:r>
          </a:p>
          <a:p>
            <a:pPr>
              <a:buNone/>
            </a:pPr>
            <a:r>
              <a:rPr lang="en-US" sz="6400" dirty="0" smtClean="0"/>
              <a:t>		Thirty-three percent are under age 25.</a:t>
            </a:r>
          </a:p>
          <a:p>
            <a:pPr>
              <a:buNone/>
            </a:pPr>
            <a:r>
              <a:rPr lang="en-US" sz="6400" dirty="0" smtClean="0"/>
              <a:t>		Forty-eight percent are married.</a:t>
            </a:r>
          </a:p>
          <a:p>
            <a:pPr>
              <a:buNone/>
            </a:pPr>
            <a:r>
              <a:rPr lang="en-US" sz="6400" dirty="0" smtClean="0"/>
              <a:t>		Eighteen percent are female.</a:t>
            </a:r>
          </a:p>
          <a:p>
            <a:pPr>
              <a:buNone/>
            </a:pPr>
            <a:r>
              <a:rPr lang="en-US" sz="6400" dirty="0" smtClean="0"/>
              <a:t>		Forty-two percent have children.</a:t>
            </a:r>
          </a:p>
          <a:p>
            <a:pPr>
              <a:buNone/>
            </a:pPr>
            <a:endParaRPr lang="en-US" sz="4800" dirty="0" smtClean="0"/>
          </a:p>
          <a:p>
            <a:pPr>
              <a:buNone/>
            </a:pPr>
            <a:r>
              <a:rPr lang="en-US" sz="4800" dirty="0" smtClean="0">
                <a:solidFill>
                  <a:schemeClr val="tx1">
                    <a:lumMod val="75000"/>
                  </a:schemeClr>
                </a:solidFill>
              </a:rPr>
              <a:t>http://www.militaryonesource.mil</a:t>
            </a:r>
            <a:r>
              <a:rPr lang="en-US" sz="4800" dirty="0" smtClean="0"/>
              <a:t>/</a:t>
            </a:r>
            <a:endParaRPr lang="en-US" sz="4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Veterans</a:t>
            </a:r>
            <a:br>
              <a:rPr lang="en-US" dirty="0" smtClean="0"/>
            </a:br>
            <a:endParaRPr lang="en-US" dirty="0"/>
          </a:p>
        </p:txBody>
      </p:sp>
      <p:sp>
        <p:nvSpPr>
          <p:cNvPr id="3" name="Content Placeholder 2"/>
          <p:cNvSpPr>
            <a:spLocks noGrp="1"/>
          </p:cNvSpPr>
          <p:nvPr>
            <p:ph sz="quarter" idx="1"/>
          </p:nvPr>
        </p:nvSpPr>
        <p:spPr/>
        <p:txBody>
          <a:bodyPr/>
          <a:lstStyle/>
          <a:p>
            <a:pPr>
              <a:buNone/>
            </a:pPr>
            <a:r>
              <a:rPr lang="en-US" b="1" dirty="0" smtClean="0"/>
              <a:t>21.5 million</a:t>
            </a:r>
          </a:p>
          <a:p>
            <a:pPr>
              <a:buNone/>
            </a:pPr>
            <a:r>
              <a:rPr lang="en-US" b="1" dirty="0" smtClean="0"/>
              <a:t>1.6 million female Veterans</a:t>
            </a:r>
          </a:p>
          <a:p>
            <a:pPr>
              <a:buNone/>
            </a:pPr>
            <a:r>
              <a:rPr lang="en-US" b="1" dirty="0" smtClean="0"/>
              <a:t>5.4 million peacetime Veterans</a:t>
            </a:r>
          </a:p>
          <a:p>
            <a:r>
              <a:rPr lang="en-US" b="1" dirty="0" smtClean="0"/>
              <a:t>World War II (1941 –1945)</a:t>
            </a:r>
            <a:r>
              <a:rPr lang="en-US" dirty="0" smtClean="0"/>
              <a:t> 1.8 million</a:t>
            </a:r>
            <a:endParaRPr lang="en-US" b="1" dirty="0" smtClean="0"/>
          </a:p>
          <a:p>
            <a:r>
              <a:rPr lang="en-US" b="1" dirty="0" smtClean="0"/>
              <a:t>Korean War (1950-1953) </a:t>
            </a:r>
            <a:r>
              <a:rPr lang="en-US" dirty="0" smtClean="0"/>
              <a:t>2.4 million</a:t>
            </a:r>
            <a:endParaRPr lang="en-US" b="1" dirty="0" smtClean="0"/>
          </a:p>
          <a:p>
            <a:r>
              <a:rPr lang="en-US" b="1" dirty="0" smtClean="0"/>
              <a:t>Vietnam War (1964-1975) </a:t>
            </a:r>
            <a:r>
              <a:rPr lang="en-US" dirty="0" smtClean="0"/>
              <a:t>7.5 million</a:t>
            </a:r>
            <a:endParaRPr lang="en-US" b="1" dirty="0" smtClean="0"/>
          </a:p>
          <a:p>
            <a:r>
              <a:rPr lang="en-US" b="1" dirty="0" smtClean="0"/>
              <a:t>Gulf War &amp; Global War On Terrorism (1990- present)</a:t>
            </a:r>
            <a:r>
              <a:rPr lang="en-US" dirty="0" smtClean="0"/>
              <a:t> 5.1 million</a:t>
            </a:r>
          </a:p>
          <a:p>
            <a:endParaRPr lang="en-US" dirty="0" smtClean="0"/>
          </a:p>
          <a:p>
            <a:pPr>
              <a:buNone/>
            </a:pPr>
            <a:r>
              <a:rPr lang="en-US" sz="1200" dirty="0" smtClean="0"/>
              <a:t>http://www.census.gov/newsroom/releases/pdf/cb12ff-21_veteran.pdf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Justice Involved Veteran</a:t>
            </a:r>
            <a:endParaRPr lang="en-US" dirty="0"/>
          </a:p>
        </p:txBody>
      </p:sp>
      <p:sp>
        <p:nvSpPr>
          <p:cNvPr id="3" name="Content Placeholder 2"/>
          <p:cNvSpPr>
            <a:spLocks noGrp="1"/>
          </p:cNvSpPr>
          <p:nvPr>
            <p:ph sz="quarter" idx="1"/>
          </p:nvPr>
        </p:nvSpPr>
        <p:spPr/>
        <p:txBody>
          <a:bodyPr/>
          <a:lstStyle/>
          <a:p>
            <a:pPr>
              <a:buNone/>
            </a:pPr>
            <a:endParaRPr lang="en-US" dirty="0" smtClean="0"/>
          </a:p>
          <a:p>
            <a:r>
              <a:rPr lang="en-US" dirty="0" smtClean="0"/>
              <a:t>Overall, an estimated 140,000 veterans were held in the Nation’s prisons in 2004, down from 153,100 in 2000.</a:t>
            </a:r>
          </a:p>
          <a:p>
            <a:r>
              <a:rPr lang="en-US" dirty="0" smtClean="0"/>
              <a:t>The majority of veterans in State (54%) and Federal (64%)prison served during a wartime period, but a much lower percentage reported seeing combat duty (20% of State prisoners, 26% of Federal). </a:t>
            </a:r>
          </a:p>
          <a:p>
            <a:pPr>
              <a:buNone/>
            </a:pPr>
            <a:endParaRPr lang="en-US" sz="1200" dirty="0" smtClean="0"/>
          </a:p>
          <a:p>
            <a:pPr>
              <a:buNone/>
            </a:pPr>
            <a:r>
              <a:rPr lang="en-US" sz="1200" dirty="0" smtClean="0"/>
              <a:t>(Noonan &amp; </a:t>
            </a:r>
            <a:r>
              <a:rPr lang="en-US" sz="1200" dirty="0" err="1" smtClean="0"/>
              <a:t>Mumola</a:t>
            </a:r>
            <a:r>
              <a:rPr lang="en-US" sz="1200" dirty="0" smtClean="0"/>
              <a:t>, 2007)</a:t>
            </a:r>
            <a:endParaRPr lang="en-US"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4"/>
          <p:cNvSpPr>
            <a:spLocks noGrp="1"/>
          </p:cNvSpPr>
          <p:nvPr>
            <p:ph type="sldNum" sz="quarter" idx="11"/>
          </p:nvPr>
        </p:nvSpPr>
        <p:spPr>
          <a:noFill/>
        </p:spPr>
        <p:txBody>
          <a:bodyPr/>
          <a:lstStyle/>
          <a:p>
            <a:fld id="{29CBB4D2-26A2-4AA2-A66B-A38D06B2D7D3}" type="slidenum">
              <a:rPr lang="en-US" smtClean="0"/>
              <a:pPr/>
              <a:t>13</a:t>
            </a:fld>
            <a:endParaRPr lang="en-US" smtClean="0"/>
          </a:p>
        </p:txBody>
      </p:sp>
      <p:sp>
        <p:nvSpPr>
          <p:cNvPr id="8195" name="Rectangle 2"/>
          <p:cNvSpPr>
            <a:spLocks noGrp="1" noChangeArrowheads="1"/>
          </p:cNvSpPr>
          <p:nvPr>
            <p:ph type="title"/>
          </p:nvPr>
        </p:nvSpPr>
        <p:spPr/>
        <p:txBody>
          <a:bodyPr>
            <a:normAutofit fontScale="90000"/>
          </a:bodyPr>
          <a:lstStyle/>
          <a:p>
            <a:pPr eaLnBrk="1" hangingPunct="1"/>
            <a:r>
              <a:rPr lang="en-US" sz="3600" dirty="0" smtClean="0"/>
              <a:t>Estimated Justice-Involved Veteran Population-2007</a:t>
            </a:r>
          </a:p>
        </p:txBody>
      </p:sp>
      <p:graphicFrame>
        <p:nvGraphicFramePr>
          <p:cNvPr id="1608755" name="Group 51"/>
          <p:cNvGraphicFramePr>
            <a:graphicFrameLocks noGrp="1"/>
          </p:cNvGraphicFramePr>
          <p:nvPr>
            <p:ph idx="1"/>
          </p:nvPr>
        </p:nvGraphicFramePr>
        <p:xfrm>
          <a:off x="1538288" y="1752600"/>
          <a:ext cx="6138862" cy="4366580"/>
        </p:xfrm>
        <a:graphic>
          <a:graphicData uri="http://schemas.openxmlformats.org/drawingml/2006/table">
            <a:tbl>
              <a:tblPr/>
              <a:tblGrid>
                <a:gridCol w="2398712"/>
                <a:gridCol w="1377950"/>
                <a:gridCol w="1147763"/>
                <a:gridCol w="1214437"/>
              </a:tblGrid>
              <a:tr h="685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US Number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Est’d % Veterans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Est’d Veteran Number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Probation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4,293,200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399,300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Parole-Supervised Release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824,400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Local Jail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780,600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72,600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State Prison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1,315,300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10.4%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136,800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Federal Prison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197,300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19,300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2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Total Correctional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7,328,200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703,000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Adults Arrested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12,078,000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1,159,500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243" name="Text Box 50"/>
          <p:cNvSpPr txBox="1">
            <a:spLocks noChangeArrowheads="1"/>
          </p:cNvSpPr>
          <p:nvPr/>
        </p:nvSpPr>
        <p:spPr bwMode="auto">
          <a:xfrm>
            <a:off x="2971800" y="6324600"/>
            <a:ext cx="3778250" cy="366713"/>
          </a:xfrm>
          <a:prstGeom prst="rect">
            <a:avLst/>
          </a:prstGeom>
          <a:noFill/>
          <a:ln w="9525">
            <a:noFill/>
            <a:miter lim="800000"/>
            <a:headEnd/>
            <a:tailEnd/>
          </a:ln>
        </p:spPr>
        <p:txBody>
          <a:bodyPr wrap="none">
            <a:spAutoFit/>
          </a:bodyPr>
          <a:lstStyle/>
          <a:p>
            <a:r>
              <a:rPr lang="en-US" b="0"/>
              <a:t>Source: Bureau of Justice Statistics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a:t>
            </a:r>
            <a:endParaRPr lang="en-US" dirty="0"/>
          </a:p>
        </p:txBody>
      </p:sp>
      <p:sp>
        <p:nvSpPr>
          <p:cNvPr id="4" name="Slide Number Placeholder 3"/>
          <p:cNvSpPr>
            <a:spLocks noGrp="1"/>
          </p:cNvSpPr>
          <p:nvPr>
            <p:ph type="sldNum" sz="quarter" idx="11"/>
          </p:nvPr>
        </p:nvSpPr>
        <p:spPr/>
        <p:txBody>
          <a:bodyPr/>
          <a:lstStyle/>
          <a:p>
            <a:pPr>
              <a:defRPr/>
            </a:pPr>
            <a:fld id="{C60DB521-DC64-4B59-BD5D-848A5CB36506}" type="slidenum">
              <a:rPr lang="en-US" smtClean="0"/>
              <a:pPr>
                <a:defRPr/>
              </a:pPr>
              <a:t>14</a:t>
            </a:fld>
            <a:endParaRPr lang="en-US"/>
          </a:p>
        </p:txBody>
      </p:sp>
      <p:sp>
        <p:nvSpPr>
          <p:cNvPr id="5" name="TextBox 4"/>
          <p:cNvSpPr txBox="1"/>
          <p:nvPr/>
        </p:nvSpPr>
        <p:spPr>
          <a:xfrm>
            <a:off x="990600" y="2209800"/>
            <a:ext cx="6553200" cy="1077218"/>
          </a:xfrm>
          <a:prstGeom prst="rect">
            <a:avLst/>
          </a:prstGeom>
          <a:noFill/>
        </p:spPr>
        <p:txBody>
          <a:bodyPr wrap="square" rtlCol="0">
            <a:spAutoFit/>
          </a:bodyPr>
          <a:lstStyle/>
          <a:p>
            <a:r>
              <a:rPr lang="en-US" sz="2800" u="sng" dirty="0" smtClean="0"/>
              <a:t>“Now, After” by Kyle </a:t>
            </a:r>
            <a:r>
              <a:rPr lang="en-US" sz="2800" u="sng" dirty="0" err="1" smtClean="0"/>
              <a:t>Hausmann</a:t>
            </a:r>
            <a:r>
              <a:rPr lang="en-US" sz="2800" u="sng" dirty="0" smtClean="0"/>
              <a:t>-Stokes</a:t>
            </a:r>
          </a:p>
          <a:p>
            <a:endParaRPr lang="en-US" dirty="0" smtClean="0"/>
          </a:p>
          <a:p>
            <a:r>
              <a:rPr lang="en-US" dirty="0" smtClean="0"/>
              <a:t>http://www.youtube.com/watch?v=NkWwZ9ZtPEI</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Traumatic Stress	</a:t>
            </a:r>
            <a:endParaRPr lang="en-US" dirty="0"/>
          </a:p>
        </p:txBody>
      </p:sp>
      <p:sp>
        <p:nvSpPr>
          <p:cNvPr id="3" name="Content Placeholder 2"/>
          <p:cNvSpPr>
            <a:spLocks noGrp="1"/>
          </p:cNvSpPr>
          <p:nvPr>
            <p:ph idx="1"/>
          </p:nvPr>
        </p:nvSpPr>
        <p:spPr>
          <a:xfrm>
            <a:off x="381000" y="1905000"/>
            <a:ext cx="8382000" cy="4648200"/>
          </a:xfrm>
        </p:spPr>
        <p:txBody>
          <a:bodyPr/>
          <a:lstStyle/>
          <a:p>
            <a:r>
              <a:rPr lang="en-US" sz="2400" dirty="0" smtClean="0"/>
              <a:t>About 7-8% of the population will have PTSD at some point in their lives. </a:t>
            </a:r>
          </a:p>
          <a:p>
            <a:r>
              <a:rPr lang="en-US" sz="2400" dirty="0" smtClean="0"/>
              <a:t>About 5.2 million adults have PTSD during a given year. This is only a small portion of those who have gone through a trauma. </a:t>
            </a:r>
          </a:p>
          <a:p>
            <a:pPr>
              <a:buNone/>
            </a:pPr>
            <a:r>
              <a:rPr lang="en-US" sz="2400" dirty="0" smtClean="0"/>
              <a:t>Estimated rates of PTSD among Veterans:</a:t>
            </a:r>
          </a:p>
          <a:p>
            <a:r>
              <a:rPr lang="en-US" sz="2400" dirty="0" smtClean="0"/>
              <a:t>In about 11-20% of Veterans of the Iraq and Afghanistan wars</a:t>
            </a:r>
          </a:p>
          <a:p>
            <a:r>
              <a:rPr lang="en-US" sz="2400" dirty="0" smtClean="0"/>
              <a:t>In as many as 10% of Gulf War (Desert Storm) Veterans.</a:t>
            </a:r>
          </a:p>
          <a:p>
            <a:r>
              <a:rPr lang="en-US" sz="2400" dirty="0" smtClean="0"/>
              <a:t>In about 30% of Vietnam Veterans. </a:t>
            </a:r>
            <a:endParaRPr lang="en-US" dirty="0" smtClean="0"/>
          </a:p>
          <a:p>
            <a:pPr>
              <a:buNone/>
            </a:pPr>
            <a:endParaRPr lang="en-US" sz="1200" dirty="0" smtClean="0"/>
          </a:p>
          <a:p>
            <a:pPr>
              <a:buNone/>
            </a:pPr>
            <a:r>
              <a:rPr lang="en-US" sz="1200" dirty="0" smtClean="0">
                <a:hlinkClick r:id="rId2"/>
              </a:rPr>
              <a:t>http://www.ptsd.va.gov/public/pages/how-common-is-ptsd.asp</a:t>
            </a:r>
            <a:r>
              <a:rPr lang="en-US" sz="1200" dirty="0" smtClean="0"/>
              <a:t> (2007)</a:t>
            </a:r>
            <a:endParaRPr lang="en-US" sz="1200" dirty="0"/>
          </a:p>
        </p:txBody>
      </p:sp>
      <p:sp>
        <p:nvSpPr>
          <p:cNvPr id="4" name="Slide Number Placeholder 3"/>
          <p:cNvSpPr>
            <a:spLocks noGrp="1"/>
          </p:cNvSpPr>
          <p:nvPr>
            <p:ph type="sldNum" sz="quarter" idx="11"/>
          </p:nvPr>
        </p:nvSpPr>
        <p:spPr/>
        <p:txBody>
          <a:bodyPr/>
          <a:lstStyle/>
          <a:p>
            <a:pPr>
              <a:defRPr/>
            </a:pPr>
            <a:fld id="{C16E787F-9BA7-45C4-8735-F329ABC203DF}"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Military Sexual Trauma</a:t>
            </a:r>
            <a:endParaRPr lang="en-US" dirty="0"/>
          </a:p>
        </p:txBody>
      </p:sp>
      <p:sp>
        <p:nvSpPr>
          <p:cNvPr id="3" name="Content Placeholder 2"/>
          <p:cNvSpPr>
            <a:spLocks noGrp="1"/>
          </p:cNvSpPr>
          <p:nvPr>
            <p:ph idx="1"/>
          </p:nvPr>
        </p:nvSpPr>
        <p:spPr/>
        <p:txBody>
          <a:bodyPr/>
          <a:lstStyle/>
          <a:p>
            <a:pPr>
              <a:buNone/>
            </a:pPr>
            <a:r>
              <a:rPr lang="en-US" dirty="0" smtClean="0"/>
              <a:t>Among Veterans using VA health care, about:</a:t>
            </a:r>
          </a:p>
          <a:p>
            <a:pPr>
              <a:buNone/>
            </a:pPr>
            <a:endParaRPr lang="en-US" dirty="0" smtClean="0"/>
          </a:p>
          <a:p>
            <a:r>
              <a:rPr lang="en-US" sz="3200" dirty="0" smtClean="0"/>
              <a:t>23 out of 100 women (23%) reported sexual assault when in the military. </a:t>
            </a:r>
          </a:p>
          <a:p>
            <a:endParaRPr lang="en-US" sz="3200" dirty="0" smtClean="0"/>
          </a:p>
          <a:p>
            <a:r>
              <a:rPr lang="en-US" sz="3200" dirty="0" smtClean="0"/>
              <a:t>55 out of 100 women (55%) and 38 out of 100 men (38%) have experienced sexual harassment when in the military.</a:t>
            </a:r>
          </a:p>
          <a:p>
            <a:pPr>
              <a:buNone/>
            </a:pPr>
            <a:r>
              <a:rPr lang="en-US" sz="1200" dirty="0" smtClean="0"/>
              <a:t>http://www.ptsd.va.gov/public/pages/how-common-is-ptsd.asp</a:t>
            </a:r>
          </a:p>
          <a:p>
            <a:endParaRPr lang="en-US" dirty="0"/>
          </a:p>
        </p:txBody>
      </p:sp>
      <p:sp>
        <p:nvSpPr>
          <p:cNvPr id="4" name="Slide Number Placeholder 3"/>
          <p:cNvSpPr>
            <a:spLocks noGrp="1"/>
          </p:cNvSpPr>
          <p:nvPr>
            <p:ph type="sldNum" sz="quarter" idx="11"/>
          </p:nvPr>
        </p:nvSpPr>
        <p:spPr/>
        <p:txBody>
          <a:bodyPr/>
          <a:lstStyle/>
          <a:p>
            <a:pPr>
              <a:defRPr/>
            </a:pPr>
            <a:fld id="{C16E787F-9BA7-45C4-8735-F329ABC203DF}"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There Are Effective Treatments for PTSD</a:t>
            </a:r>
          </a:p>
        </p:txBody>
      </p:sp>
      <p:sp>
        <p:nvSpPr>
          <p:cNvPr id="27651" name="Content Placeholder 2"/>
          <p:cNvSpPr>
            <a:spLocks noGrp="1"/>
          </p:cNvSpPr>
          <p:nvPr>
            <p:ph idx="1"/>
          </p:nvPr>
        </p:nvSpPr>
        <p:spPr/>
        <p:txBody>
          <a:bodyPr/>
          <a:lstStyle/>
          <a:p>
            <a:pPr>
              <a:defRPr/>
            </a:pPr>
            <a:r>
              <a:rPr lang="en-US" sz="2000" kern="1200" dirty="0" smtClean="0"/>
              <a:t>Many Veterans with PTSD are reluctant to seek help because:</a:t>
            </a:r>
          </a:p>
          <a:p>
            <a:pPr lvl="1">
              <a:defRPr/>
            </a:pPr>
            <a:r>
              <a:rPr lang="en-US" sz="1600" kern="1200" dirty="0" smtClean="0"/>
              <a:t>They don’t think treatment will help</a:t>
            </a:r>
          </a:p>
          <a:p>
            <a:pPr lvl="1">
              <a:defRPr/>
            </a:pPr>
            <a:r>
              <a:rPr lang="en-US" sz="1600" kern="1200" dirty="0" smtClean="0"/>
              <a:t>They see treatment-seeking as a sign of personal weakness</a:t>
            </a:r>
          </a:p>
          <a:p>
            <a:pPr lvl="1">
              <a:defRPr/>
            </a:pPr>
            <a:r>
              <a:rPr lang="en-US" sz="1600" kern="1200" dirty="0" smtClean="0"/>
              <a:t>They are concerned about reactions of others</a:t>
            </a:r>
          </a:p>
          <a:p>
            <a:pPr>
              <a:defRPr/>
            </a:pPr>
            <a:r>
              <a:rPr lang="en-US" sz="2000" kern="1200" dirty="0" smtClean="0"/>
              <a:t>There are effective treatments for PTSD that can:</a:t>
            </a:r>
          </a:p>
          <a:p>
            <a:pPr lvl="1">
              <a:defRPr/>
            </a:pPr>
            <a:r>
              <a:rPr lang="en-US" sz="1600" kern="1200" dirty="0" smtClean="0"/>
              <a:t>Reduce PTSD symptoms</a:t>
            </a:r>
          </a:p>
          <a:p>
            <a:pPr lvl="1">
              <a:defRPr/>
            </a:pPr>
            <a:r>
              <a:rPr lang="en-US" sz="1600" kern="1200" dirty="0" smtClean="0"/>
              <a:t>Improve mood</a:t>
            </a:r>
          </a:p>
          <a:p>
            <a:pPr lvl="1">
              <a:defRPr/>
            </a:pPr>
            <a:r>
              <a:rPr lang="en-US" sz="1600" kern="1200" dirty="0" smtClean="0"/>
              <a:t>Improve family and work functioning</a:t>
            </a:r>
          </a:p>
          <a:p>
            <a:pPr>
              <a:defRPr/>
            </a:pPr>
            <a:r>
              <a:rPr lang="en-US" sz="2000" kern="1200" dirty="0" smtClean="0"/>
              <a:t>In treatment, Vets…</a:t>
            </a:r>
          </a:p>
          <a:p>
            <a:pPr lvl="1">
              <a:defRPr/>
            </a:pPr>
            <a:r>
              <a:rPr lang="en-US" sz="1600" kern="1200" dirty="0" smtClean="0"/>
              <a:t>Connect with other Veterans</a:t>
            </a:r>
          </a:p>
          <a:p>
            <a:pPr lvl="1">
              <a:defRPr/>
            </a:pPr>
            <a:r>
              <a:rPr lang="en-US" sz="1600" kern="1200" dirty="0" smtClean="0"/>
              <a:t>Rethink negative beliefs about what happened (e.g., self-blame or guilt)</a:t>
            </a:r>
          </a:p>
          <a:p>
            <a:pPr lvl="1">
              <a:defRPr/>
            </a:pPr>
            <a:r>
              <a:rPr lang="en-US" sz="1600" kern="1200" dirty="0" smtClean="0"/>
              <a:t>Learn to revisit their painful memories with less distress</a:t>
            </a:r>
          </a:p>
          <a:p>
            <a:pPr lvl="1">
              <a:defRPr/>
            </a:pPr>
            <a:r>
              <a:rPr lang="en-US" sz="1600" kern="1200" dirty="0" smtClean="0"/>
              <a:t>Learn coping skills</a:t>
            </a:r>
          </a:p>
          <a:p>
            <a:pPr>
              <a:defRPr/>
            </a:pPr>
            <a:r>
              <a:rPr lang="en-US" sz="2000" kern="1200" dirty="0" smtClean="0"/>
              <a:t>Most Veterans are very satisfied with VHA PTSD care</a:t>
            </a:r>
          </a:p>
          <a:p>
            <a:pPr>
              <a:defRPr/>
            </a:pPr>
            <a:r>
              <a:rPr lang="en-US" sz="2000" kern="1200" dirty="0" smtClean="0"/>
              <a:t>It takes </a:t>
            </a:r>
            <a:r>
              <a:rPr lang="en-US" sz="2000" b="1" kern="1200" dirty="0" smtClean="0"/>
              <a:t>courage and strength </a:t>
            </a:r>
            <a:r>
              <a:rPr lang="en-US" sz="2000" kern="1200" dirty="0" smtClean="0"/>
              <a:t>to go for treatment</a:t>
            </a:r>
          </a:p>
        </p:txBody>
      </p:sp>
      <p:sp>
        <p:nvSpPr>
          <p:cNvPr id="31748" name="Slide Number Placeholder 3"/>
          <p:cNvSpPr>
            <a:spLocks noGrp="1"/>
          </p:cNvSpPr>
          <p:nvPr>
            <p:ph type="sldNum" sz="quarter" idx="11"/>
          </p:nvPr>
        </p:nvSpPr>
        <p:spPr>
          <a:noFill/>
        </p:spPr>
        <p:txBody>
          <a:bodyPr/>
          <a:lstStyle/>
          <a:p>
            <a:fld id="{04CBC541-FB37-4AFF-8CEA-0304A8CE3672}" type="slidenum">
              <a:rPr lang="en-US" smtClean="0">
                <a:latin typeface="Arial" pitchFamily="34" charset="0"/>
              </a:rPr>
              <a:pPr/>
              <a:t>17</a:t>
            </a:fld>
            <a:r>
              <a:rPr lang="en-US" smtClean="0">
                <a:latin typeface="Arial" pitchFamily="34" charset="0"/>
              </a:rPr>
              <a:t> [Ruzek]</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1143000" y="304800"/>
            <a:ext cx="6705600" cy="1143000"/>
          </a:xfrm>
        </p:spPr>
        <p:txBody>
          <a:bodyPr/>
          <a:lstStyle/>
          <a:p>
            <a:r>
              <a:rPr lang="en-US" smtClean="0"/>
              <a:t>TBI</a:t>
            </a:r>
            <a:br>
              <a:rPr lang="en-US" smtClean="0"/>
            </a:br>
            <a:r>
              <a:rPr lang="en-US" smtClean="0"/>
              <a:t>Traumatic Brain Injury</a:t>
            </a:r>
          </a:p>
        </p:txBody>
      </p:sp>
      <p:sp>
        <p:nvSpPr>
          <p:cNvPr id="3" name="Content Placeholder 2"/>
          <p:cNvSpPr>
            <a:spLocks noGrp="1"/>
          </p:cNvSpPr>
          <p:nvPr>
            <p:ph idx="1"/>
          </p:nvPr>
        </p:nvSpPr>
        <p:spPr/>
        <p:txBody>
          <a:bodyPr/>
          <a:lstStyle/>
          <a:p>
            <a:pPr>
              <a:defRPr/>
            </a:pPr>
            <a:r>
              <a:rPr lang="en-US" dirty="0"/>
              <a:t>A traumatic brain injury is a blow or jolt to the head or a penetrating head injury that disrupts the function of the brain. </a:t>
            </a:r>
          </a:p>
          <a:p>
            <a:pPr>
              <a:defRPr/>
            </a:pPr>
            <a:r>
              <a:rPr lang="en-US" dirty="0"/>
              <a:t>The severity of such an injury may range from mild to severe. </a:t>
            </a:r>
          </a:p>
          <a:p>
            <a:pPr>
              <a:defRPr/>
            </a:pPr>
            <a:r>
              <a:rPr lang="en-US" dirty="0"/>
              <a:t>A TBI can result in short- or long-term problems with independent function.</a:t>
            </a:r>
          </a:p>
          <a:p>
            <a:pPr>
              <a:buFont typeface="Wingdings" pitchFamily="2" charset="2"/>
              <a:buNone/>
              <a:defRPr/>
            </a:pPr>
            <a:endParaRPr lang="en-US" sz="900" dirty="0" smtClean="0"/>
          </a:p>
          <a:p>
            <a:pPr>
              <a:buFont typeface="Wingdings" pitchFamily="2" charset="2"/>
              <a:buNone/>
              <a:defRPr/>
            </a:pPr>
            <a:endParaRPr lang="en-US" sz="900" dirty="0" smtClean="0"/>
          </a:p>
          <a:p>
            <a:pPr>
              <a:buFont typeface="Wingdings" pitchFamily="2" charset="2"/>
              <a:buNone/>
              <a:defRPr/>
            </a:pPr>
            <a:r>
              <a:rPr lang="en-US" sz="900" dirty="0" smtClean="0"/>
              <a:t>MIRECC Traumatic Brain Injury and Suicide: Information and resources for clinicians</a:t>
            </a:r>
          </a:p>
          <a:p>
            <a:pPr marL="0" indent="0">
              <a:lnSpc>
                <a:spcPct val="90000"/>
              </a:lnSpc>
              <a:buFontTx/>
              <a:buNone/>
              <a:defRPr/>
            </a:pPr>
            <a:endParaRPr lang="en-US" dirty="0" smtClean="0"/>
          </a:p>
        </p:txBody>
      </p:sp>
      <p:sp>
        <p:nvSpPr>
          <p:cNvPr id="35844" name="Slide Number Placeholder 3"/>
          <p:cNvSpPr>
            <a:spLocks noGrp="1"/>
          </p:cNvSpPr>
          <p:nvPr>
            <p:ph type="sldNum" sz="quarter" idx="11"/>
          </p:nvPr>
        </p:nvSpPr>
        <p:spPr>
          <a:noFill/>
        </p:spPr>
        <p:txBody>
          <a:bodyPr/>
          <a:lstStyle/>
          <a:p>
            <a:fld id="{E6DFD94F-77F5-4260-9861-BCBD0BBDC5AE}" type="slidenum">
              <a:rPr lang="en-US" smtClean="0">
                <a:latin typeface="Arial" pitchFamily="34" charset="0"/>
              </a:rPr>
              <a:pPr/>
              <a:t>18</a:t>
            </a:fld>
            <a:r>
              <a:rPr lang="en-US" smtClean="0">
                <a:latin typeface="Arial" pitchFamily="34" charset="0"/>
              </a:rPr>
              <a:t> [Pickren]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Oval 2"/>
          <p:cNvSpPr>
            <a:spLocks noChangeArrowheads="1"/>
          </p:cNvSpPr>
          <p:nvPr/>
        </p:nvSpPr>
        <p:spPr bwMode="auto">
          <a:xfrm>
            <a:off x="3276600" y="838200"/>
            <a:ext cx="5029200" cy="4800600"/>
          </a:xfrm>
          <a:prstGeom prst="ellipse">
            <a:avLst/>
          </a:prstGeom>
          <a:gradFill rotWithShape="0">
            <a:gsLst>
              <a:gs pos="0">
                <a:srgbClr val="6399A8">
                  <a:alpha val="48000"/>
                </a:srgbClr>
              </a:gs>
              <a:gs pos="100000">
                <a:srgbClr val="598A98">
                  <a:alpha val="48000"/>
                </a:srgbClr>
              </a:gs>
            </a:gsLst>
            <a:path path="shape">
              <a:fillToRect l="50000" t="50000" r="50000" b="50000"/>
            </a:path>
          </a:gradFill>
          <a:ln w="12700" cap="sq">
            <a:solidFill>
              <a:schemeClr val="tx1"/>
            </a:solidFill>
            <a:round/>
            <a:headEnd type="none" w="sm" len="sm"/>
            <a:tailEnd type="none" w="sm" len="sm"/>
          </a:ln>
        </p:spPr>
        <p:txBody>
          <a:bodyPr wrap="none" anchor="ctr"/>
          <a:lstStyle/>
          <a:p>
            <a:endParaRPr lang="en-US">
              <a:latin typeface="Calibri" pitchFamily="34" charset="0"/>
            </a:endParaRPr>
          </a:p>
        </p:txBody>
      </p:sp>
      <p:sp>
        <p:nvSpPr>
          <p:cNvPr id="40963" name="Oval 3"/>
          <p:cNvSpPr>
            <a:spLocks noChangeArrowheads="1"/>
          </p:cNvSpPr>
          <p:nvPr/>
        </p:nvSpPr>
        <p:spPr bwMode="auto">
          <a:xfrm>
            <a:off x="1447800" y="1524000"/>
            <a:ext cx="5181600" cy="4876800"/>
          </a:xfrm>
          <a:prstGeom prst="ellipse">
            <a:avLst/>
          </a:prstGeom>
          <a:gradFill rotWithShape="0">
            <a:gsLst>
              <a:gs pos="0">
                <a:srgbClr val="FFEA82">
                  <a:alpha val="57999"/>
                </a:srgbClr>
              </a:gs>
              <a:gs pos="100000">
                <a:srgbClr val="E6D375">
                  <a:alpha val="43999"/>
                </a:srgbClr>
              </a:gs>
            </a:gsLst>
            <a:path path="shape">
              <a:fillToRect l="50000" t="50000" r="50000" b="50000"/>
            </a:path>
          </a:gradFill>
          <a:ln w="12700" cap="sq">
            <a:solidFill>
              <a:schemeClr val="tx1"/>
            </a:solidFill>
            <a:round/>
            <a:headEnd type="none" w="sm" len="sm"/>
            <a:tailEnd type="none" w="sm" len="sm"/>
          </a:ln>
        </p:spPr>
        <p:txBody>
          <a:bodyPr wrap="none" anchor="ctr"/>
          <a:lstStyle/>
          <a:p>
            <a:endParaRPr lang="en-US">
              <a:latin typeface="Calibri" pitchFamily="34" charset="0"/>
            </a:endParaRPr>
          </a:p>
        </p:txBody>
      </p:sp>
      <p:sp>
        <p:nvSpPr>
          <p:cNvPr id="922628" name="Text Box 4"/>
          <p:cNvSpPr txBox="1">
            <a:spLocks noChangeArrowheads="1"/>
          </p:cNvSpPr>
          <p:nvPr/>
        </p:nvSpPr>
        <p:spPr bwMode="auto">
          <a:xfrm>
            <a:off x="3048000" y="2057400"/>
            <a:ext cx="704850" cy="579438"/>
          </a:xfrm>
          <a:prstGeom prst="rect">
            <a:avLst/>
          </a:prstGeom>
          <a:noFill/>
          <a:ln w="12700" cap="sq">
            <a:noFill/>
            <a:miter lim="800000"/>
            <a:headEnd type="none" w="sm" len="sm"/>
            <a:tailEnd type="none" w="sm" len="sm"/>
          </a:ln>
          <a:effectLst/>
        </p:spPr>
        <p:txBody>
          <a:bodyPr wrap="none">
            <a:spAutoFit/>
          </a:bodyPr>
          <a:lstStyle/>
          <a:p>
            <a:pPr fontAlgn="auto">
              <a:spcBef>
                <a:spcPct val="50000"/>
              </a:spcBef>
              <a:spcAft>
                <a:spcPts val="0"/>
              </a:spcAft>
              <a:defRPr/>
            </a:pPr>
            <a:r>
              <a:rPr lang="en-US" sz="3200" b="1" u="sng">
                <a:effectLst>
                  <a:outerShdw blurRad="38100" dist="38100" dir="2700000" algn="tl">
                    <a:srgbClr val="FFFFFF"/>
                  </a:outerShdw>
                </a:effectLst>
                <a:latin typeface="Century Gothic" pitchFamily="34" charset="0"/>
              </a:rPr>
              <a:t>TBI</a:t>
            </a:r>
          </a:p>
        </p:txBody>
      </p:sp>
      <p:sp>
        <p:nvSpPr>
          <p:cNvPr id="40965" name="Text Box 5"/>
          <p:cNvSpPr txBox="1">
            <a:spLocks noChangeArrowheads="1"/>
          </p:cNvSpPr>
          <p:nvPr/>
        </p:nvSpPr>
        <p:spPr bwMode="auto">
          <a:xfrm>
            <a:off x="1981200" y="2895600"/>
            <a:ext cx="1227138"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Headache</a:t>
            </a:r>
          </a:p>
        </p:txBody>
      </p:sp>
      <p:sp>
        <p:nvSpPr>
          <p:cNvPr id="40966" name="Text Box 6"/>
          <p:cNvSpPr txBox="1">
            <a:spLocks noChangeArrowheads="1"/>
          </p:cNvSpPr>
          <p:nvPr/>
        </p:nvSpPr>
        <p:spPr bwMode="auto">
          <a:xfrm>
            <a:off x="1752600" y="3505200"/>
            <a:ext cx="11874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Nausea &amp;</a:t>
            </a:r>
          </a:p>
          <a:p>
            <a:pPr algn="ctr">
              <a:lnSpc>
                <a:spcPct val="90000"/>
              </a:lnSpc>
            </a:pPr>
            <a:r>
              <a:rPr lang="en-US">
                <a:latin typeface="Calibri" pitchFamily="34" charset="0"/>
              </a:rPr>
              <a:t>Vomiting</a:t>
            </a:r>
          </a:p>
        </p:txBody>
      </p:sp>
      <p:sp>
        <p:nvSpPr>
          <p:cNvPr id="40967" name="Text Box 7"/>
          <p:cNvSpPr txBox="1">
            <a:spLocks noChangeArrowheads="1"/>
          </p:cNvSpPr>
          <p:nvPr/>
        </p:nvSpPr>
        <p:spPr bwMode="auto">
          <a:xfrm>
            <a:off x="2133600" y="4267200"/>
            <a:ext cx="9842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Hearing</a:t>
            </a:r>
          </a:p>
          <a:p>
            <a:pPr algn="ctr">
              <a:lnSpc>
                <a:spcPct val="90000"/>
              </a:lnSpc>
            </a:pPr>
            <a:r>
              <a:rPr lang="en-US">
                <a:latin typeface="Calibri" pitchFamily="34" charset="0"/>
              </a:rPr>
              <a:t>Loss</a:t>
            </a:r>
          </a:p>
        </p:txBody>
      </p:sp>
      <p:sp>
        <p:nvSpPr>
          <p:cNvPr id="40968" name="Text Box 8"/>
          <p:cNvSpPr txBox="1">
            <a:spLocks noChangeArrowheads="1"/>
          </p:cNvSpPr>
          <p:nvPr/>
        </p:nvSpPr>
        <p:spPr bwMode="auto">
          <a:xfrm>
            <a:off x="2895600" y="4876800"/>
            <a:ext cx="9588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Ringing</a:t>
            </a:r>
          </a:p>
          <a:p>
            <a:pPr algn="ctr">
              <a:lnSpc>
                <a:spcPct val="90000"/>
              </a:lnSpc>
            </a:pPr>
            <a:r>
              <a:rPr lang="en-US">
                <a:latin typeface="Calibri" pitchFamily="34" charset="0"/>
              </a:rPr>
              <a:t>in Ears</a:t>
            </a:r>
          </a:p>
        </p:txBody>
      </p:sp>
      <p:sp>
        <p:nvSpPr>
          <p:cNvPr id="40969" name="Text Box 9"/>
          <p:cNvSpPr txBox="1">
            <a:spLocks noChangeArrowheads="1"/>
          </p:cNvSpPr>
          <p:nvPr/>
        </p:nvSpPr>
        <p:spPr bwMode="auto">
          <a:xfrm>
            <a:off x="3505200" y="5638800"/>
            <a:ext cx="11620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Dizziness</a:t>
            </a:r>
          </a:p>
        </p:txBody>
      </p:sp>
      <p:sp>
        <p:nvSpPr>
          <p:cNvPr id="40970" name="Text Box 10"/>
          <p:cNvSpPr txBox="1">
            <a:spLocks noChangeArrowheads="1"/>
          </p:cNvSpPr>
          <p:nvPr/>
        </p:nvSpPr>
        <p:spPr bwMode="auto">
          <a:xfrm>
            <a:off x="3886200" y="1752600"/>
            <a:ext cx="11493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Attention</a:t>
            </a:r>
          </a:p>
          <a:p>
            <a:pPr algn="ctr">
              <a:lnSpc>
                <a:spcPct val="90000"/>
              </a:lnSpc>
            </a:pPr>
            <a:r>
              <a:rPr lang="en-US">
                <a:latin typeface="Calibri" pitchFamily="34" charset="0"/>
              </a:rPr>
              <a:t>Problems</a:t>
            </a:r>
          </a:p>
        </p:txBody>
      </p:sp>
      <p:sp>
        <p:nvSpPr>
          <p:cNvPr id="40971" name="Text Box 11"/>
          <p:cNvSpPr txBox="1">
            <a:spLocks noChangeArrowheads="1"/>
          </p:cNvSpPr>
          <p:nvPr/>
        </p:nvSpPr>
        <p:spPr bwMode="auto">
          <a:xfrm>
            <a:off x="4572000" y="2438400"/>
            <a:ext cx="13398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Depression</a:t>
            </a:r>
          </a:p>
        </p:txBody>
      </p:sp>
      <p:sp>
        <p:nvSpPr>
          <p:cNvPr id="40972" name="Text Box 12"/>
          <p:cNvSpPr txBox="1">
            <a:spLocks noChangeArrowheads="1"/>
          </p:cNvSpPr>
          <p:nvPr/>
        </p:nvSpPr>
        <p:spPr bwMode="auto">
          <a:xfrm>
            <a:off x="3581400" y="3048000"/>
            <a:ext cx="10985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Irritability</a:t>
            </a:r>
          </a:p>
        </p:txBody>
      </p:sp>
      <p:sp>
        <p:nvSpPr>
          <p:cNvPr id="40973" name="Text Box 13"/>
          <p:cNvSpPr txBox="1">
            <a:spLocks noChangeArrowheads="1"/>
          </p:cNvSpPr>
          <p:nvPr/>
        </p:nvSpPr>
        <p:spPr bwMode="auto">
          <a:xfrm>
            <a:off x="5105400" y="4800600"/>
            <a:ext cx="9334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Anxiety</a:t>
            </a:r>
          </a:p>
        </p:txBody>
      </p:sp>
      <p:sp>
        <p:nvSpPr>
          <p:cNvPr id="922638" name="Text Box 14"/>
          <p:cNvSpPr txBox="1">
            <a:spLocks noChangeArrowheads="1"/>
          </p:cNvSpPr>
          <p:nvPr/>
        </p:nvSpPr>
        <p:spPr bwMode="auto">
          <a:xfrm>
            <a:off x="5410200" y="838200"/>
            <a:ext cx="1077913" cy="579438"/>
          </a:xfrm>
          <a:prstGeom prst="rect">
            <a:avLst/>
          </a:prstGeom>
          <a:noFill/>
          <a:ln w="12700" cap="sq">
            <a:noFill/>
            <a:miter lim="800000"/>
            <a:headEnd type="none" w="sm" len="sm"/>
            <a:tailEnd type="none" w="sm" len="sm"/>
          </a:ln>
          <a:effectLst/>
        </p:spPr>
        <p:txBody>
          <a:bodyPr wrap="none">
            <a:spAutoFit/>
          </a:bodyPr>
          <a:lstStyle/>
          <a:p>
            <a:pPr fontAlgn="auto">
              <a:spcBef>
                <a:spcPct val="50000"/>
              </a:spcBef>
              <a:spcAft>
                <a:spcPts val="0"/>
              </a:spcAft>
              <a:defRPr/>
            </a:pPr>
            <a:r>
              <a:rPr lang="en-US" sz="3200" b="1" u="sng">
                <a:effectLst>
                  <a:outerShdw blurRad="38100" dist="38100" dir="2700000" algn="tl">
                    <a:srgbClr val="FFFFFF"/>
                  </a:outerShdw>
                </a:effectLst>
                <a:latin typeface="Century Gothic" pitchFamily="34" charset="0"/>
              </a:rPr>
              <a:t>PTSD</a:t>
            </a:r>
          </a:p>
        </p:txBody>
      </p:sp>
      <p:sp>
        <p:nvSpPr>
          <p:cNvPr id="40975" name="Text Box 15"/>
          <p:cNvSpPr txBox="1">
            <a:spLocks noChangeArrowheads="1"/>
          </p:cNvSpPr>
          <p:nvPr/>
        </p:nvSpPr>
        <p:spPr bwMode="auto">
          <a:xfrm>
            <a:off x="5715000" y="1600200"/>
            <a:ext cx="13398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Flashbacks</a:t>
            </a:r>
          </a:p>
        </p:txBody>
      </p:sp>
      <p:sp>
        <p:nvSpPr>
          <p:cNvPr id="40976" name="Text Box 16"/>
          <p:cNvSpPr txBox="1">
            <a:spLocks noChangeArrowheads="1"/>
          </p:cNvSpPr>
          <p:nvPr/>
        </p:nvSpPr>
        <p:spPr bwMode="auto">
          <a:xfrm>
            <a:off x="6477000" y="2209800"/>
            <a:ext cx="13525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Nightmares</a:t>
            </a:r>
          </a:p>
        </p:txBody>
      </p:sp>
      <p:sp>
        <p:nvSpPr>
          <p:cNvPr id="40977" name="Text Box 17"/>
          <p:cNvSpPr txBox="1">
            <a:spLocks noChangeArrowheads="1"/>
          </p:cNvSpPr>
          <p:nvPr/>
        </p:nvSpPr>
        <p:spPr bwMode="auto">
          <a:xfrm>
            <a:off x="3886200" y="3886200"/>
            <a:ext cx="11493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Sleep</a:t>
            </a:r>
          </a:p>
          <a:p>
            <a:pPr algn="ctr">
              <a:lnSpc>
                <a:spcPct val="90000"/>
              </a:lnSpc>
            </a:pPr>
            <a:r>
              <a:rPr lang="en-US">
                <a:latin typeface="Calibri" pitchFamily="34" charset="0"/>
              </a:rPr>
              <a:t>Problems</a:t>
            </a:r>
          </a:p>
        </p:txBody>
      </p:sp>
      <p:sp>
        <p:nvSpPr>
          <p:cNvPr id="40978" name="Text Box 18"/>
          <p:cNvSpPr txBox="1">
            <a:spLocks noChangeArrowheads="1"/>
          </p:cNvSpPr>
          <p:nvPr/>
        </p:nvSpPr>
        <p:spPr bwMode="auto">
          <a:xfrm>
            <a:off x="6629400" y="4191000"/>
            <a:ext cx="9715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Easily</a:t>
            </a:r>
          </a:p>
          <a:p>
            <a:pPr algn="ctr">
              <a:lnSpc>
                <a:spcPct val="90000"/>
              </a:lnSpc>
            </a:pPr>
            <a:r>
              <a:rPr lang="en-US">
                <a:latin typeface="Calibri" pitchFamily="34" charset="0"/>
              </a:rPr>
              <a:t>Startled</a:t>
            </a:r>
          </a:p>
        </p:txBody>
      </p:sp>
      <p:sp>
        <p:nvSpPr>
          <p:cNvPr id="40979" name="Text Box 19"/>
          <p:cNvSpPr txBox="1">
            <a:spLocks noChangeArrowheads="1"/>
          </p:cNvSpPr>
          <p:nvPr/>
        </p:nvSpPr>
        <p:spPr bwMode="auto">
          <a:xfrm>
            <a:off x="4953000" y="3352800"/>
            <a:ext cx="13398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Poor Anger</a:t>
            </a:r>
          </a:p>
          <a:p>
            <a:pPr algn="ctr">
              <a:lnSpc>
                <a:spcPct val="90000"/>
              </a:lnSpc>
            </a:pPr>
            <a:r>
              <a:rPr lang="en-US">
                <a:latin typeface="Calibri" pitchFamily="34" charset="0"/>
              </a:rPr>
              <a:t>Control</a:t>
            </a:r>
          </a:p>
        </p:txBody>
      </p:sp>
      <p:sp>
        <p:nvSpPr>
          <p:cNvPr id="40980" name="Text Box 20"/>
          <p:cNvSpPr txBox="1">
            <a:spLocks noChangeArrowheads="1"/>
          </p:cNvSpPr>
          <p:nvPr/>
        </p:nvSpPr>
        <p:spPr bwMode="auto">
          <a:xfrm>
            <a:off x="6705600" y="2895600"/>
            <a:ext cx="9715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Isolates</a:t>
            </a:r>
          </a:p>
          <a:p>
            <a:pPr algn="ctr">
              <a:lnSpc>
                <a:spcPct val="90000"/>
              </a:lnSpc>
            </a:pPr>
            <a:r>
              <a:rPr lang="en-US">
                <a:latin typeface="Calibri" pitchFamily="34" charset="0"/>
              </a:rPr>
              <a:t>Self</a:t>
            </a:r>
          </a:p>
        </p:txBody>
      </p:sp>
      <p:sp>
        <p:nvSpPr>
          <p:cNvPr id="40981" name="Title 1"/>
          <p:cNvSpPr>
            <a:spLocks noGrp="1"/>
          </p:cNvSpPr>
          <p:nvPr>
            <p:ph type="title"/>
          </p:nvPr>
        </p:nvSpPr>
        <p:spPr>
          <a:xfrm>
            <a:off x="1143000" y="304800"/>
            <a:ext cx="6705600" cy="381000"/>
          </a:xfrm>
        </p:spPr>
        <p:txBody>
          <a:bodyPr/>
          <a:lstStyle/>
          <a:p>
            <a:r>
              <a:rPr lang="en-US" smtClean="0">
                <a:solidFill>
                  <a:srgbClr val="002060"/>
                </a:solidFill>
              </a:rPr>
              <a:t>TBI- PTSD symptom overlap</a:t>
            </a:r>
          </a:p>
        </p:txBody>
      </p:sp>
      <p:sp>
        <p:nvSpPr>
          <p:cNvPr id="22" name="Slide Number Placeholder 3"/>
          <p:cNvSpPr>
            <a:spLocks noGrp="1"/>
          </p:cNvSpPr>
          <p:nvPr>
            <p:ph type="sldNum" sz="quarter" idx="12"/>
          </p:nvPr>
        </p:nvSpPr>
        <p:spPr>
          <a:xfrm>
            <a:off x="7162800" y="6454775"/>
            <a:ext cx="1676400" cy="327025"/>
          </a:xfrm>
        </p:spPr>
        <p:txBody>
          <a:bodyPr/>
          <a:lstStyle/>
          <a:p>
            <a:pPr algn="ctr">
              <a:defRPr/>
            </a:pPr>
            <a:fld id="{D339E649-2CA7-4111-B63B-D76503DD9152}" type="slidenum">
              <a:rPr lang="en-US" smtClean="0"/>
              <a:pPr algn="ctr">
                <a:defRPr/>
              </a:pPr>
              <a:t>19</a:t>
            </a:fld>
            <a:endParaRPr lang="en-US"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sz="quarter" idx="1"/>
          </p:nvPr>
        </p:nvSpPr>
        <p:spPr/>
        <p:txBody>
          <a:bodyPr/>
          <a:lstStyle/>
          <a:p>
            <a:r>
              <a:rPr lang="en-US" i="1" dirty="0" smtClean="0"/>
              <a:t>Overview of VA </a:t>
            </a:r>
            <a:r>
              <a:rPr lang="en-US" i="1" dirty="0"/>
              <a:t>Health </a:t>
            </a:r>
            <a:r>
              <a:rPr lang="en-US" i="1" dirty="0" smtClean="0"/>
              <a:t>Care</a:t>
            </a:r>
          </a:p>
          <a:p>
            <a:r>
              <a:rPr lang="en-US" i="1" dirty="0" smtClean="0"/>
              <a:t>Role of Veterans Justice </a:t>
            </a:r>
            <a:r>
              <a:rPr lang="en-US" i="1" dirty="0"/>
              <a:t>Outreach </a:t>
            </a:r>
            <a:r>
              <a:rPr lang="en-US" i="1" dirty="0" smtClean="0"/>
              <a:t>(VJO) Specialists</a:t>
            </a:r>
          </a:p>
          <a:p>
            <a:r>
              <a:rPr lang="en-US" i="1" dirty="0" smtClean="0"/>
              <a:t>Today’s Justice Involved Veteran</a:t>
            </a:r>
          </a:p>
          <a:p>
            <a:r>
              <a:rPr lang="en-US" i="1" dirty="0" smtClean="0"/>
              <a:t>Resources </a:t>
            </a:r>
            <a:r>
              <a:rPr lang="en-US" i="1" dirty="0"/>
              <a:t>Available to the Defense </a:t>
            </a:r>
            <a:r>
              <a:rPr lang="en-US" i="1" dirty="0" smtClean="0"/>
              <a:t>Counsel</a:t>
            </a:r>
          </a:p>
          <a:p>
            <a:r>
              <a:rPr lang="en-US" i="1" dirty="0" smtClean="0"/>
              <a:t>Introduction </a:t>
            </a:r>
            <a:r>
              <a:rPr lang="en-US" i="1" dirty="0"/>
              <a:t>to Veterans Courts.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828800" y="704850"/>
            <a:ext cx="6858000" cy="590550"/>
          </a:xfrm>
        </p:spPr>
        <p:txBody>
          <a:bodyPr/>
          <a:lstStyle/>
          <a:p>
            <a:pPr eaLnBrk="1" hangingPunct="1"/>
            <a:r>
              <a:rPr lang="en-US" sz="3600" dirty="0" smtClean="0"/>
              <a:t>Other factors to consider</a:t>
            </a:r>
          </a:p>
        </p:txBody>
      </p:sp>
      <p:sp>
        <p:nvSpPr>
          <p:cNvPr id="11267" name="Content Placeholder 2"/>
          <p:cNvSpPr>
            <a:spLocks noGrp="1"/>
          </p:cNvSpPr>
          <p:nvPr>
            <p:ph idx="1"/>
          </p:nvPr>
        </p:nvSpPr>
        <p:spPr>
          <a:xfrm>
            <a:off x="304800" y="1752600"/>
            <a:ext cx="8610600" cy="4876800"/>
          </a:xfrm>
        </p:spPr>
        <p:txBody>
          <a:bodyPr/>
          <a:lstStyle/>
          <a:p>
            <a:pPr eaLnBrk="1" hangingPunct="1"/>
            <a:r>
              <a:rPr lang="en-US" sz="2400" b="1" dirty="0" smtClean="0"/>
              <a:t>Hearing loss </a:t>
            </a:r>
            <a:r>
              <a:rPr lang="en-US" sz="2400" dirty="0" smtClean="0"/>
              <a:t>is common among Veterans, so they may not hear what you say.</a:t>
            </a:r>
          </a:p>
          <a:p>
            <a:pPr eaLnBrk="1" hangingPunct="1"/>
            <a:r>
              <a:rPr lang="en-US" sz="2400" b="1" dirty="0" smtClean="0"/>
              <a:t>Survivor guilt </a:t>
            </a:r>
            <a:r>
              <a:rPr lang="en-US" sz="2400" dirty="0" smtClean="0"/>
              <a:t>is common for those who survive when others die or become seriously wounded.  Self blame can contribute to self sabotage, destructive behavior, suicide.</a:t>
            </a:r>
          </a:p>
          <a:p>
            <a:pPr eaLnBrk="1" hangingPunct="1"/>
            <a:r>
              <a:rPr lang="en-US" sz="2400" b="1" dirty="0" smtClean="0"/>
              <a:t>Panic attacks </a:t>
            </a:r>
            <a:r>
              <a:rPr lang="en-US" sz="2400" dirty="0" smtClean="0"/>
              <a:t>are common among warriors who are subconsciously triggered to enter a fight or flight mode.</a:t>
            </a:r>
          </a:p>
          <a:p>
            <a:pPr eaLnBrk="1" hangingPunct="1"/>
            <a:r>
              <a:rPr lang="en-US" sz="2400" b="1" dirty="0" smtClean="0"/>
              <a:t>Nightmares </a:t>
            </a:r>
            <a:r>
              <a:rPr lang="en-US" sz="2400" dirty="0" smtClean="0"/>
              <a:t>and insomnia contribute to daytime irritability.</a:t>
            </a:r>
          </a:p>
          <a:p>
            <a:pPr eaLnBrk="1" hangingPunct="1"/>
            <a:r>
              <a:rPr lang="en-US" sz="2400" b="1" dirty="0" smtClean="0"/>
              <a:t>Depression</a:t>
            </a:r>
            <a:r>
              <a:rPr lang="en-US" sz="2400" dirty="0" smtClean="0"/>
              <a:t> contributes to suicidal ideation.</a:t>
            </a:r>
          </a:p>
          <a:p>
            <a:pPr eaLnBrk="1" hangingPunct="1"/>
            <a:r>
              <a:rPr lang="en-US" sz="2400" dirty="0" smtClean="0"/>
              <a:t>Veterans of all eras are going through normal </a:t>
            </a:r>
            <a:r>
              <a:rPr lang="en-US" sz="2400" dirty="0" err="1" smtClean="0"/>
              <a:t>lifestage</a:t>
            </a:r>
            <a:r>
              <a:rPr lang="en-US" sz="2400" dirty="0" smtClean="0"/>
              <a:t> issues which may benefit from VA assistance. (family stressors, </a:t>
            </a:r>
            <a:r>
              <a:rPr lang="en-US" sz="2400" dirty="0" err="1" smtClean="0"/>
              <a:t>caregiving</a:t>
            </a:r>
            <a:r>
              <a:rPr lang="en-US" sz="2400" dirty="0" smtClean="0"/>
              <a:t>, school, empty nest, retirement)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Justice Involved Veteran	</a:t>
            </a:r>
            <a:endParaRPr lang="en-US" dirty="0"/>
          </a:p>
        </p:txBody>
      </p:sp>
      <p:sp>
        <p:nvSpPr>
          <p:cNvPr id="3" name="Content Placeholder 2"/>
          <p:cNvSpPr>
            <a:spLocks noGrp="1"/>
          </p:cNvSpPr>
          <p:nvPr>
            <p:ph sz="quarter" idx="1"/>
          </p:nvPr>
        </p:nvSpPr>
        <p:spPr/>
        <p:txBody>
          <a:bodyPr/>
          <a:lstStyle/>
          <a:p>
            <a:pPr>
              <a:buNone/>
            </a:pPr>
            <a:r>
              <a:rPr lang="en-US" dirty="0" smtClean="0"/>
              <a:t>Common charges</a:t>
            </a:r>
          </a:p>
          <a:p>
            <a:pPr>
              <a:buNone/>
            </a:pPr>
            <a:r>
              <a:rPr lang="en-US" dirty="0" smtClean="0"/>
              <a:t>	Domestic Violence</a:t>
            </a:r>
          </a:p>
          <a:p>
            <a:pPr>
              <a:buNone/>
            </a:pPr>
            <a:r>
              <a:rPr lang="en-US" dirty="0" smtClean="0"/>
              <a:t>	DUI</a:t>
            </a:r>
          </a:p>
          <a:p>
            <a:pPr>
              <a:buNone/>
            </a:pPr>
            <a:r>
              <a:rPr lang="en-US" dirty="0" smtClean="0"/>
              <a:t>	Possession of controlled substances</a:t>
            </a:r>
          </a:p>
          <a:p>
            <a:pPr>
              <a:buNone/>
            </a:pPr>
            <a:r>
              <a:rPr lang="en-US" dirty="0" smtClean="0"/>
              <a:t>	Aggravated Assault</a:t>
            </a:r>
          </a:p>
          <a:p>
            <a:pPr>
              <a:buNone/>
            </a:pPr>
            <a:r>
              <a:rPr lang="en-US" dirty="0" smtClean="0"/>
              <a:t>	Weapons charge</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p:txBody>
          <a:bodyPr/>
          <a:lstStyle/>
          <a:p>
            <a:r>
              <a:rPr lang="en-US" sz="3200" dirty="0" smtClean="0"/>
              <a:t>Veterans Justice Outreach</a:t>
            </a:r>
          </a:p>
        </p:txBody>
      </p:sp>
      <p:sp>
        <p:nvSpPr>
          <p:cNvPr id="338947" name="Rectangle 3"/>
          <p:cNvSpPr>
            <a:spLocks noGrp="1" noChangeArrowheads="1"/>
          </p:cNvSpPr>
          <p:nvPr>
            <p:ph type="body" idx="4294967295"/>
          </p:nvPr>
        </p:nvSpPr>
        <p:spPr>
          <a:xfrm>
            <a:off x="457200" y="1524000"/>
            <a:ext cx="3810000" cy="4525963"/>
          </a:xfrm>
        </p:spPr>
        <p:txBody>
          <a:bodyPr rtlCol="0">
            <a:normAutofit fontScale="92500" lnSpcReduction="10000"/>
          </a:bodyPr>
          <a:lstStyle/>
          <a:p>
            <a:pPr fontAlgn="auto">
              <a:spcAft>
                <a:spcPts val="0"/>
              </a:spcAft>
              <a:buFontTx/>
              <a:buNone/>
              <a:defRPr/>
            </a:pPr>
            <a:endParaRPr lang="en-US" sz="1600" dirty="0" smtClean="0"/>
          </a:p>
          <a:p>
            <a:pPr fontAlgn="auto">
              <a:spcAft>
                <a:spcPts val="0"/>
              </a:spcAft>
              <a:buFontTx/>
              <a:buNone/>
              <a:defRPr/>
            </a:pPr>
            <a:r>
              <a:rPr lang="en-US" sz="1700" dirty="0" smtClean="0">
                <a:latin typeface="Calibri" pitchFamily="34" charset="0"/>
                <a:cs typeface="Calibri" pitchFamily="34" charset="0"/>
              </a:rPr>
              <a:t>Can…</a:t>
            </a:r>
          </a:p>
          <a:p>
            <a:pPr fontAlgn="auto">
              <a:spcAft>
                <a:spcPts val="0"/>
              </a:spcAft>
              <a:buFontTx/>
              <a:buNone/>
              <a:defRPr/>
            </a:pPr>
            <a:endParaRPr lang="en-US" sz="1700" dirty="0" smtClean="0">
              <a:latin typeface="Calibri" pitchFamily="34" charset="0"/>
              <a:cs typeface="Calibri" pitchFamily="34" charset="0"/>
            </a:endParaRPr>
          </a:p>
          <a:p>
            <a:pPr fontAlgn="auto">
              <a:spcAft>
                <a:spcPts val="0"/>
              </a:spcAft>
              <a:buFont typeface="Arial" pitchFamily="34" charset="0"/>
              <a:buChar char="•"/>
              <a:defRPr/>
            </a:pPr>
            <a:r>
              <a:rPr lang="en-US" sz="1700" dirty="0" smtClean="0">
                <a:latin typeface="Calibri" pitchFamily="34" charset="0"/>
                <a:cs typeface="Calibri" pitchFamily="34" charset="0"/>
              </a:rPr>
              <a:t>Reach out to law enforcement, jails, and courts;</a:t>
            </a:r>
          </a:p>
          <a:p>
            <a:pPr fontAlgn="auto">
              <a:spcAft>
                <a:spcPts val="0"/>
              </a:spcAft>
              <a:buFont typeface="Arial" pitchFamily="34" charset="0"/>
              <a:buChar char="•"/>
              <a:defRPr/>
            </a:pPr>
            <a:r>
              <a:rPr lang="en-US" sz="1700" dirty="0" smtClean="0">
                <a:latin typeface="Calibri" pitchFamily="34" charset="0"/>
                <a:cs typeface="Calibri" pitchFamily="34" charset="0"/>
              </a:rPr>
              <a:t>Provide comprehensive healthcare services;</a:t>
            </a:r>
          </a:p>
          <a:p>
            <a:pPr fontAlgn="auto">
              <a:spcAft>
                <a:spcPts val="0"/>
              </a:spcAft>
              <a:buFont typeface="Arial" pitchFamily="34" charset="0"/>
              <a:buChar char="•"/>
              <a:defRPr/>
            </a:pPr>
            <a:r>
              <a:rPr lang="en-US" sz="1700" dirty="0" smtClean="0">
                <a:latin typeface="Calibri" pitchFamily="34" charset="0"/>
                <a:cs typeface="Calibri" pitchFamily="34" charset="0"/>
              </a:rPr>
              <a:t>With Veteran consent, communicate essentials (attendance, progress, </a:t>
            </a:r>
            <a:r>
              <a:rPr lang="en-US" sz="1700" dirty="0" err="1" smtClean="0">
                <a:latin typeface="Calibri" pitchFamily="34" charset="0"/>
                <a:cs typeface="Calibri" pitchFamily="34" charset="0"/>
              </a:rPr>
              <a:t>tx</a:t>
            </a:r>
            <a:r>
              <a:rPr lang="en-US" sz="1700" dirty="0" smtClean="0">
                <a:latin typeface="Calibri" pitchFamily="34" charset="0"/>
                <a:cs typeface="Calibri" pitchFamily="34" charset="0"/>
              </a:rPr>
              <a:t> testing, d/c plan);</a:t>
            </a:r>
          </a:p>
          <a:p>
            <a:pPr fontAlgn="auto">
              <a:spcAft>
                <a:spcPts val="0"/>
              </a:spcAft>
              <a:buFont typeface="Arial" pitchFamily="34" charset="0"/>
              <a:buChar char="•"/>
              <a:defRPr/>
            </a:pPr>
            <a:r>
              <a:rPr lang="en-US" sz="1700" dirty="0" smtClean="0">
                <a:latin typeface="Calibri" pitchFamily="34" charset="0"/>
                <a:cs typeface="Calibri" pitchFamily="34" charset="0"/>
              </a:rPr>
              <a:t>Serve all veteran eras;</a:t>
            </a:r>
          </a:p>
          <a:p>
            <a:pPr fontAlgn="auto">
              <a:spcAft>
                <a:spcPts val="0"/>
              </a:spcAft>
              <a:buFont typeface="Arial" pitchFamily="34" charset="0"/>
              <a:buChar char="•"/>
              <a:defRPr/>
            </a:pPr>
            <a:r>
              <a:rPr lang="en-US" sz="1700" dirty="0" smtClean="0">
                <a:latin typeface="Calibri" pitchFamily="34" charset="0"/>
                <a:cs typeface="Calibri" pitchFamily="34" charset="0"/>
              </a:rPr>
              <a:t>Function as court team member;</a:t>
            </a:r>
          </a:p>
          <a:p>
            <a:pPr fontAlgn="auto">
              <a:spcAft>
                <a:spcPts val="0"/>
              </a:spcAft>
              <a:buFont typeface="Arial" pitchFamily="34" charset="0"/>
              <a:buChar char="•"/>
              <a:defRPr/>
            </a:pPr>
            <a:r>
              <a:rPr lang="en-US" sz="1700" dirty="0" smtClean="0">
                <a:latin typeface="Calibri" pitchFamily="34" charset="0"/>
                <a:cs typeface="Calibri" pitchFamily="34" charset="0"/>
              </a:rPr>
              <a:t>Assess veteran’s healthcare needs, identify appropriate VA and non-VA services;</a:t>
            </a:r>
          </a:p>
          <a:p>
            <a:pPr fontAlgn="auto">
              <a:spcAft>
                <a:spcPts val="0"/>
              </a:spcAft>
              <a:buFont typeface="Arial" pitchFamily="34" charset="0"/>
              <a:buChar char="•"/>
              <a:defRPr/>
            </a:pPr>
            <a:r>
              <a:rPr lang="en-US" sz="1700" dirty="0" smtClean="0">
                <a:latin typeface="Calibri" pitchFamily="34" charset="0"/>
                <a:cs typeface="Calibri" pitchFamily="34" charset="0"/>
              </a:rPr>
              <a:t>Refer and link veteran to services;</a:t>
            </a:r>
          </a:p>
          <a:p>
            <a:pPr fontAlgn="auto">
              <a:spcAft>
                <a:spcPts val="0"/>
              </a:spcAft>
              <a:buFont typeface="Arial" pitchFamily="34" charset="0"/>
              <a:buChar char="•"/>
              <a:defRPr/>
            </a:pPr>
            <a:r>
              <a:rPr lang="en-US" sz="1700" dirty="0" smtClean="0">
                <a:latin typeface="Calibri" pitchFamily="34" charset="0"/>
                <a:cs typeface="Calibri" pitchFamily="34" charset="0"/>
              </a:rPr>
              <a:t>Provide EBT for court-monitored veterans.</a:t>
            </a:r>
          </a:p>
          <a:p>
            <a:pPr fontAlgn="auto">
              <a:spcAft>
                <a:spcPts val="0"/>
              </a:spcAft>
              <a:buFont typeface="Arial" pitchFamily="34" charset="0"/>
              <a:buChar char="•"/>
              <a:defRPr/>
            </a:pPr>
            <a:endParaRPr lang="en-US" sz="1600" dirty="0" smtClean="0"/>
          </a:p>
          <a:p>
            <a:pPr fontAlgn="auto">
              <a:spcAft>
                <a:spcPts val="0"/>
              </a:spcAft>
              <a:buFont typeface="Arial" pitchFamily="34" charset="0"/>
              <a:buChar char="•"/>
              <a:defRPr/>
            </a:pPr>
            <a:endParaRPr lang="en-US" sz="1600" dirty="0" smtClean="0"/>
          </a:p>
          <a:p>
            <a:pPr fontAlgn="auto">
              <a:spcAft>
                <a:spcPts val="0"/>
              </a:spcAft>
              <a:buFont typeface="Arial" pitchFamily="34" charset="0"/>
              <a:buChar char="•"/>
              <a:defRPr/>
            </a:pPr>
            <a:endParaRPr lang="en-US" sz="1600" dirty="0" smtClean="0"/>
          </a:p>
        </p:txBody>
      </p:sp>
      <p:sp>
        <p:nvSpPr>
          <p:cNvPr id="2052" name="Rectangle 4"/>
          <p:cNvSpPr>
            <a:spLocks noChangeArrowheads="1"/>
          </p:cNvSpPr>
          <p:nvPr/>
        </p:nvSpPr>
        <p:spPr bwMode="auto">
          <a:xfrm>
            <a:off x="4953000" y="1570038"/>
            <a:ext cx="3886200" cy="4678362"/>
          </a:xfrm>
          <a:prstGeom prst="rect">
            <a:avLst/>
          </a:prstGeom>
          <a:noFill/>
          <a:ln w="9525">
            <a:noFill/>
            <a:miter lim="800000"/>
            <a:headEnd/>
            <a:tailEnd/>
          </a:ln>
        </p:spPr>
        <p:txBody>
          <a:bodyPr/>
          <a:lstStyle/>
          <a:p>
            <a:pPr marL="342900" indent="-342900">
              <a:spcBef>
                <a:spcPct val="20000"/>
              </a:spcBef>
            </a:pPr>
            <a:endParaRPr lang="en-US" sz="1600" dirty="0" smtClean="0">
              <a:latin typeface="Calibri" pitchFamily="34" charset="0"/>
            </a:endParaRPr>
          </a:p>
          <a:p>
            <a:pPr marL="342900" indent="-342900">
              <a:spcBef>
                <a:spcPct val="20000"/>
              </a:spcBef>
            </a:pPr>
            <a:r>
              <a:rPr lang="en-US" sz="1600" dirty="0" smtClean="0">
                <a:latin typeface="Calibri" pitchFamily="34" charset="0"/>
              </a:rPr>
              <a:t>Cannot</a:t>
            </a:r>
            <a:r>
              <a:rPr lang="en-US" sz="1600" dirty="0">
                <a:latin typeface="Calibri" pitchFamily="34" charset="0"/>
              </a:rPr>
              <a:t>…</a:t>
            </a:r>
          </a:p>
          <a:p>
            <a:pPr marL="342900" indent="-342900">
              <a:spcBef>
                <a:spcPct val="20000"/>
              </a:spcBef>
              <a:buFontTx/>
              <a:buChar char="•"/>
            </a:pPr>
            <a:r>
              <a:rPr lang="en-US" sz="1600" dirty="0" smtClean="0">
                <a:latin typeface="Calibri" pitchFamily="34" charset="0"/>
              </a:rPr>
              <a:t>Do </a:t>
            </a:r>
            <a:r>
              <a:rPr lang="en-US" sz="1600" dirty="0">
                <a:latin typeface="Calibri" pitchFamily="34" charset="0"/>
              </a:rPr>
              <a:t>everything;</a:t>
            </a:r>
          </a:p>
          <a:p>
            <a:pPr marL="342900" indent="-342900">
              <a:spcBef>
                <a:spcPct val="20000"/>
              </a:spcBef>
              <a:buFontTx/>
              <a:buChar char="•"/>
            </a:pPr>
            <a:r>
              <a:rPr lang="en-US" sz="1600" dirty="0">
                <a:latin typeface="Calibri" pitchFamily="34" charset="0"/>
              </a:rPr>
              <a:t>Write lengthy court reports, complete Diversion paperwork;</a:t>
            </a:r>
          </a:p>
          <a:p>
            <a:pPr marL="342900" indent="-342900">
              <a:spcBef>
                <a:spcPct val="20000"/>
              </a:spcBef>
              <a:buFontTx/>
              <a:buChar char="•"/>
            </a:pPr>
            <a:r>
              <a:rPr lang="en-US" sz="1600" dirty="0">
                <a:latin typeface="Calibri" pitchFamily="34" charset="0"/>
              </a:rPr>
              <a:t>Serve only OEF/OIF veterans;</a:t>
            </a:r>
          </a:p>
          <a:p>
            <a:pPr marL="342900" indent="-342900">
              <a:spcBef>
                <a:spcPct val="20000"/>
              </a:spcBef>
              <a:buFontTx/>
              <a:buChar char="•"/>
            </a:pPr>
            <a:r>
              <a:rPr lang="en-US" sz="1600" dirty="0">
                <a:latin typeface="Calibri" pitchFamily="34" charset="0"/>
              </a:rPr>
              <a:t>Decide criminal justice criteria for veteran court participation or decide who gains admission to specialty treatment court; </a:t>
            </a:r>
          </a:p>
          <a:p>
            <a:pPr marL="342900" indent="-342900">
              <a:spcBef>
                <a:spcPct val="20000"/>
              </a:spcBef>
              <a:buFontTx/>
              <a:buChar char="•"/>
            </a:pPr>
            <a:r>
              <a:rPr lang="en-US" sz="1600" dirty="0">
                <a:latin typeface="Calibri" pitchFamily="34" charset="0"/>
              </a:rPr>
              <a:t>Perform forensic psychiatric  or psychological evaluation for the court;</a:t>
            </a:r>
          </a:p>
          <a:p>
            <a:pPr marL="342900" indent="-342900">
              <a:spcBef>
                <a:spcPct val="20000"/>
              </a:spcBef>
              <a:buFontTx/>
              <a:buChar char="•"/>
            </a:pPr>
            <a:r>
              <a:rPr lang="en-US" sz="1600" dirty="0">
                <a:latin typeface="Calibri" pitchFamily="34" charset="0"/>
              </a:rPr>
              <a:t>Do Diversion Programming,  accept custody;</a:t>
            </a:r>
          </a:p>
          <a:p>
            <a:pPr marL="342900" indent="-342900">
              <a:spcBef>
                <a:spcPct val="20000"/>
              </a:spcBef>
              <a:buFontTx/>
              <a:buChar char="•"/>
            </a:pPr>
            <a:r>
              <a:rPr lang="en-US" sz="1600" dirty="0">
                <a:latin typeface="Calibri" pitchFamily="34" charset="0"/>
              </a:rPr>
              <a:t>Guarantee program acceptance;</a:t>
            </a:r>
          </a:p>
          <a:p>
            <a:pPr marL="342900" indent="-342900">
              <a:spcBef>
                <a:spcPct val="20000"/>
              </a:spcBef>
              <a:buFontTx/>
              <a:buChar char="•"/>
            </a:pPr>
            <a:r>
              <a:rPr lang="en-US" sz="1600" dirty="0">
                <a:latin typeface="Calibri" pitchFamily="34" charset="0"/>
              </a:rPr>
              <a:t>Advocate for legislation;</a:t>
            </a:r>
          </a:p>
          <a:p>
            <a:pPr marL="342900" indent="-342900">
              <a:spcBef>
                <a:spcPct val="20000"/>
              </a:spcBef>
              <a:buFontTx/>
              <a:buChar char="•"/>
            </a:pPr>
            <a:r>
              <a:rPr lang="en-US" sz="1600" dirty="0">
                <a:latin typeface="Calibri" pitchFamily="34" charset="0"/>
              </a:rPr>
              <a:t>Serve VHA ineligible Veterans.</a:t>
            </a:r>
          </a:p>
          <a:p>
            <a:pPr marL="342900" indent="-342900">
              <a:spcBef>
                <a:spcPct val="20000"/>
              </a:spcBef>
              <a:buFontTx/>
              <a:buChar char="•"/>
            </a:pPr>
            <a:endParaRPr lang="en-US" sz="1600" dirty="0">
              <a:latin typeface="Calibri" pitchFamily="34" charset="0"/>
            </a:endParaRPr>
          </a:p>
          <a:p>
            <a:pPr marL="342900" indent="-342900">
              <a:spcBef>
                <a:spcPct val="20000"/>
              </a:spcBef>
              <a:buFontTx/>
              <a:buChar char="•"/>
            </a:pPr>
            <a:endParaRPr lang="en-US" sz="1600" dirty="0">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4"/>
          <p:cNvSpPr txBox="1">
            <a:spLocks noGrp="1"/>
          </p:cNvSpPr>
          <p:nvPr/>
        </p:nvSpPr>
        <p:spPr bwMode="auto">
          <a:xfrm>
            <a:off x="7162800" y="6454775"/>
            <a:ext cx="1676400" cy="327025"/>
          </a:xfrm>
          <a:prstGeom prst="rect">
            <a:avLst/>
          </a:prstGeom>
          <a:noFill/>
          <a:ln w="9525">
            <a:noFill/>
            <a:miter lim="800000"/>
            <a:headEnd/>
            <a:tailEnd/>
          </a:ln>
        </p:spPr>
        <p:txBody>
          <a:bodyPr/>
          <a:lstStyle/>
          <a:p>
            <a:pPr algn="r"/>
            <a:fld id="{8882759E-AB2A-4960-B285-F98C3F22696A}" type="slidenum">
              <a:rPr lang="en-US" sz="1400"/>
              <a:pPr algn="r"/>
              <a:t>23</a:t>
            </a:fld>
            <a:endParaRPr lang="en-US" sz="1400"/>
          </a:p>
        </p:txBody>
      </p:sp>
      <p:sp>
        <p:nvSpPr>
          <p:cNvPr id="51203" name="Rectangle 2"/>
          <p:cNvSpPr>
            <a:spLocks noGrp="1" noChangeArrowheads="1"/>
          </p:cNvSpPr>
          <p:nvPr>
            <p:ph type="title" idx="4294967295"/>
          </p:nvPr>
        </p:nvSpPr>
        <p:spPr/>
        <p:txBody>
          <a:bodyPr/>
          <a:lstStyle/>
          <a:p>
            <a:pPr algn="l" eaLnBrk="1" hangingPunct="1"/>
            <a:r>
              <a:rPr lang="en-US" smtClean="0"/>
              <a:t>Limits on VA Authorization</a:t>
            </a:r>
          </a:p>
        </p:txBody>
      </p:sp>
      <p:sp>
        <p:nvSpPr>
          <p:cNvPr id="51204" name="Rectangle 3"/>
          <p:cNvSpPr>
            <a:spLocks noGrp="1" noChangeArrowheads="1"/>
          </p:cNvSpPr>
          <p:nvPr>
            <p:ph type="body" idx="4294967295"/>
          </p:nvPr>
        </p:nvSpPr>
        <p:spPr/>
        <p:txBody>
          <a:bodyPr/>
          <a:lstStyle/>
          <a:p>
            <a:pPr eaLnBrk="1" hangingPunct="1">
              <a:lnSpc>
                <a:spcPct val="90000"/>
              </a:lnSpc>
            </a:pPr>
            <a:r>
              <a:rPr lang="en-US" sz="2400" smtClean="0"/>
              <a:t>Can provide:</a:t>
            </a:r>
          </a:p>
          <a:p>
            <a:pPr lvl="1" eaLnBrk="1" hangingPunct="1">
              <a:lnSpc>
                <a:spcPct val="90000"/>
              </a:lnSpc>
            </a:pPr>
            <a:r>
              <a:rPr lang="en-US" smtClean="0"/>
              <a:t>Outreach, assessment, referral and linkage to services</a:t>
            </a:r>
          </a:p>
          <a:p>
            <a:pPr lvl="1" eaLnBrk="1" hangingPunct="1">
              <a:lnSpc>
                <a:spcPct val="90000"/>
              </a:lnSpc>
            </a:pPr>
            <a:r>
              <a:rPr lang="en-US" smtClean="0"/>
              <a:t>Treatment for justice-involved Veterans who are not incarcerated</a:t>
            </a:r>
          </a:p>
          <a:p>
            <a:pPr eaLnBrk="1" hangingPunct="1">
              <a:lnSpc>
                <a:spcPct val="90000"/>
              </a:lnSpc>
            </a:pPr>
            <a:endParaRPr lang="en-US" sz="2400" smtClean="0"/>
          </a:p>
          <a:p>
            <a:pPr eaLnBrk="1" hangingPunct="1">
              <a:lnSpc>
                <a:spcPct val="90000"/>
              </a:lnSpc>
            </a:pPr>
            <a:r>
              <a:rPr lang="en-US" sz="2400" smtClean="0"/>
              <a:t>Title 38 CFR 17.38 does not allow VHA to provide:</a:t>
            </a:r>
          </a:p>
          <a:p>
            <a:pPr lvl="1" eaLnBrk="1" hangingPunct="1">
              <a:lnSpc>
                <a:spcPct val="90000"/>
              </a:lnSpc>
            </a:pPr>
            <a:r>
              <a:rPr lang="en-US" smtClean="0"/>
              <a:t>Hospital and outpatient care for a Veteran who is</a:t>
            </a:r>
          </a:p>
          <a:p>
            <a:pPr lvl="2" eaLnBrk="1" hangingPunct="1">
              <a:lnSpc>
                <a:spcPct val="90000"/>
              </a:lnSpc>
            </a:pPr>
            <a:r>
              <a:rPr lang="en-US" smtClean="0"/>
              <a:t>Either a patient or inmate in an institution of another government agency</a:t>
            </a:r>
          </a:p>
          <a:p>
            <a:pPr lvl="2" eaLnBrk="1" hangingPunct="1">
              <a:lnSpc>
                <a:spcPct val="90000"/>
              </a:lnSpc>
            </a:pPr>
            <a:r>
              <a:rPr lang="en-US" smtClean="0"/>
              <a:t>If that agency has a duty to give that care or services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Veterans Treatment Court (VTC)</a:t>
            </a:r>
            <a:endParaRPr lang="en-US" dirty="0"/>
          </a:p>
        </p:txBody>
      </p:sp>
      <p:sp>
        <p:nvSpPr>
          <p:cNvPr id="3" name="Content Placeholder 2"/>
          <p:cNvSpPr>
            <a:spLocks noGrp="1"/>
          </p:cNvSpPr>
          <p:nvPr>
            <p:ph sz="quarter" idx="1"/>
          </p:nvPr>
        </p:nvSpPr>
        <p:spPr/>
        <p:txBody>
          <a:bodyPr/>
          <a:lstStyle/>
          <a:p>
            <a:r>
              <a:rPr lang="en-US" dirty="0" smtClean="0"/>
              <a:t>Buffalo 2008 now over 100</a:t>
            </a:r>
          </a:p>
          <a:p>
            <a:r>
              <a:rPr lang="en-US" dirty="0" smtClean="0"/>
              <a:t>Video </a:t>
            </a:r>
          </a:p>
          <a:p>
            <a:pPr>
              <a:buNone/>
            </a:pPr>
            <a:r>
              <a:rPr lang="en-US" dirty="0" smtClean="0">
                <a:hlinkClick r:id="rId2"/>
              </a:rPr>
              <a:t>http://www.justiceforvets.org/second-chance-for-veterans</a:t>
            </a:r>
            <a:endParaRPr lang="en-US" dirty="0" smtClean="0"/>
          </a:p>
          <a:p>
            <a:r>
              <a:rPr lang="en-US" dirty="0" smtClean="0"/>
              <a:t>Not a “VA” court – VA is a partner.</a:t>
            </a:r>
          </a:p>
          <a:p>
            <a:r>
              <a:rPr lang="en-US" dirty="0" smtClean="0"/>
              <a:t>Different by jurisdiction: criteria, charges, diversion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Resources available to Defense Counsel</a:t>
            </a:r>
            <a:endParaRPr lang="en-US" dirty="0"/>
          </a:p>
        </p:txBody>
      </p:sp>
      <p:sp>
        <p:nvSpPr>
          <p:cNvPr id="3" name="Content Placeholder 2"/>
          <p:cNvSpPr>
            <a:spLocks noGrp="1"/>
          </p:cNvSpPr>
          <p:nvPr>
            <p:ph sz="quarter" idx="1"/>
          </p:nvPr>
        </p:nvSpPr>
        <p:spPr/>
        <p:txBody>
          <a:bodyPr/>
          <a:lstStyle/>
          <a:p>
            <a:r>
              <a:rPr lang="en-US" dirty="0" smtClean="0"/>
              <a:t>VJO materials</a:t>
            </a:r>
          </a:p>
          <a:p>
            <a:r>
              <a:rPr lang="en-US" dirty="0" smtClean="0"/>
              <a:t>HCRV handbook</a:t>
            </a:r>
          </a:p>
          <a:p>
            <a:r>
              <a:rPr lang="en-US" dirty="0" smtClean="0"/>
              <a:t>Reference handouts for more contact info</a:t>
            </a:r>
          </a:p>
          <a:p>
            <a:pPr>
              <a:buNone/>
            </a:pPr>
            <a:r>
              <a:rPr lang="en-US" dirty="0" smtClean="0"/>
              <a:t>	PROGRAM LOCATOR</a:t>
            </a:r>
          </a:p>
          <a:p>
            <a:pPr>
              <a:buNone/>
            </a:pPr>
            <a:r>
              <a:rPr lang="en-US" dirty="0" smtClean="0"/>
              <a:t>	</a:t>
            </a:r>
            <a:r>
              <a:rPr lang="en-US" dirty="0" smtClean="0">
                <a:hlinkClick r:id="rId2"/>
              </a:rPr>
              <a:t>http://www.mentalhealth.va.gov/gethelp.asp</a:t>
            </a:r>
            <a:endParaRPr lang="en-US" dirty="0" smtClean="0"/>
          </a:p>
          <a:p>
            <a:pPr>
              <a:buNone/>
            </a:pPr>
            <a:endParaRPr lang="en-US" dirty="0" smtClean="0"/>
          </a:p>
          <a:p>
            <a:pPr>
              <a:buNone/>
            </a:pPr>
            <a:r>
              <a:rPr lang="en-US" dirty="0" smtClean="0"/>
              <a:t>There are a few jurisdictions with Federal Veterans Courts, and some areas where cases are transferred to local VTC.</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smtClean="0"/>
              <a:t>How you can help</a:t>
            </a:r>
          </a:p>
        </p:txBody>
      </p:sp>
      <p:sp>
        <p:nvSpPr>
          <p:cNvPr id="3" name="Content Placeholder 2"/>
          <p:cNvSpPr>
            <a:spLocks noGrp="1"/>
          </p:cNvSpPr>
          <p:nvPr>
            <p:ph idx="1"/>
          </p:nvPr>
        </p:nvSpPr>
        <p:spPr/>
        <p:txBody>
          <a:bodyPr/>
          <a:lstStyle/>
          <a:p>
            <a:pPr marL="0" indent="0">
              <a:lnSpc>
                <a:spcPct val="80000"/>
              </a:lnSpc>
              <a:buFontTx/>
              <a:buNone/>
              <a:defRPr/>
            </a:pPr>
            <a:r>
              <a:rPr lang="en-US" sz="1600" dirty="0" smtClean="0"/>
              <a:t>the best negotiator is a good listener: </a:t>
            </a:r>
          </a:p>
          <a:p>
            <a:pPr marL="0" indent="0">
              <a:lnSpc>
                <a:spcPct val="80000"/>
              </a:lnSpc>
              <a:buFontTx/>
              <a:buNone/>
              <a:defRPr/>
            </a:pPr>
            <a:endParaRPr lang="en-US" sz="1600" dirty="0" smtClean="0"/>
          </a:p>
          <a:p>
            <a:pPr>
              <a:lnSpc>
                <a:spcPct val="80000"/>
              </a:lnSpc>
              <a:defRPr/>
            </a:pPr>
            <a:r>
              <a:rPr lang="en-US" sz="1600" dirty="0" smtClean="0"/>
              <a:t>Ask if Veteran </a:t>
            </a:r>
            <a:r>
              <a:rPr lang="en-US" sz="1600" dirty="0" smtClean="0">
                <a:solidFill>
                  <a:schemeClr val="accent2"/>
                </a:solidFill>
              </a:rPr>
              <a:t>(“Have you served in the US military?”)</a:t>
            </a:r>
          </a:p>
          <a:p>
            <a:pPr>
              <a:lnSpc>
                <a:spcPct val="80000"/>
              </a:lnSpc>
              <a:defRPr/>
            </a:pPr>
            <a:r>
              <a:rPr lang="en-US" sz="1600" dirty="0" smtClean="0"/>
              <a:t>Be RESPECTFUL</a:t>
            </a:r>
          </a:p>
          <a:p>
            <a:pPr>
              <a:lnSpc>
                <a:spcPct val="80000"/>
              </a:lnSpc>
              <a:defRPr/>
            </a:pPr>
            <a:r>
              <a:rPr lang="en-US" sz="1600" dirty="0" smtClean="0"/>
              <a:t>Establish rapport/TRUST</a:t>
            </a:r>
          </a:p>
          <a:p>
            <a:pPr>
              <a:lnSpc>
                <a:spcPct val="80000"/>
              </a:lnSpc>
              <a:defRPr/>
            </a:pPr>
            <a:r>
              <a:rPr lang="en-US" sz="1600" dirty="0" smtClean="0"/>
              <a:t>Express appreciation for their service</a:t>
            </a:r>
          </a:p>
          <a:p>
            <a:pPr>
              <a:lnSpc>
                <a:spcPct val="80000"/>
              </a:lnSpc>
              <a:defRPr/>
            </a:pPr>
            <a:r>
              <a:rPr lang="en-US" sz="1600" dirty="0" smtClean="0"/>
              <a:t>Active listening skills</a:t>
            </a:r>
          </a:p>
          <a:p>
            <a:pPr>
              <a:lnSpc>
                <a:spcPct val="80000"/>
              </a:lnSpc>
              <a:defRPr/>
            </a:pPr>
            <a:r>
              <a:rPr lang="en-US" sz="1600" dirty="0" smtClean="0"/>
              <a:t>Softer/slower voice/be careful of tone/avoid sarcasm</a:t>
            </a:r>
          </a:p>
          <a:p>
            <a:pPr>
              <a:lnSpc>
                <a:spcPct val="80000"/>
              </a:lnSpc>
              <a:defRPr/>
            </a:pPr>
            <a:r>
              <a:rPr lang="en-US" sz="1600" dirty="0" smtClean="0"/>
              <a:t>Stay calm</a:t>
            </a:r>
          </a:p>
          <a:p>
            <a:pPr>
              <a:lnSpc>
                <a:spcPct val="80000"/>
              </a:lnSpc>
              <a:defRPr/>
            </a:pPr>
            <a:r>
              <a:rPr lang="en-US" sz="1600" dirty="0" smtClean="0"/>
              <a:t>Ask open-ended questions (“what, how, when – avoid why”)</a:t>
            </a:r>
          </a:p>
          <a:p>
            <a:pPr>
              <a:lnSpc>
                <a:spcPct val="80000"/>
              </a:lnSpc>
              <a:defRPr/>
            </a:pPr>
            <a:r>
              <a:rPr lang="en-US" sz="1600" dirty="0" smtClean="0"/>
              <a:t>Effective pauses</a:t>
            </a:r>
          </a:p>
          <a:p>
            <a:pPr>
              <a:lnSpc>
                <a:spcPct val="80000"/>
              </a:lnSpc>
              <a:defRPr/>
            </a:pPr>
            <a:r>
              <a:rPr lang="en-US" sz="1600" dirty="0" smtClean="0"/>
              <a:t>Re-state/recap what they have said (“tell me if I’m understanding you correctly”)</a:t>
            </a:r>
          </a:p>
          <a:p>
            <a:pPr>
              <a:lnSpc>
                <a:spcPct val="80000"/>
              </a:lnSpc>
              <a:defRPr/>
            </a:pPr>
            <a:r>
              <a:rPr lang="en-US" sz="1600" dirty="0" smtClean="0"/>
              <a:t>Validate their feelings</a:t>
            </a:r>
          </a:p>
          <a:p>
            <a:pPr>
              <a:lnSpc>
                <a:spcPct val="80000"/>
              </a:lnSpc>
              <a:defRPr/>
            </a:pPr>
            <a:r>
              <a:rPr lang="en-US" sz="1600" dirty="0" smtClean="0"/>
              <a:t>Watch physical demeanor/body language (sit if they are sitting, don’t intimidate)</a:t>
            </a:r>
          </a:p>
          <a:p>
            <a:pPr>
              <a:lnSpc>
                <a:spcPct val="80000"/>
              </a:lnSpc>
              <a:defRPr/>
            </a:pPr>
            <a:r>
              <a:rPr lang="en-US" sz="1600" dirty="0" smtClean="0"/>
              <a:t>Be sincere – they will recognize BS/insincerity</a:t>
            </a:r>
          </a:p>
          <a:p>
            <a:pPr>
              <a:lnSpc>
                <a:spcPct val="80000"/>
              </a:lnSpc>
              <a:defRPr/>
            </a:pPr>
            <a:r>
              <a:rPr lang="en-US" sz="1600" dirty="0" smtClean="0"/>
              <a:t>Keep them informed of steps along the way</a:t>
            </a:r>
          </a:p>
          <a:p>
            <a:pPr>
              <a:defRPr/>
            </a:pPr>
            <a:endParaRPr lang="en-US" sz="1600" dirty="0"/>
          </a:p>
        </p:txBody>
      </p:sp>
      <p:sp>
        <p:nvSpPr>
          <p:cNvPr id="24580" name="Slide Number Placeholder 3"/>
          <p:cNvSpPr>
            <a:spLocks noGrp="1"/>
          </p:cNvSpPr>
          <p:nvPr>
            <p:ph type="sldNum" sz="quarter" idx="11"/>
          </p:nvPr>
        </p:nvSpPr>
        <p:spPr>
          <a:noFill/>
        </p:spPr>
        <p:txBody>
          <a:bodyPr/>
          <a:lstStyle/>
          <a:p>
            <a:fld id="{B1ED59DE-7327-45D4-8B08-98B5AD868672}" type="slidenum">
              <a:rPr lang="en-US" smtClean="0">
                <a:latin typeface="Arial" pitchFamily="34" charset="0"/>
              </a:rPr>
              <a:pPr/>
              <a:t>26</a:t>
            </a:fld>
            <a:r>
              <a:rPr lang="en-US" smtClean="0">
                <a:latin typeface="Arial" pitchFamily="34" charset="0"/>
              </a:rPr>
              <a:t> [Basher]</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How law enforcement can help (cont.)</a:t>
            </a:r>
          </a:p>
        </p:txBody>
      </p:sp>
      <p:sp>
        <p:nvSpPr>
          <p:cNvPr id="25603" name="Content Placeholder 2"/>
          <p:cNvSpPr>
            <a:spLocks noGrp="1"/>
          </p:cNvSpPr>
          <p:nvPr>
            <p:ph idx="1"/>
          </p:nvPr>
        </p:nvSpPr>
        <p:spPr/>
        <p:txBody>
          <a:bodyPr/>
          <a:lstStyle/>
          <a:p>
            <a:pPr>
              <a:buNone/>
            </a:pPr>
            <a:endParaRPr lang="en-US" sz="1600" dirty="0" smtClean="0"/>
          </a:p>
          <a:p>
            <a:r>
              <a:rPr lang="en-US" sz="1600" dirty="0" smtClean="0"/>
              <a:t>Helpful language:</a:t>
            </a:r>
          </a:p>
          <a:p>
            <a:pPr lvl="1"/>
            <a:r>
              <a:rPr lang="en-US" sz="1200" i="1" dirty="0" smtClean="0"/>
              <a:t>“I can see/hear how angry/sad/frustrated  you are.”</a:t>
            </a:r>
          </a:p>
          <a:p>
            <a:pPr lvl="1"/>
            <a:r>
              <a:rPr lang="en-US" sz="1200" i="1" dirty="0" smtClean="0"/>
              <a:t>“I’m listening/I hear you.”</a:t>
            </a:r>
          </a:p>
          <a:p>
            <a:pPr lvl="1"/>
            <a:r>
              <a:rPr lang="en-US" sz="1200" i="1" dirty="0" smtClean="0"/>
              <a:t>“I really care, that’s why I have this job.”</a:t>
            </a:r>
          </a:p>
          <a:p>
            <a:pPr lvl="1"/>
            <a:r>
              <a:rPr lang="en-US" sz="1200" i="1" dirty="0" smtClean="0"/>
              <a:t>“How can I help?”</a:t>
            </a:r>
          </a:p>
          <a:p>
            <a:pPr lvl="1"/>
            <a:r>
              <a:rPr lang="en-US" sz="1200" i="1" dirty="0" smtClean="0"/>
              <a:t>“How would you like this to work out?”</a:t>
            </a:r>
            <a:endParaRPr lang="en-US" sz="1600" dirty="0" smtClean="0"/>
          </a:p>
          <a:p>
            <a:endParaRPr lang="en-US" sz="1600" dirty="0" smtClean="0"/>
          </a:p>
          <a:p>
            <a:r>
              <a:rPr lang="en-US" sz="1600" dirty="0" smtClean="0"/>
              <a:t>Strategy: </a:t>
            </a:r>
          </a:p>
          <a:p>
            <a:pPr lvl="1"/>
            <a:r>
              <a:rPr lang="en-US" sz="1200" dirty="0" smtClean="0"/>
              <a:t>Make the Veteran a part of /in control of the solution: </a:t>
            </a:r>
          </a:p>
          <a:p>
            <a:pPr lvl="1"/>
            <a:r>
              <a:rPr lang="en-US" sz="1200" dirty="0" smtClean="0"/>
              <a:t>“How can I help you solve your problem?”</a:t>
            </a:r>
          </a:p>
          <a:p>
            <a:endParaRPr lang="en-US" sz="1600" dirty="0" smtClean="0"/>
          </a:p>
        </p:txBody>
      </p:sp>
      <p:sp>
        <p:nvSpPr>
          <p:cNvPr id="25604" name="Slide Number Placeholder 3"/>
          <p:cNvSpPr>
            <a:spLocks noGrp="1"/>
          </p:cNvSpPr>
          <p:nvPr>
            <p:ph type="sldNum" sz="quarter" idx="11"/>
          </p:nvPr>
        </p:nvSpPr>
        <p:spPr>
          <a:noFill/>
        </p:spPr>
        <p:txBody>
          <a:bodyPr/>
          <a:lstStyle/>
          <a:p>
            <a:fld id="{62F24B64-61C2-43D3-86CA-B76AAD73D4C0}" type="slidenum">
              <a:rPr lang="en-US" smtClean="0">
                <a:latin typeface="Arial" pitchFamily="34" charset="0"/>
              </a:rPr>
              <a:pPr/>
              <a:t>27</a:t>
            </a:fld>
            <a:r>
              <a:rPr lang="en-US" smtClean="0">
                <a:latin typeface="Arial" pitchFamily="34" charset="0"/>
              </a:rPr>
              <a:t> [Basher]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smtClean="0"/>
              <a:t>Approach</a:t>
            </a:r>
            <a:br>
              <a:rPr lang="en-US" dirty="0" smtClean="0"/>
            </a:br>
            <a:endParaRPr lang="en-US" dirty="0" smtClean="0"/>
          </a:p>
        </p:txBody>
      </p:sp>
      <p:sp>
        <p:nvSpPr>
          <p:cNvPr id="33795" name="Content Placeholder 2"/>
          <p:cNvSpPr>
            <a:spLocks noGrp="1"/>
          </p:cNvSpPr>
          <p:nvPr>
            <p:ph idx="1"/>
          </p:nvPr>
        </p:nvSpPr>
        <p:spPr>
          <a:xfrm>
            <a:off x="762000" y="1752600"/>
            <a:ext cx="7620000" cy="6096000"/>
          </a:xfrm>
        </p:spPr>
        <p:txBody>
          <a:bodyPr/>
          <a:lstStyle/>
          <a:p>
            <a:r>
              <a:rPr lang="en-US" sz="1400" smtClean="0"/>
              <a:t>Avoid:</a:t>
            </a:r>
          </a:p>
          <a:p>
            <a:pPr lvl="1"/>
            <a:r>
              <a:rPr lang="en-US" sz="1200" smtClean="0"/>
              <a:t>Threatening</a:t>
            </a:r>
          </a:p>
          <a:p>
            <a:pPr lvl="1"/>
            <a:r>
              <a:rPr lang="en-US" sz="1200" smtClean="0"/>
              <a:t>Intimidating</a:t>
            </a:r>
          </a:p>
          <a:p>
            <a:pPr lvl="1"/>
            <a:r>
              <a:rPr lang="en-US" sz="1200" smtClean="0"/>
              <a:t>Judging</a:t>
            </a:r>
          </a:p>
          <a:p>
            <a:pPr lvl="1"/>
            <a:r>
              <a:rPr lang="en-US" sz="1200" smtClean="0"/>
              <a:t>Ordering</a:t>
            </a:r>
          </a:p>
          <a:p>
            <a:pPr lvl="1"/>
            <a:r>
              <a:rPr lang="en-US" sz="1200" smtClean="0"/>
              <a:t>Advising</a:t>
            </a:r>
          </a:p>
          <a:p>
            <a:pPr lvl="1"/>
            <a:r>
              <a:rPr lang="en-US" sz="1200" smtClean="0"/>
              <a:t>Drawing weapons</a:t>
            </a:r>
          </a:p>
          <a:p>
            <a:pPr lvl="1"/>
            <a:r>
              <a:rPr lang="en-US" sz="1200" smtClean="0"/>
              <a:t>Use of word “surrender”</a:t>
            </a:r>
          </a:p>
          <a:p>
            <a:r>
              <a:rPr lang="en-US" sz="1400" smtClean="0"/>
              <a:t>Body language:</a:t>
            </a:r>
          </a:p>
          <a:p>
            <a:pPr lvl="1" eaLnBrk="1" hangingPunct="1"/>
            <a:r>
              <a:rPr lang="en-US" sz="1200" smtClean="0"/>
              <a:t>Finger-pointing may seem accusing or threatening.</a:t>
            </a:r>
          </a:p>
          <a:p>
            <a:pPr lvl="1" eaLnBrk="1" hangingPunct="1"/>
            <a:r>
              <a:rPr lang="en-US" sz="1200" smtClean="0"/>
              <a:t>Shoulder shrugging may seem uncaring or unknowing.</a:t>
            </a:r>
          </a:p>
          <a:p>
            <a:pPr lvl="1" eaLnBrk="1" hangingPunct="1"/>
            <a:r>
              <a:rPr lang="en-US" sz="1200" smtClean="0"/>
              <a:t>Rigid walking may seem unyielding or challenging.</a:t>
            </a:r>
          </a:p>
          <a:p>
            <a:pPr lvl="1" eaLnBrk="1" hangingPunct="1"/>
            <a:r>
              <a:rPr lang="en-US" sz="1200" smtClean="0"/>
              <a:t>Jaw set with clenched teeth shows you are not open- minded to listening to his/her side of the story.</a:t>
            </a:r>
          </a:p>
          <a:p>
            <a:pPr lvl="1" eaLnBrk="1" hangingPunct="1"/>
            <a:r>
              <a:rPr lang="en-US" sz="1200" smtClean="0"/>
              <a:t>Use a natural smile.  A fake smile can aggravate the situation.</a:t>
            </a:r>
          </a:p>
          <a:p>
            <a:pPr lvl="1" eaLnBrk="1" hangingPunct="1"/>
            <a:r>
              <a:rPr lang="en-US" sz="1200" smtClean="0"/>
              <a:t>Use slow and deliberate movements -- quick actions may surprise and alarm the other person.</a:t>
            </a:r>
          </a:p>
          <a:p>
            <a:pPr eaLnBrk="1" hangingPunct="1"/>
            <a:r>
              <a:rPr lang="en-US" sz="1400" smtClean="0"/>
              <a:t>Personal space:</a:t>
            </a:r>
          </a:p>
          <a:p>
            <a:pPr lvl="1" eaLnBrk="1" hangingPunct="1">
              <a:lnSpc>
                <a:spcPct val="90000"/>
              </a:lnSpc>
            </a:pPr>
            <a:r>
              <a:rPr lang="en-US" sz="1200" smtClean="0"/>
              <a:t>Invasion or encroachment of personal space (1.5 to 3 feet) tends to heighten anxiety.</a:t>
            </a:r>
          </a:p>
          <a:p>
            <a:pPr lvl="1" eaLnBrk="1" hangingPunct="1">
              <a:lnSpc>
                <a:spcPct val="90000"/>
              </a:lnSpc>
            </a:pPr>
            <a:r>
              <a:rPr lang="en-US" sz="1200" smtClean="0"/>
              <a:t>If possible, do not touch a hostile person -- they might interpret that as an aggressive action.</a:t>
            </a:r>
          </a:p>
          <a:p>
            <a:pPr lvl="1" eaLnBrk="1" hangingPunct="1">
              <a:lnSpc>
                <a:spcPct val="90000"/>
              </a:lnSpc>
            </a:pPr>
            <a:r>
              <a:rPr lang="en-US" sz="1200" smtClean="0"/>
              <a:t>Keep your hands visible at all times -- you do not want the other person to misinterpret your physical actions.  </a:t>
            </a:r>
          </a:p>
          <a:p>
            <a:pPr lvl="1" eaLnBrk="1" hangingPunct="1">
              <a:lnSpc>
                <a:spcPct val="90000"/>
              </a:lnSpc>
            </a:pPr>
            <a:r>
              <a:rPr lang="en-US" sz="1200" smtClean="0"/>
              <a:t>Recall military and law enforcement training does overlap</a:t>
            </a:r>
          </a:p>
          <a:p>
            <a:pPr eaLnBrk="1" hangingPunct="1"/>
            <a:endParaRPr lang="en-US" sz="1400" smtClean="0"/>
          </a:p>
          <a:p>
            <a:endParaRPr lang="en-US" sz="1400" smtClean="0"/>
          </a:p>
        </p:txBody>
      </p:sp>
      <p:sp>
        <p:nvSpPr>
          <p:cNvPr id="33796" name="Slide Number Placeholder 3"/>
          <p:cNvSpPr>
            <a:spLocks noGrp="1"/>
          </p:cNvSpPr>
          <p:nvPr>
            <p:ph type="sldNum" sz="quarter" idx="11"/>
          </p:nvPr>
        </p:nvSpPr>
        <p:spPr>
          <a:noFill/>
        </p:spPr>
        <p:txBody>
          <a:bodyPr/>
          <a:lstStyle/>
          <a:p>
            <a:fld id="{E80175D1-658A-4A05-8F68-C5F15C9802F6}" type="slidenum">
              <a:rPr lang="en-US" smtClean="0">
                <a:latin typeface="Arial" pitchFamily="34" charset="0"/>
              </a:rPr>
              <a:pPr/>
              <a:t>28</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smtClean="0"/>
              <a:t>Questions???</a:t>
            </a:r>
          </a:p>
        </p:txBody>
      </p:sp>
      <p:sp>
        <p:nvSpPr>
          <p:cNvPr id="62467" name="Slide Number Placeholder 3"/>
          <p:cNvSpPr>
            <a:spLocks noGrp="1"/>
          </p:cNvSpPr>
          <p:nvPr>
            <p:ph type="sldNum" sz="quarter" idx="11"/>
          </p:nvPr>
        </p:nvSpPr>
        <p:spPr>
          <a:noFill/>
        </p:spPr>
        <p:txBody>
          <a:bodyPr/>
          <a:lstStyle/>
          <a:p>
            <a:fld id="{46D63F81-66B3-459A-AD7C-8116FF6E3291}" type="slidenum">
              <a:rPr lang="en-US" smtClean="0">
                <a:latin typeface="Arial" pitchFamily="34" charset="0"/>
              </a:rPr>
              <a:pPr/>
              <a:t>29</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1"/>
          </p:nvPr>
        </p:nvPicPr>
        <p:blipFill>
          <a:blip r:embed="rId2"/>
          <a:srcRect/>
          <a:stretch>
            <a:fillRect/>
          </a:stretch>
        </p:blipFill>
        <p:spPr bwMode="auto">
          <a:xfrm>
            <a:off x="381000" y="1295400"/>
            <a:ext cx="8414275" cy="5334000"/>
          </a:xfrm>
          <a:prstGeom prst="rect">
            <a:avLst/>
          </a:prstGeom>
          <a:noFill/>
          <a:ln w="9525">
            <a:noFill/>
            <a:miter lim="800000"/>
            <a:headEnd/>
            <a:tailEnd/>
          </a:ln>
          <a:effectLst/>
        </p:spPr>
      </p:pic>
      <p:sp>
        <p:nvSpPr>
          <p:cNvPr id="5" name="TextBox 4"/>
          <p:cNvSpPr txBox="1"/>
          <p:nvPr/>
        </p:nvSpPr>
        <p:spPr>
          <a:xfrm>
            <a:off x="4191000" y="381000"/>
            <a:ext cx="1066800" cy="523220"/>
          </a:xfrm>
          <a:prstGeom prst="rect">
            <a:avLst/>
          </a:prstGeom>
          <a:noFill/>
        </p:spPr>
        <p:txBody>
          <a:bodyPr wrap="square" rtlCol="0">
            <a:spAutoFit/>
          </a:bodyPr>
          <a:lstStyle/>
          <a:p>
            <a:pPr algn="ctr"/>
            <a:r>
              <a:rPr lang="en-US" sz="2800" dirty="0" smtClean="0"/>
              <a:t>“VA”</a:t>
            </a:r>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4" name="Slide Number Placeholder 3"/>
          <p:cNvSpPr>
            <a:spLocks noGrp="1"/>
          </p:cNvSpPr>
          <p:nvPr>
            <p:ph type="sldNum" sz="quarter" idx="11"/>
          </p:nvPr>
        </p:nvSpPr>
        <p:spPr/>
        <p:txBody>
          <a:bodyPr/>
          <a:lstStyle/>
          <a:p>
            <a:pPr>
              <a:defRPr/>
            </a:pPr>
            <a:fld id="{C16E787F-9BA7-45C4-8735-F329ABC203DF}" type="slidenum">
              <a:rPr lang="en-US" smtClean="0"/>
              <a:pPr>
                <a:defRPr/>
              </a:pPr>
              <a:t>30</a:t>
            </a:fld>
            <a:endParaRPr lang="en-US"/>
          </a:p>
        </p:txBody>
      </p:sp>
      <p:sp>
        <p:nvSpPr>
          <p:cNvPr id="6" name="Content Placeholder 5"/>
          <p:cNvSpPr>
            <a:spLocks noGrp="1"/>
          </p:cNvSpPr>
          <p:nvPr>
            <p:ph idx="1"/>
          </p:nvPr>
        </p:nvSpPr>
        <p:spPr>
          <a:xfrm>
            <a:off x="762000" y="1752600"/>
            <a:ext cx="7620000" cy="4953000"/>
          </a:xfrm>
        </p:spPr>
        <p:txBody>
          <a:bodyPr/>
          <a:lstStyle/>
          <a:p>
            <a:pPr>
              <a:buNone/>
            </a:pPr>
            <a:r>
              <a:rPr lang="en-US" sz="1400" dirty="0" smtClean="0">
                <a:hlinkClick r:id="rId2"/>
              </a:rPr>
              <a:t>http://www.ptsd.va.gov/public/pages/how-common-is-ptsd.asp</a:t>
            </a:r>
            <a:endParaRPr lang="en-US" sz="1400" dirty="0" smtClean="0"/>
          </a:p>
          <a:p>
            <a:pPr>
              <a:buNone/>
            </a:pPr>
            <a:r>
              <a:rPr lang="en-US" sz="1400" dirty="0" smtClean="0">
                <a:hlinkClick r:id="rId3"/>
              </a:rPr>
              <a:t>http://www.census.gov/newsroom/releases/pdf/cb12ff-21_veteran.pdf</a:t>
            </a:r>
            <a:endParaRPr lang="en-US" sz="1400" dirty="0" smtClean="0"/>
          </a:p>
          <a:p>
            <a:pPr>
              <a:buNone/>
            </a:pPr>
            <a:r>
              <a:rPr lang="en-US" sz="1400" dirty="0" smtClean="0">
                <a:hlinkClick r:id="rId4"/>
              </a:rPr>
              <a:t>http://www.militaryonesource.mil/</a:t>
            </a:r>
            <a:endParaRPr lang="en-US" sz="1400" dirty="0" smtClean="0"/>
          </a:p>
          <a:p>
            <a:pPr>
              <a:buNone/>
            </a:pPr>
            <a:r>
              <a:rPr lang="en-US" sz="1400" dirty="0" smtClean="0"/>
              <a:t>MIRECC Traumatic Brain Injury and Suicide: Information and Resources</a:t>
            </a:r>
          </a:p>
          <a:p>
            <a:pPr>
              <a:buNone/>
            </a:pPr>
            <a:r>
              <a:rPr lang="en-US" sz="1400" dirty="0" err="1" smtClean="0"/>
              <a:t>Mumola</a:t>
            </a:r>
            <a:r>
              <a:rPr lang="en-US" sz="1400" dirty="0" smtClean="0"/>
              <a:t>, C. &amp; Noonan, M. (2007). Veterans in State and Federal Prisons, 2004. Us Department of Justice. Bureau of Justice Statistics, Special Report. (NCJ217199) 1-16</a:t>
            </a:r>
          </a:p>
          <a:p>
            <a:pPr>
              <a:buNone/>
            </a:pPr>
            <a:r>
              <a:rPr lang="en-US" sz="1400" dirty="0" err="1" smtClean="0"/>
              <a:t>Mumola</a:t>
            </a:r>
            <a:r>
              <a:rPr lang="en-US" sz="1400" dirty="0" smtClean="0"/>
              <a:t>, C. and Noonan, M.  (2008). Justice-Involved Veterans: National Estimates and Research Resources. Presented at the </a:t>
            </a:r>
            <a:r>
              <a:rPr lang="en-US" sz="1400" i="1" dirty="0" smtClean="0"/>
              <a:t> Veterans Health Administration’s National Veterans Justice Outreach Planning Conference.</a:t>
            </a:r>
            <a:r>
              <a:rPr lang="en-US" sz="1400" dirty="0" smtClean="0"/>
              <a:t> December 2008.</a:t>
            </a:r>
          </a:p>
          <a:p>
            <a:pPr>
              <a:buNone/>
            </a:pPr>
            <a:r>
              <a:rPr lang="en-US" sz="1400" dirty="0" err="1" smtClean="0"/>
              <a:t>Munetz</a:t>
            </a:r>
            <a:r>
              <a:rPr lang="en-US" sz="1400" dirty="0" smtClean="0"/>
              <a:t>, M. &amp; Griffin, P. (2006). Use of the Sequential Intercept Model as an Approach to Decriminalization of People with Serious Mental Illness. </a:t>
            </a:r>
            <a:r>
              <a:rPr lang="en-US" sz="1400" i="1" dirty="0" smtClean="0"/>
              <a:t>Psychiatric  Services, 57 (4), 544-548</a:t>
            </a:r>
          </a:p>
          <a:p>
            <a:pPr>
              <a:buNone/>
            </a:pPr>
            <a:endParaRPr lang="en-US" sz="1400" i="1" dirty="0" smtClean="0"/>
          </a:p>
          <a:p>
            <a:pPr algn="ctr">
              <a:buNone/>
            </a:pPr>
            <a:r>
              <a:rPr lang="en-US" sz="2000" b="1" dirty="0" smtClean="0"/>
              <a:t>Charlotte Matthews, LCSW, VJO Specialist </a:t>
            </a:r>
          </a:p>
          <a:p>
            <a:pPr algn="ctr">
              <a:buNone/>
            </a:pPr>
            <a:r>
              <a:rPr lang="en-US" sz="2000" b="1" dirty="0" smtClean="0"/>
              <a:t>(352) 538-5418</a:t>
            </a:r>
          </a:p>
          <a:p>
            <a:pPr algn="ctr">
              <a:buNone/>
            </a:pPr>
            <a:r>
              <a:rPr lang="en-US" sz="2000" b="1" dirty="0" smtClean="0"/>
              <a:t>charlotte.matthews@va.gov</a:t>
            </a:r>
            <a:endParaRPr lang="en-US" sz="2000" dirty="0" smtClean="0"/>
          </a:p>
          <a:p>
            <a:pPr algn="ctr">
              <a:buNone/>
            </a:pPr>
            <a:r>
              <a:rPr lang="en-US" sz="2000" dirty="0" smtClean="0"/>
              <a:t>VA VJO website for nationwide &amp; central office contacts: http://www.va.gov/HOMELESS/VJO.asp</a:t>
            </a:r>
          </a:p>
          <a:p>
            <a:pPr>
              <a:buNone/>
            </a:pPr>
            <a:endParaRPr lang="en-US" dirty="0" smtClean="0"/>
          </a:p>
          <a:p>
            <a:pPr>
              <a:buNone/>
            </a:pPr>
            <a:endParaRPr lang="en-US" dirty="0" smtClean="0"/>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620000" cy="1143000"/>
          </a:xfrm>
        </p:spPr>
        <p:txBody>
          <a:bodyPr>
            <a:normAutofit/>
          </a:bodyPr>
          <a:lstStyle/>
          <a:p>
            <a:pPr algn="l"/>
            <a:r>
              <a:rPr lang="en-US" sz="3200" dirty="0" smtClean="0"/>
              <a:t>VHA: Veterans Health Administration 	</a:t>
            </a:r>
            <a:endParaRPr lang="en-US" sz="3200" dirty="0"/>
          </a:p>
        </p:txBody>
      </p:sp>
      <p:sp>
        <p:nvSpPr>
          <p:cNvPr id="3" name="Content Placeholder 2"/>
          <p:cNvSpPr>
            <a:spLocks noGrp="1"/>
          </p:cNvSpPr>
          <p:nvPr>
            <p:ph sz="quarter" idx="1"/>
          </p:nvPr>
        </p:nvSpPr>
        <p:spPr/>
        <p:txBody>
          <a:bodyPr>
            <a:normAutofit/>
          </a:bodyPr>
          <a:lstStyle/>
          <a:p>
            <a:r>
              <a:rPr lang="en-US" dirty="0" smtClean="0"/>
              <a:t>Define Veteran</a:t>
            </a:r>
          </a:p>
          <a:p>
            <a:r>
              <a:rPr lang="en-US" dirty="0" smtClean="0"/>
              <a:t>Enrollment  into VA Health system is not automatic for most Veterans.</a:t>
            </a:r>
          </a:p>
          <a:p>
            <a:r>
              <a:rPr lang="en-US" dirty="0" smtClean="0"/>
              <a:t>Veterans can enroll online, mail paper application, or meet with local VA staff.</a:t>
            </a:r>
          </a:p>
          <a:p>
            <a:r>
              <a:rPr lang="en-US" dirty="0" smtClean="0"/>
              <a:t>General criteria:</a:t>
            </a:r>
          </a:p>
          <a:p>
            <a:pPr lvl="1"/>
            <a:r>
              <a:rPr lang="en-US" dirty="0" smtClean="0"/>
              <a:t>Honorable or general discharge</a:t>
            </a:r>
          </a:p>
          <a:p>
            <a:pPr lvl="1"/>
            <a:r>
              <a:rPr lang="en-US" dirty="0" smtClean="0"/>
              <a:t>After 1980: 24 months active duty or any time in Iraq or Afghanistan</a:t>
            </a:r>
          </a:p>
          <a:p>
            <a:pPr lvl="1"/>
            <a:r>
              <a:rPr lang="en-US" dirty="0" smtClean="0"/>
              <a:t>Service connected disability rating</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7315200" cy="990600"/>
          </a:xfrm>
        </p:spPr>
        <p:txBody>
          <a:bodyPr/>
          <a:lstStyle/>
          <a:p>
            <a:pPr algn="ctr"/>
            <a:r>
              <a:rPr lang="en-US" dirty="0" smtClean="0"/>
              <a:t>VA Medical Benefits Package</a:t>
            </a:r>
            <a:endParaRPr lang="en-US" dirty="0"/>
          </a:p>
        </p:txBody>
      </p:sp>
      <p:sp>
        <p:nvSpPr>
          <p:cNvPr id="3" name="Content Placeholder 2"/>
          <p:cNvSpPr>
            <a:spLocks noGrp="1"/>
          </p:cNvSpPr>
          <p:nvPr>
            <p:ph sz="quarter" idx="1"/>
          </p:nvPr>
        </p:nvSpPr>
        <p:spPr>
          <a:xfrm>
            <a:off x="457200" y="1905000"/>
            <a:ext cx="8229600" cy="4221163"/>
          </a:xfrm>
        </p:spPr>
        <p:txBody>
          <a:bodyPr>
            <a:normAutofit/>
          </a:bodyPr>
          <a:lstStyle/>
          <a:p>
            <a:pPr>
              <a:buClr>
                <a:schemeClr val="tx1">
                  <a:lumMod val="75000"/>
                </a:schemeClr>
              </a:buClr>
            </a:pPr>
            <a:r>
              <a:rPr lang="en-US" dirty="0" smtClean="0"/>
              <a:t>Primary Care</a:t>
            </a:r>
          </a:p>
          <a:p>
            <a:pPr>
              <a:buClr>
                <a:schemeClr val="tx1">
                  <a:lumMod val="75000"/>
                </a:schemeClr>
              </a:buClr>
            </a:pPr>
            <a:r>
              <a:rPr lang="en-US" dirty="0" smtClean="0"/>
              <a:t>Mental Health Treatment: Psychiatry, Psychology, Counseling, Substance Abuse</a:t>
            </a:r>
          </a:p>
          <a:p>
            <a:pPr>
              <a:buClr>
                <a:schemeClr val="tx1">
                  <a:lumMod val="75000"/>
                </a:schemeClr>
              </a:buClr>
            </a:pPr>
            <a:r>
              <a:rPr lang="en-US" dirty="0" smtClean="0"/>
              <a:t>Specialty care</a:t>
            </a:r>
          </a:p>
          <a:p>
            <a:pPr lvl="1">
              <a:buClr>
                <a:schemeClr val="tx1">
                  <a:lumMod val="75000"/>
                </a:schemeClr>
              </a:buClr>
            </a:pPr>
            <a:r>
              <a:rPr lang="en-US" dirty="0" smtClean="0"/>
              <a:t>Audiology</a:t>
            </a:r>
          </a:p>
          <a:p>
            <a:pPr lvl="1">
              <a:buClr>
                <a:schemeClr val="tx1">
                  <a:lumMod val="75000"/>
                </a:schemeClr>
              </a:buClr>
            </a:pPr>
            <a:r>
              <a:rPr lang="en-US" dirty="0" smtClean="0"/>
              <a:t>Optometry</a:t>
            </a:r>
          </a:p>
          <a:p>
            <a:pPr lvl="1">
              <a:buClr>
                <a:schemeClr val="tx1">
                  <a:lumMod val="75000"/>
                </a:schemeClr>
              </a:buClr>
            </a:pPr>
            <a:r>
              <a:rPr lang="en-US" dirty="0" smtClean="0"/>
              <a:t>Traumatic Brain Injury</a:t>
            </a:r>
          </a:p>
          <a:p>
            <a:pPr lvl="1">
              <a:buClr>
                <a:schemeClr val="tx1">
                  <a:lumMod val="75000"/>
                </a:schemeClr>
              </a:buClr>
            </a:pPr>
            <a:r>
              <a:rPr lang="en-US" dirty="0" smtClean="0"/>
              <a:t>Pain clinics</a:t>
            </a:r>
          </a:p>
          <a:p>
            <a:pPr lvl="1">
              <a:buClr>
                <a:schemeClr val="tx1">
                  <a:lumMod val="75000"/>
                </a:schemeClr>
              </a:buClr>
              <a:buNone/>
            </a:pPr>
            <a:endParaRPr lang="en-US" dirty="0" smtClean="0"/>
          </a:p>
          <a:p>
            <a:pPr marL="285750" lvl="1">
              <a:buClr>
                <a:schemeClr val="tx1">
                  <a:lumMod val="75000"/>
                </a:schemeClr>
              </a:buClr>
              <a:buNone/>
            </a:pPr>
            <a:endParaRPr lang="en-US" sz="2800" dirty="0" smtClean="0"/>
          </a:p>
          <a:p>
            <a:pPr marL="285750" lvl="1">
              <a:buNone/>
            </a:pP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VA Medical Benefits Package..</a:t>
            </a:r>
            <a:endParaRPr lang="en-US" dirty="0"/>
          </a:p>
        </p:txBody>
      </p:sp>
      <p:sp>
        <p:nvSpPr>
          <p:cNvPr id="3" name="Content Placeholder 2"/>
          <p:cNvSpPr>
            <a:spLocks noGrp="1"/>
          </p:cNvSpPr>
          <p:nvPr>
            <p:ph sz="quarter" idx="1"/>
          </p:nvPr>
        </p:nvSpPr>
        <p:spPr/>
        <p:txBody>
          <a:bodyPr/>
          <a:lstStyle/>
          <a:p>
            <a:pPr marL="285750" lvl="1">
              <a:buClr>
                <a:schemeClr val="tx1">
                  <a:lumMod val="75000"/>
                </a:schemeClr>
              </a:buClr>
              <a:buFont typeface="Arial" pitchFamily="34" charset="0"/>
              <a:buChar char="•"/>
            </a:pPr>
            <a:r>
              <a:rPr lang="en-US" sz="2800" dirty="0" smtClean="0"/>
              <a:t>Multidisciplinary</a:t>
            </a:r>
          </a:p>
          <a:p>
            <a:pPr marL="285750" lvl="1">
              <a:buClr>
                <a:schemeClr val="tx1">
                  <a:lumMod val="75000"/>
                </a:schemeClr>
              </a:buClr>
              <a:buFont typeface="Arial" pitchFamily="34" charset="0"/>
              <a:buChar char="•"/>
            </a:pPr>
            <a:r>
              <a:rPr lang="en-US" sz="2800" dirty="0" smtClean="0"/>
              <a:t>Vocational Rehabilitation</a:t>
            </a:r>
          </a:p>
          <a:p>
            <a:pPr marL="285750" lvl="1">
              <a:buClr>
                <a:schemeClr val="tx1">
                  <a:lumMod val="75000"/>
                </a:schemeClr>
              </a:buClr>
              <a:buFont typeface="Arial" pitchFamily="34" charset="0"/>
              <a:buChar char="•"/>
            </a:pPr>
            <a:r>
              <a:rPr lang="en-US" sz="2800" dirty="0" smtClean="0"/>
              <a:t>Health Care for Homeless Veterans (HCHV) Housing Programs: Emergency, GPD, HUDVASH</a:t>
            </a:r>
          </a:p>
          <a:p>
            <a:pPr marL="285750" lvl="1">
              <a:buClr>
                <a:schemeClr val="tx1">
                  <a:lumMod val="75000"/>
                </a:schemeClr>
              </a:buClr>
              <a:buFont typeface="Arial" pitchFamily="34" charset="0"/>
              <a:buChar char="•"/>
            </a:pPr>
            <a:r>
              <a:rPr lang="en-US" sz="2800" dirty="0" smtClean="0"/>
              <a:t>Residential Rehabilitation Treatment Programs (RRTP)</a:t>
            </a:r>
          </a:p>
          <a:p>
            <a:pPr marL="285750" lvl="1">
              <a:buClr>
                <a:schemeClr val="tx1">
                  <a:lumMod val="75000"/>
                </a:schemeClr>
              </a:buClr>
              <a:buFont typeface="Arial" pitchFamily="34" charset="0"/>
              <a:buChar char="•"/>
            </a:pPr>
            <a:r>
              <a:rPr lang="en-US" sz="2800" dirty="0" err="1" smtClean="0"/>
              <a:t>Telehealth</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smtClean="0"/>
              <a:t>Initiative to end homelessness by 2015</a:t>
            </a:r>
            <a:br>
              <a:rPr lang="en-US" dirty="0" smtClean="0"/>
            </a:br>
            <a:endParaRPr lang="en-US" dirty="0"/>
          </a:p>
        </p:txBody>
      </p:sp>
      <p:sp>
        <p:nvSpPr>
          <p:cNvPr id="3" name="Content Placeholder 2"/>
          <p:cNvSpPr>
            <a:spLocks noGrp="1"/>
          </p:cNvSpPr>
          <p:nvPr>
            <p:ph sz="quarter" idx="1"/>
          </p:nvPr>
        </p:nvSpPr>
        <p:spPr/>
        <p:txBody>
          <a:bodyPr>
            <a:normAutofit lnSpcReduction="10000"/>
          </a:bodyPr>
          <a:lstStyle/>
          <a:p>
            <a:pPr>
              <a:buClr>
                <a:srgbClr val="FF0000"/>
              </a:buClr>
            </a:pPr>
            <a:r>
              <a:rPr lang="en-US" dirty="0" smtClean="0"/>
              <a:t>62,619 veterans were homeless on a single night in 2012. Homelessness among veterans has declined by17.2 percent since 2009</a:t>
            </a:r>
            <a:r>
              <a:rPr lang="en-US" dirty="0" smtClean="0">
                <a:solidFill>
                  <a:srgbClr val="0070C0"/>
                </a:solidFill>
              </a:rPr>
              <a:t>.</a:t>
            </a:r>
            <a:r>
              <a:rPr lang="en-US" dirty="0" smtClean="0">
                <a:solidFill>
                  <a:schemeClr val="accent3">
                    <a:lumMod val="60000"/>
                    <a:lumOff val="40000"/>
                  </a:schemeClr>
                </a:solidFill>
              </a:rPr>
              <a:t> </a:t>
            </a:r>
            <a:r>
              <a:rPr lang="en-US" sz="1300" dirty="0" smtClean="0">
                <a:solidFill>
                  <a:srgbClr val="0070C0"/>
                </a:solidFill>
              </a:rPr>
              <a:t>(</a:t>
            </a:r>
            <a:r>
              <a:rPr lang="en-US" sz="1300" dirty="0" smtClean="0">
                <a:solidFill>
                  <a:srgbClr val="0070C0"/>
                </a:solidFill>
                <a:hlinkClick r:id="rId2"/>
              </a:rPr>
              <a:t>The 2012 Point-in-Time Estimates of Homelessness, Volume 1 of the 2012 Point-in-Time Annual Homeless Assessment Report; Housing and Urban Development</a:t>
            </a:r>
            <a:r>
              <a:rPr lang="en-US" sz="1300" dirty="0" smtClean="0">
                <a:solidFill>
                  <a:srgbClr val="0070C0"/>
                </a:solidFill>
              </a:rPr>
              <a:t>)</a:t>
            </a:r>
          </a:p>
          <a:p>
            <a:pPr lvl="1"/>
            <a:r>
              <a:rPr lang="en-US" dirty="0" smtClean="0"/>
              <a:t>Variety of housing options for Veterans</a:t>
            </a:r>
          </a:p>
          <a:p>
            <a:pPr lvl="1"/>
            <a:r>
              <a:rPr lang="en-US" dirty="0" smtClean="0"/>
              <a:t>Increased housing resources</a:t>
            </a:r>
          </a:p>
          <a:p>
            <a:pPr lvl="1"/>
            <a:r>
              <a:rPr lang="en-US" dirty="0" smtClean="0"/>
              <a:t>Created homelessness prevention interventions:</a:t>
            </a:r>
          </a:p>
          <a:p>
            <a:pPr lvl="2"/>
            <a:r>
              <a:rPr lang="en-US" dirty="0" smtClean="0"/>
              <a:t>Rapid </a:t>
            </a:r>
            <a:r>
              <a:rPr lang="en-US" dirty="0" err="1" smtClean="0"/>
              <a:t>Rehousing</a:t>
            </a:r>
            <a:r>
              <a:rPr lang="en-US" dirty="0" smtClean="0"/>
              <a:t> Funds</a:t>
            </a:r>
          </a:p>
          <a:p>
            <a:pPr lvl="2"/>
            <a:r>
              <a:rPr lang="en-US" dirty="0" smtClean="0"/>
              <a:t>Supportive Services for Veterans and the Families.</a:t>
            </a:r>
          </a:p>
          <a:p>
            <a:pPr lvl="2"/>
            <a:r>
              <a:rPr lang="en-US" dirty="0" smtClean="0"/>
              <a:t>Health Care for Reentry Veterans</a:t>
            </a:r>
          </a:p>
          <a:p>
            <a:pPr lvl="2"/>
            <a:r>
              <a:rPr lang="en-US" dirty="0" smtClean="0"/>
              <a:t>Veterans Justice Outreach program</a:t>
            </a:r>
          </a:p>
          <a:p>
            <a:pPr lvl="2">
              <a:buNone/>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0" y="87313"/>
            <a:ext cx="7162800" cy="1143000"/>
          </a:xfrm>
        </p:spPr>
        <p:txBody>
          <a:bodyPr/>
          <a:lstStyle/>
          <a:p>
            <a:pPr eaLnBrk="1" hangingPunct="1"/>
            <a:r>
              <a:rPr lang="en-US" sz="2800" dirty="0" smtClean="0">
                <a:latin typeface="Arial" charset="0"/>
                <a:cs typeface="Arial" charset="0"/>
              </a:rPr>
              <a:t>Prevention </a:t>
            </a:r>
            <a:br>
              <a:rPr lang="en-US" sz="2800" dirty="0" smtClean="0">
                <a:latin typeface="Arial" charset="0"/>
                <a:cs typeface="Arial" charset="0"/>
              </a:rPr>
            </a:br>
            <a:r>
              <a:rPr lang="en-US" sz="2800" dirty="0" smtClean="0">
                <a:latin typeface="Arial" charset="0"/>
                <a:cs typeface="Arial" charset="0"/>
              </a:rPr>
              <a:t>Justice Outreach Services</a:t>
            </a:r>
          </a:p>
        </p:txBody>
      </p:sp>
      <p:sp>
        <p:nvSpPr>
          <p:cNvPr id="18435" name="Text Placeholder 6"/>
          <p:cNvSpPr>
            <a:spLocks noGrp="1"/>
          </p:cNvSpPr>
          <p:nvPr>
            <p:ph type="body" idx="1"/>
          </p:nvPr>
        </p:nvSpPr>
        <p:spPr>
          <a:xfrm>
            <a:off x="1066800" y="977900"/>
            <a:ext cx="3316288" cy="533400"/>
          </a:xfrm>
        </p:spPr>
        <p:txBody>
          <a:bodyPr/>
          <a:lstStyle/>
          <a:p>
            <a:pPr eaLnBrk="1" hangingPunct="1"/>
            <a:r>
              <a:rPr lang="en-US" dirty="0" smtClean="0">
                <a:latin typeface="Arial" charset="0"/>
                <a:cs typeface="Arial" charset="0"/>
              </a:rPr>
              <a:t>Justice Outreach </a:t>
            </a:r>
          </a:p>
        </p:txBody>
      </p:sp>
      <p:sp>
        <p:nvSpPr>
          <p:cNvPr id="29698" name="Content Placeholder 2"/>
          <p:cNvSpPr>
            <a:spLocks noGrp="1"/>
          </p:cNvSpPr>
          <p:nvPr>
            <p:ph sz="half" idx="2"/>
          </p:nvPr>
        </p:nvSpPr>
        <p:spPr>
          <a:xfrm>
            <a:off x="327025" y="1676400"/>
            <a:ext cx="4040188" cy="3581400"/>
          </a:xfrm>
        </p:spPr>
        <p:txBody>
          <a:bodyPr rtlCol="0">
            <a:normAutofit fontScale="40000" lnSpcReduction="20000"/>
          </a:bodyPr>
          <a:lstStyle/>
          <a:p>
            <a:pPr eaLnBrk="1" fontAlgn="auto" hangingPunct="1">
              <a:lnSpc>
                <a:spcPct val="120000"/>
              </a:lnSpc>
              <a:spcAft>
                <a:spcPts val="0"/>
              </a:spcAft>
              <a:defRPr/>
            </a:pPr>
            <a:r>
              <a:rPr lang="en-US" sz="3400" dirty="0" smtClean="0">
                <a:latin typeface="Arial" pitchFamily="34" charset="0"/>
                <a:cs typeface="Arial" pitchFamily="34" charset="0"/>
              </a:rPr>
              <a:t>Veterans Justice Outreach (VJO):</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Gains access to the jail</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Identifies* Veterans, Assists with Eligibility, Enrollment</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Conducts outreach, assessment,  and case management for Veterans in local courts and jails</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Coordinates training for law enforcement personnel</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Provides Linkage to VA and Community Services/Resources</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168 active Veterans Treatment Courts </a:t>
            </a:r>
          </a:p>
          <a:p>
            <a:pPr lvl="1" eaLnBrk="1" fontAlgn="auto" hangingPunct="1">
              <a:lnSpc>
                <a:spcPct val="120000"/>
              </a:lnSpc>
              <a:spcAft>
                <a:spcPts val="0"/>
              </a:spcAft>
              <a:buFont typeface="Calibri" pitchFamily="34" charset="0"/>
              <a:buChar char="⁻"/>
              <a:defRPr/>
            </a:pPr>
            <a:endParaRPr lang="en-US" sz="1400" dirty="0" smtClean="0">
              <a:latin typeface="Arial" pitchFamily="34" charset="0"/>
              <a:cs typeface="Arial" pitchFamily="34" charset="0"/>
            </a:endParaRPr>
          </a:p>
          <a:p>
            <a:pPr eaLnBrk="1" fontAlgn="auto" hangingPunct="1">
              <a:lnSpc>
                <a:spcPct val="120000"/>
              </a:lnSpc>
              <a:spcAft>
                <a:spcPts val="0"/>
              </a:spcAft>
              <a:buFont typeface="Arial" pitchFamily="34" charset="0"/>
              <a:buChar char="•"/>
              <a:defRPr/>
            </a:pPr>
            <a:r>
              <a:rPr lang="en-US" sz="3400" dirty="0" smtClean="0">
                <a:latin typeface="Arial" pitchFamily="34" charset="0"/>
                <a:cs typeface="Arial" pitchFamily="34" charset="0"/>
              </a:rPr>
              <a:t>Number of full-time VJO Specialists funded:  172  FTE;  168 FTE hired/selected (98%)</a:t>
            </a:r>
          </a:p>
          <a:p>
            <a:pPr eaLnBrk="1" fontAlgn="auto" hangingPunct="1">
              <a:lnSpc>
                <a:spcPct val="120000"/>
              </a:lnSpc>
              <a:spcAft>
                <a:spcPts val="0"/>
              </a:spcAft>
              <a:buFont typeface="Arial" pitchFamily="34" charset="0"/>
              <a:buChar char="•"/>
              <a:defRPr/>
            </a:pPr>
            <a:r>
              <a:rPr lang="en-US" sz="3400" dirty="0" smtClean="0">
                <a:latin typeface="Arial" pitchFamily="34" charset="0"/>
                <a:cs typeface="Arial" pitchFamily="34" charset="0"/>
              </a:rPr>
              <a:t>Number of 3,365 local jail facilities serviced:  400 est.</a:t>
            </a:r>
          </a:p>
          <a:p>
            <a:pPr eaLnBrk="1" fontAlgn="auto" hangingPunct="1">
              <a:lnSpc>
                <a:spcPct val="120000"/>
              </a:lnSpc>
              <a:spcAft>
                <a:spcPts val="0"/>
              </a:spcAft>
              <a:buFont typeface="Arial" pitchFamily="34" charset="0"/>
              <a:buChar char="•"/>
              <a:defRPr/>
            </a:pPr>
            <a:endParaRPr lang="en-US" sz="1400" dirty="0" smtClean="0">
              <a:latin typeface="Arial" pitchFamily="34" charset="0"/>
              <a:cs typeface="Arial" pitchFamily="34" charset="0"/>
            </a:endParaRPr>
          </a:p>
          <a:p>
            <a:pPr lvl="1" eaLnBrk="1" fontAlgn="auto" hangingPunct="1">
              <a:lnSpc>
                <a:spcPct val="120000"/>
              </a:lnSpc>
              <a:spcAft>
                <a:spcPts val="0"/>
              </a:spcAft>
              <a:buFont typeface="Arial" pitchFamily="34" charset="0"/>
              <a:buChar char="–"/>
              <a:defRPr/>
            </a:pPr>
            <a:endParaRPr lang="en-US" sz="1400" dirty="0" smtClean="0">
              <a:latin typeface="Arial" pitchFamily="34" charset="0"/>
              <a:cs typeface="Arial" pitchFamily="34" charset="0"/>
            </a:endParaRPr>
          </a:p>
          <a:p>
            <a:pPr eaLnBrk="1" fontAlgn="auto" hangingPunct="1">
              <a:lnSpc>
                <a:spcPct val="120000"/>
              </a:lnSpc>
              <a:spcAft>
                <a:spcPts val="0"/>
              </a:spcAft>
              <a:buFont typeface="Arial" pitchFamily="34" charset="0"/>
              <a:buChar char="•"/>
              <a:defRPr/>
            </a:pPr>
            <a:endParaRPr lang="en-US" sz="1400" dirty="0" smtClean="0">
              <a:latin typeface="Arial" pitchFamily="34" charset="0"/>
              <a:cs typeface="Arial" pitchFamily="34" charset="0"/>
            </a:endParaRPr>
          </a:p>
        </p:txBody>
      </p:sp>
      <p:sp>
        <p:nvSpPr>
          <p:cNvPr id="18437" name="Text Placeholder 7"/>
          <p:cNvSpPr>
            <a:spLocks noGrp="1"/>
          </p:cNvSpPr>
          <p:nvPr>
            <p:ph type="body" sz="quarter" idx="3"/>
          </p:nvPr>
        </p:nvSpPr>
        <p:spPr>
          <a:xfrm>
            <a:off x="4738688" y="966788"/>
            <a:ext cx="4041775" cy="547687"/>
          </a:xfrm>
        </p:spPr>
        <p:txBody>
          <a:bodyPr/>
          <a:lstStyle/>
          <a:p>
            <a:pPr eaLnBrk="1" hangingPunct="1"/>
            <a:r>
              <a:rPr lang="en-US" smtClean="0">
                <a:latin typeface="Arial" charset="0"/>
                <a:cs typeface="Arial" charset="0"/>
              </a:rPr>
              <a:t>Prison Reentry </a:t>
            </a:r>
          </a:p>
        </p:txBody>
      </p:sp>
      <p:sp>
        <p:nvSpPr>
          <p:cNvPr id="18438" name="Content Placeholder 8"/>
          <p:cNvSpPr>
            <a:spLocks noGrp="1"/>
          </p:cNvSpPr>
          <p:nvPr>
            <p:ph sz="quarter" idx="4"/>
          </p:nvPr>
        </p:nvSpPr>
        <p:spPr>
          <a:xfrm>
            <a:off x="4340225" y="1676400"/>
            <a:ext cx="4441825" cy="2895600"/>
          </a:xfrm>
        </p:spPr>
        <p:txBody>
          <a:bodyPr/>
          <a:lstStyle/>
          <a:p>
            <a:pPr eaLnBrk="1" hangingPunct="1">
              <a:spcBef>
                <a:spcPts val="313"/>
              </a:spcBef>
              <a:spcAft>
                <a:spcPts val="600"/>
              </a:spcAft>
            </a:pPr>
            <a:r>
              <a:rPr lang="en-US" sz="1600" dirty="0" smtClean="0">
                <a:latin typeface="Arial" charset="0"/>
                <a:cs typeface="Arial" charset="0"/>
              </a:rPr>
              <a:t>Health Care for Reentry (HCRV):</a:t>
            </a:r>
          </a:p>
          <a:p>
            <a:pPr lvl="1" eaLnBrk="1" hangingPunct="1">
              <a:spcBef>
                <a:spcPts val="313"/>
              </a:spcBef>
            </a:pPr>
            <a:r>
              <a:rPr lang="en-US" sz="1300" dirty="0" smtClean="0">
                <a:latin typeface="Arial" charset="0"/>
                <a:cs typeface="Arial" charset="0"/>
              </a:rPr>
              <a:t>Gains access to the prison</a:t>
            </a:r>
          </a:p>
          <a:p>
            <a:pPr lvl="1" eaLnBrk="1" hangingPunct="1">
              <a:spcBef>
                <a:spcPts val="313"/>
              </a:spcBef>
            </a:pPr>
            <a:r>
              <a:rPr lang="en-US" sz="1300" dirty="0" smtClean="0">
                <a:latin typeface="Arial" charset="0"/>
                <a:cs typeface="Arial" charset="0"/>
              </a:rPr>
              <a:t>Educates Veterans’ groups about VA and VA services</a:t>
            </a:r>
          </a:p>
          <a:p>
            <a:pPr lvl="1" eaLnBrk="1" hangingPunct="1">
              <a:spcBef>
                <a:spcPts val="313"/>
              </a:spcBef>
            </a:pPr>
            <a:r>
              <a:rPr lang="en-US" sz="1300" dirty="0" smtClean="0">
                <a:latin typeface="Arial" charset="0"/>
                <a:cs typeface="Arial" charset="0"/>
              </a:rPr>
              <a:t>Identifies* Veterans, Assists with Eligibility, Enrollment</a:t>
            </a:r>
          </a:p>
          <a:p>
            <a:pPr lvl="1" eaLnBrk="1" hangingPunct="1">
              <a:spcBef>
                <a:spcPts val="313"/>
              </a:spcBef>
            </a:pPr>
            <a:r>
              <a:rPr lang="en-US" sz="1300" dirty="0" smtClean="0">
                <a:latin typeface="Arial" charset="0"/>
                <a:cs typeface="Arial" charset="0"/>
              </a:rPr>
              <a:t>Provides Reentry Planning </a:t>
            </a:r>
          </a:p>
          <a:p>
            <a:pPr lvl="1" eaLnBrk="1" hangingPunct="1">
              <a:spcBef>
                <a:spcPts val="313"/>
              </a:spcBef>
            </a:pPr>
            <a:r>
              <a:rPr lang="en-US" sz="1300" dirty="0" smtClean="0">
                <a:latin typeface="Arial" charset="0"/>
                <a:cs typeface="Arial" charset="0"/>
              </a:rPr>
              <a:t>Provides Linkage to VA and Community Services</a:t>
            </a:r>
          </a:p>
          <a:p>
            <a:pPr eaLnBrk="1" hangingPunct="1">
              <a:spcBef>
                <a:spcPts val="313"/>
              </a:spcBef>
            </a:pPr>
            <a:r>
              <a:rPr lang="en-US" sz="1600" dirty="0" smtClean="0">
                <a:latin typeface="Arial" charset="0"/>
                <a:cs typeface="Arial" charset="0"/>
              </a:rPr>
              <a:t>Number of full-time HCRV Specialists funded: 44 FTE;  40 hired/selected (91%)</a:t>
            </a:r>
          </a:p>
          <a:p>
            <a:pPr eaLnBrk="1" hangingPunct="1"/>
            <a:r>
              <a:rPr lang="en-US" sz="1600" dirty="0" smtClean="0">
                <a:latin typeface="Arial" charset="0"/>
                <a:cs typeface="Arial" charset="0"/>
              </a:rPr>
              <a:t>Number of </a:t>
            </a:r>
            <a:r>
              <a:rPr lang="en-US" sz="1600" u="sng" dirty="0" smtClean="0">
                <a:latin typeface="Arial" charset="0"/>
                <a:cs typeface="Arial" charset="0"/>
              </a:rPr>
              <a:t>state</a:t>
            </a:r>
            <a:r>
              <a:rPr lang="en-US" sz="1600" dirty="0" smtClean="0">
                <a:latin typeface="Arial" charset="0"/>
                <a:cs typeface="Arial" charset="0"/>
              </a:rPr>
              <a:t> (896) and </a:t>
            </a:r>
            <a:r>
              <a:rPr lang="en-US" sz="1600" u="sng" dirty="0" smtClean="0">
                <a:latin typeface="Arial" charset="0"/>
                <a:cs typeface="Arial" charset="0"/>
              </a:rPr>
              <a:t>federal</a:t>
            </a:r>
            <a:r>
              <a:rPr lang="en-US" sz="1600" dirty="0" smtClean="0">
                <a:latin typeface="Arial" charset="0"/>
                <a:cs typeface="Arial" charset="0"/>
              </a:rPr>
              <a:t>  (105) prisons serviced: 1,001 (80%) of 1,254 US prisons </a:t>
            </a:r>
          </a:p>
          <a:p>
            <a:pPr lvl="1" eaLnBrk="1" hangingPunct="1">
              <a:buFont typeface="Arial" charset="0"/>
              <a:buNone/>
            </a:pPr>
            <a:r>
              <a:rPr lang="en-US" sz="1000" dirty="0" smtClean="0">
                <a:latin typeface="Arial" charset="0"/>
                <a:cs typeface="Arial" charset="0"/>
              </a:rPr>
              <a:t>	</a:t>
            </a:r>
          </a:p>
        </p:txBody>
      </p:sp>
      <p:sp>
        <p:nvSpPr>
          <p:cNvPr id="11" name="Slide Number Placeholder 10"/>
          <p:cNvSpPr>
            <a:spLocks noGrp="1"/>
          </p:cNvSpPr>
          <p:nvPr>
            <p:ph type="sldNum" sz="quarter" idx="4294967295"/>
          </p:nvPr>
        </p:nvSpPr>
        <p:spPr>
          <a:xfrm>
            <a:off x="7010400" y="5400675"/>
            <a:ext cx="2133600" cy="365125"/>
          </a:xfrm>
          <a:prstGeom prst="rect">
            <a:avLst/>
          </a:prstGeom>
        </p:spPr>
        <p:txBody>
          <a:bodyPr/>
          <a:lstStyle/>
          <a:p>
            <a:pPr>
              <a:defRPr/>
            </a:pPr>
            <a:fld id="{C6117A88-7A8B-4A54-9D87-6215C4342598}" type="slidenum">
              <a:rPr lang="en-US" smtClean="0"/>
              <a:pPr>
                <a:defRPr/>
              </a:pPr>
              <a:t>8</a:t>
            </a:fld>
            <a:endParaRPr lang="en-US" dirty="0"/>
          </a:p>
        </p:txBody>
      </p:sp>
      <p:sp>
        <p:nvSpPr>
          <p:cNvPr id="18441" name="Text Placeholder 6"/>
          <p:cNvSpPr txBox="1">
            <a:spLocks/>
          </p:cNvSpPr>
          <p:nvPr/>
        </p:nvSpPr>
        <p:spPr bwMode="auto">
          <a:xfrm>
            <a:off x="317500" y="6154738"/>
            <a:ext cx="40401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Font typeface="Arial" charset="0"/>
              <a:buNone/>
            </a:pPr>
            <a:r>
              <a:rPr lang="en-US" sz="1100">
                <a:cs typeface="Arial" charset="0"/>
              </a:rPr>
              <a:t>*Veterans Reentry Search service (VRSS) now being implemented for automated Veteran identification in justice systems.</a:t>
            </a:r>
          </a:p>
        </p:txBody>
      </p:sp>
      <p:graphicFrame>
        <p:nvGraphicFramePr>
          <p:cNvPr id="15" name="Table 14"/>
          <p:cNvGraphicFramePr>
            <a:graphicFrameLocks noGrp="1"/>
          </p:cNvGraphicFramePr>
          <p:nvPr/>
        </p:nvGraphicFramePr>
        <p:xfrm>
          <a:off x="4830763" y="4938713"/>
          <a:ext cx="3862387" cy="1862590"/>
        </p:xfrm>
        <a:graphic>
          <a:graphicData uri="http://schemas.openxmlformats.org/drawingml/2006/table">
            <a:tbl>
              <a:tblPr/>
              <a:tblGrid>
                <a:gridCol w="2047202"/>
                <a:gridCol w="932430"/>
                <a:gridCol w="882755"/>
              </a:tblGrid>
              <a:tr h="280448">
                <a:tc gridSpan="3">
                  <a:txBody>
                    <a:bodyPr/>
                    <a:lstStyle/>
                    <a:p>
                      <a:pPr marL="0" marR="0" algn="ctr">
                        <a:lnSpc>
                          <a:spcPct val="115000"/>
                        </a:lnSpc>
                        <a:spcBef>
                          <a:spcPts val="0"/>
                        </a:spcBef>
                        <a:spcAft>
                          <a:spcPts val="0"/>
                        </a:spcAft>
                      </a:pPr>
                      <a:r>
                        <a:rPr lang="en-US" sz="1600" dirty="0">
                          <a:solidFill>
                            <a:srgbClr val="000000"/>
                          </a:solidFill>
                          <a:latin typeface="Arial"/>
                          <a:ea typeface="Times New Roman"/>
                          <a:cs typeface="Times New Roman"/>
                        </a:rPr>
                        <a:t>Veterans served:</a:t>
                      </a:r>
                      <a:endParaRPr lang="en-US" sz="1100" dirty="0">
                        <a:latin typeface="Calibri"/>
                        <a:ea typeface="Calibri"/>
                        <a:cs typeface="Times New Roman"/>
                      </a:endParaRPr>
                    </a:p>
                  </a:txBody>
                  <a:tcPr marL="68581" marR="68581"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75280">
                <a:tc>
                  <a:txBody>
                    <a:bodyPr/>
                    <a:lstStyle/>
                    <a:p>
                      <a:pPr>
                        <a:lnSpc>
                          <a:spcPct val="115000"/>
                        </a:lnSpc>
                      </a:pPr>
                      <a:endParaRPr lang="en-US" sz="10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dirty="0">
                          <a:solidFill>
                            <a:srgbClr val="000000"/>
                          </a:solidFill>
                          <a:latin typeface="Arial"/>
                          <a:ea typeface="Times New Roman"/>
                          <a:cs typeface="Times New Roman"/>
                        </a:rPr>
                        <a:t>VJO</a:t>
                      </a:r>
                      <a:endParaRPr lang="en-US" sz="1100" b="1"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dirty="0">
                          <a:solidFill>
                            <a:srgbClr val="000000"/>
                          </a:solidFill>
                          <a:latin typeface="Arial"/>
                          <a:ea typeface="Times New Roman"/>
                          <a:cs typeface="Times New Roman"/>
                        </a:rPr>
                        <a:t>HCRV</a:t>
                      </a:r>
                      <a:endParaRPr lang="en-US" sz="1100" b="1"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2007</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N.A.</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166</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FY 2008</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a:solidFill>
                            <a:srgbClr val="000000"/>
                          </a:solidFill>
                          <a:latin typeface="Arial"/>
                          <a:ea typeface="Times New Roman"/>
                          <a:cs typeface="Times New Roman"/>
                        </a:rPr>
                        <a:t>N.A.</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6,926</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2009</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N.A.</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12,230</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2010</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5,870</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12,415</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2011</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15,750</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11,710</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FY 2012</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27,218</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12,345</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FY </a:t>
                      </a:r>
                      <a:r>
                        <a:rPr lang="en-US" sz="900" dirty="0" smtClean="0">
                          <a:solidFill>
                            <a:srgbClr val="000000"/>
                          </a:solidFill>
                          <a:latin typeface="Arial"/>
                          <a:ea typeface="Times New Roman"/>
                          <a:cs typeface="Times New Roman"/>
                        </a:rPr>
                        <a:t>2013</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100" dirty="0" smtClean="0">
                          <a:latin typeface="Calibri"/>
                          <a:ea typeface="Calibri"/>
                          <a:cs typeface="Times New Roman"/>
                        </a:rPr>
                        <a:t>35,975</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16,425</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752">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Unique Veterans - cumulative to date </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100" dirty="0" smtClean="0">
                          <a:latin typeface="Calibri"/>
                          <a:ea typeface="Calibri"/>
                          <a:cs typeface="Times New Roman"/>
                        </a:rPr>
                        <a:t>64,054</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55,593</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70607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6"/>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54275" name="Visio" r:id="rId3" imgW="9636021" imgH="6664238" progId="Visio.Drawing.11">
                  <p:embed/>
                </p:oleObj>
              </mc:Choice>
              <mc:Fallback>
                <p:oleObj name="Visio" r:id="rId3" imgW="9636021" imgH="6664238" progId="Visio.Drawing.11">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7" name="Slide Number Placeholder 5"/>
          <p:cNvSpPr>
            <a:spLocks noGrp="1"/>
          </p:cNvSpPr>
          <p:nvPr>
            <p:ph type="sldNum" sz="quarter" idx="4294967295"/>
          </p:nvPr>
        </p:nvSpPr>
        <p:spPr>
          <a:xfrm>
            <a:off x="6553200" y="6245225"/>
            <a:ext cx="2133600" cy="476250"/>
          </a:xfrm>
          <a:prstGeom prst="rect">
            <a:avLst/>
          </a:prstGeom>
          <a:noFill/>
        </p:spPr>
        <p:txBody>
          <a:bodyPr/>
          <a:lstStyle/>
          <a:p>
            <a:fld id="{3EB7EAE1-A0E5-4DC3-A2A3-0EB9232BDAE5}" type="slidenum">
              <a:rPr lang="en-US" smtClean="0"/>
              <a:pPr/>
              <a:t>9</a:t>
            </a:fld>
            <a:endParaRPr 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B713B788AB31949843E643559F2817A" ma:contentTypeVersion="0" ma:contentTypeDescription="Create a new document." ma:contentTypeScope="" ma:versionID="52b4dbefd6f04f5aa507ec42f389a200">
  <xsd:schema xmlns:xsd="http://www.w3.org/2001/XMLSchema" xmlns:xs="http://www.w3.org/2001/XMLSchema" xmlns:p="http://schemas.microsoft.com/office/2006/metadata/properties" targetNamespace="http://schemas.microsoft.com/office/2006/metadata/properties" ma:root="true" ma:fieldsID="c6a20c2ff566dc00e42a682f4118c95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5F80704A-3145-4F95-98F1-131662C20899}">
  <ds:schemaRefs>
    <ds:schemaRef ds:uri="http://schemas.microsoft.com/sharepoint/v3/contenttype/forms"/>
  </ds:schemaRefs>
</ds:datastoreItem>
</file>

<file path=customXml/itemProps2.xml><?xml version="1.0" encoding="utf-8"?>
<ds:datastoreItem xmlns:ds="http://schemas.openxmlformats.org/officeDocument/2006/customXml" ds:itemID="{0633D00C-9CF1-4100-8525-094C61274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C20F54B-89B1-40DF-A0A1-99D888D6D7E1}">
  <ds:schemaRefs>
    <ds:schemaRef ds:uri="http://schemas.openxmlformats.org/package/2006/metadata/core-properties"/>
    <ds:schemaRef ds:uri="http://schemas.microsoft.com/office/infopath/2007/PartnerControls"/>
    <ds:schemaRef ds:uri="http://schemas.microsoft.com/office/2006/documentManagement/types"/>
    <ds:schemaRef ds:uri="http://purl.org/dc/elements/1.1/"/>
    <ds:schemaRef ds:uri="http://www.w3.org/XML/1998/namespace"/>
    <ds:schemaRef ds:uri="http://purl.org/dc/dcmitype/"/>
    <ds:schemaRef ds:uri="http://purl.org/dc/terms/"/>
    <ds:schemaRef ds:uri="http://schemas.microsoft.com/office/2006/metadata/properties"/>
  </ds:schemaRefs>
</ds:datastoreItem>
</file>

<file path=customXml/itemProps4.xml><?xml version="1.0" encoding="utf-8"?>
<ds:datastoreItem xmlns:ds="http://schemas.openxmlformats.org/officeDocument/2006/customXml" ds:itemID="{0B80379E-6661-45FB-A3B9-9BDEF1F70C04}">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3339</TotalTime>
  <Words>2225</Words>
  <Application>Microsoft Office PowerPoint</Application>
  <PresentationFormat>On-screen Show (4:3)</PresentationFormat>
  <Paragraphs>386</Paragraphs>
  <Slides>30</Slides>
  <Notes>10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30</vt:i4>
      </vt:variant>
    </vt:vector>
  </HeadingPairs>
  <TitlesOfParts>
    <vt:vector size="33" baseType="lpstr">
      <vt:lpstr>Office Theme</vt:lpstr>
      <vt:lpstr>Custom Design</vt:lpstr>
      <vt:lpstr>Visio</vt:lpstr>
      <vt:lpstr> Working with justice involved Veterans: An overview of Veterans Health Administration and the Veterans Justice Outreach (VJO) Program </vt:lpstr>
      <vt:lpstr>Objectives</vt:lpstr>
      <vt:lpstr>PowerPoint Presentation</vt:lpstr>
      <vt:lpstr>VHA: Veterans Health Administration  </vt:lpstr>
      <vt:lpstr>VA Medical Benefits Package</vt:lpstr>
      <vt:lpstr>VA Medical Benefits Package..</vt:lpstr>
      <vt:lpstr> Initiative to end homelessness by 2015 </vt:lpstr>
      <vt:lpstr>Prevention  Justice Outreach Services</vt:lpstr>
      <vt:lpstr>PowerPoint Presentation</vt:lpstr>
      <vt:lpstr>Active Duty Military  </vt:lpstr>
      <vt:lpstr>Veterans </vt:lpstr>
      <vt:lpstr>The Justice Involved Veteran</vt:lpstr>
      <vt:lpstr>Estimated Justice-Involved Veteran Population-2007</vt:lpstr>
      <vt:lpstr>Video </vt:lpstr>
      <vt:lpstr>Post Traumatic Stress </vt:lpstr>
      <vt:lpstr>Military Sexual Trauma</vt:lpstr>
      <vt:lpstr>There Are Effective Treatments for PTSD</vt:lpstr>
      <vt:lpstr>TBI Traumatic Brain Injury</vt:lpstr>
      <vt:lpstr>TBI- PTSD symptom overlap</vt:lpstr>
      <vt:lpstr>Other factors to consider</vt:lpstr>
      <vt:lpstr>Justice Involved Veteran </vt:lpstr>
      <vt:lpstr>Veterans Justice Outreach</vt:lpstr>
      <vt:lpstr>Limits on VA Authorization</vt:lpstr>
      <vt:lpstr>Veterans Treatment Court (VTC)</vt:lpstr>
      <vt:lpstr>Resources available to Defense Counsel</vt:lpstr>
      <vt:lpstr>How you can help</vt:lpstr>
      <vt:lpstr>How law enforcement can help (cont.)</vt:lpstr>
      <vt:lpstr>Approach </vt:lpstr>
      <vt:lpstr>Questions???</vt:lpstr>
      <vt:lpstr>Sources</vt:lpstr>
    </vt:vector>
  </TitlesOfParts>
  <Company>Department of Veterans Affairs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vhacoclarks2</dc:creator>
  <cp:lastModifiedBy>Carol W. Scott, Esq.</cp:lastModifiedBy>
  <cp:revision>243</cp:revision>
  <cp:lastPrinted>2010-10-04T02:20:05Z</cp:lastPrinted>
  <dcterms:created xsi:type="dcterms:W3CDTF">2010-09-23T18:48:05Z</dcterms:created>
  <dcterms:modified xsi:type="dcterms:W3CDTF">2013-11-05T19:59:55Z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Subject">
    <vt:lpwstr/>
  </property>
  <property fmtid="{D5CDD505-2E9C-101B-9397-08002B2CF9AE}" pid="4" name="Keywords">
    <vt:lpwstr/>
  </property>
  <property fmtid="{D5CDD505-2E9C-101B-9397-08002B2CF9AE}" pid="5" name="_Author">
    <vt:lpwstr>vhacoclarks2</vt:lpwstr>
  </property>
  <property fmtid="{D5CDD505-2E9C-101B-9397-08002B2CF9AE}" pid="6" name="_Category">
    <vt:lpwstr/>
  </property>
  <property fmtid="{D5CDD505-2E9C-101B-9397-08002B2CF9AE}" pid="7" name="Slides">
    <vt:lpwstr>57</vt:lpwstr>
  </property>
  <property fmtid="{D5CDD505-2E9C-101B-9397-08002B2CF9AE}" pid="8" name="Categories">
    <vt:lpwstr/>
  </property>
  <property fmtid="{D5CDD505-2E9C-101B-9397-08002B2CF9AE}" pid="9" name="Approval Level">
    <vt:lpwstr/>
  </property>
  <property fmtid="{D5CDD505-2E9C-101B-9397-08002B2CF9AE}" pid="10" name="_Comments">
    <vt:lpwstr/>
  </property>
  <property fmtid="{D5CDD505-2E9C-101B-9397-08002B2CF9AE}" pid="11" name="Assigned To">
    <vt:lpwstr/>
  </property>
</Properties>
</file>