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9" r:id="rId13"/>
    <p:sldId id="267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7B74A0-13B9-4534-B955-13C7ED6D2B83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28597637-2087-450B-BD3C-6702EF2463D8}">
      <dgm:prSet phldrT="[Text]"/>
      <dgm:spPr/>
      <dgm:t>
        <a:bodyPr/>
        <a:lstStyle/>
        <a:p>
          <a:r>
            <a:rPr lang="en-US" dirty="0" smtClean="0"/>
            <a:t>Incident in Service</a:t>
          </a:r>
          <a:endParaRPr lang="en-US" dirty="0"/>
        </a:p>
      </dgm:t>
    </dgm:pt>
    <dgm:pt modelId="{2794A890-26EC-46AC-A951-AE68419DEBC4}" type="parTrans" cxnId="{6ED3FE3E-F479-41E1-8284-C7F8A790C73C}">
      <dgm:prSet/>
      <dgm:spPr/>
    </dgm:pt>
    <dgm:pt modelId="{8D4788BC-1AE3-4124-9E8D-ECCE680CC7BA}" type="sibTrans" cxnId="{6ED3FE3E-F479-41E1-8284-C7F8A790C73C}">
      <dgm:prSet/>
      <dgm:spPr/>
    </dgm:pt>
    <dgm:pt modelId="{C19D54B4-AC26-4DD2-AD57-AE1FA74B2FC0}">
      <dgm:prSet phldrT="[Text]"/>
      <dgm:spPr/>
      <dgm:t>
        <a:bodyPr/>
        <a:lstStyle/>
        <a:p>
          <a:r>
            <a:rPr lang="en-US" dirty="0" smtClean="0"/>
            <a:t>Nexus- “As likely as not”</a:t>
          </a:r>
          <a:endParaRPr lang="en-US" dirty="0"/>
        </a:p>
      </dgm:t>
    </dgm:pt>
    <dgm:pt modelId="{7E791166-8503-48E2-B5D4-1FC3F423E5F6}" type="parTrans" cxnId="{C220B784-E112-4C91-A2C9-2B6997685EAC}">
      <dgm:prSet/>
      <dgm:spPr/>
    </dgm:pt>
    <dgm:pt modelId="{E0C18374-7605-482D-915A-7F8EBA82679F}" type="sibTrans" cxnId="{C220B784-E112-4C91-A2C9-2B6997685EAC}">
      <dgm:prSet/>
      <dgm:spPr/>
    </dgm:pt>
    <dgm:pt modelId="{BC073D91-4931-4744-AE86-63C300A1565E}">
      <dgm:prSet phldrT="[Text]"/>
      <dgm:spPr/>
      <dgm:t>
        <a:bodyPr/>
        <a:lstStyle/>
        <a:p>
          <a:r>
            <a:rPr lang="en-US" dirty="0" smtClean="0"/>
            <a:t>Current Disability</a:t>
          </a:r>
          <a:endParaRPr lang="en-US" dirty="0"/>
        </a:p>
      </dgm:t>
    </dgm:pt>
    <dgm:pt modelId="{39E0C970-31EF-47E3-A16D-B21012703E0B}" type="parTrans" cxnId="{C2165E2A-27EC-40F7-81C4-664E7A0334F2}">
      <dgm:prSet/>
      <dgm:spPr/>
    </dgm:pt>
    <dgm:pt modelId="{B2AF64B7-5B77-45BC-A629-5F061F85A0A2}" type="sibTrans" cxnId="{C2165E2A-27EC-40F7-81C4-664E7A0334F2}">
      <dgm:prSet/>
      <dgm:spPr/>
    </dgm:pt>
    <dgm:pt modelId="{4264744B-A4D9-49A9-8C95-FDA9823D6386}" type="pres">
      <dgm:prSet presAssocID="{457B74A0-13B9-4534-B955-13C7ED6D2B83}" presName="Name0" presStyleCnt="0">
        <dgm:presLayoutVars>
          <dgm:dir/>
          <dgm:animLvl val="lvl"/>
          <dgm:resizeHandles val="exact"/>
        </dgm:presLayoutVars>
      </dgm:prSet>
      <dgm:spPr/>
    </dgm:pt>
    <dgm:pt modelId="{B5DFE0FF-A67B-43B4-BB63-C3CA289A413D}" type="pres">
      <dgm:prSet presAssocID="{457B74A0-13B9-4534-B955-13C7ED6D2B83}" presName="dummy" presStyleCnt="0"/>
      <dgm:spPr/>
    </dgm:pt>
    <dgm:pt modelId="{F84F8D1A-909A-4403-8ED3-4665CB95A302}" type="pres">
      <dgm:prSet presAssocID="{457B74A0-13B9-4534-B955-13C7ED6D2B83}" presName="linH" presStyleCnt="0"/>
      <dgm:spPr/>
    </dgm:pt>
    <dgm:pt modelId="{4BE302ED-0366-4342-8885-B444E9BBFA1C}" type="pres">
      <dgm:prSet presAssocID="{457B74A0-13B9-4534-B955-13C7ED6D2B83}" presName="padding1" presStyleCnt="0"/>
      <dgm:spPr/>
    </dgm:pt>
    <dgm:pt modelId="{1D86873F-9B0B-4731-B619-1E628EE2B0E4}" type="pres">
      <dgm:prSet presAssocID="{28597637-2087-450B-BD3C-6702EF2463D8}" presName="linV" presStyleCnt="0"/>
      <dgm:spPr/>
    </dgm:pt>
    <dgm:pt modelId="{05F7DB0A-9217-42BF-9058-D19EBE245DBD}" type="pres">
      <dgm:prSet presAssocID="{28597637-2087-450B-BD3C-6702EF2463D8}" presName="spVertical1" presStyleCnt="0"/>
      <dgm:spPr/>
    </dgm:pt>
    <dgm:pt modelId="{2592BB73-AB5F-4068-9899-0BFD97FD5570}" type="pres">
      <dgm:prSet presAssocID="{28597637-2087-450B-BD3C-6702EF2463D8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B3A6E3-7192-401E-8055-4A92B2547E21}" type="pres">
      <dgm:prSet presAssocID="{28597637-2087-450B-BD3C-6702EF2463D8}" presName="spVertical2" presStyleCnt="0"/>
      <dgm:spPr/>
    </dgm:pt>
    <dgm:pt modelId="{1F6EAD78-781A-4956-AE00-B4287D69F5E2}" type="pres">
      <dgm:prSet presAssocID="{28597637-2087-450B-BD3C-6702EF2463D8}" presName="spVertical3" presStyleCnt="0"/>
      <dgm:spPr/>
    </dgm:pt>
    <dgm:pt modelId="{2E11617E-C145-47CE-8396-839F33FC7ED1}" type="pres">
      <dgm:prSet presAssocID="{8D4788BC-1AE3-4124-9E8D-ECCE680CC7BA}" presName="space" presStyleCnt="0"/>
      <dgm:spPr/>
    </dgm:pt>
    <dgm:pt modelId="{7564C82D-9D6B-42A6-A823-5C67822A58C2}" type="pres">
      <dgm:prSet presAssocID="{C19D54B4-AC26-4DD2-AD57-AE1FA74B2FC0}" presName="linV" presStyleCnt="0"/>
      <dgm:spPr/>
    </dgm:pt>
    <dgm:pt modelId="{D112B8DB-5E3B-4B08-B60E-634F70369FAD}" type="pres">
      <dgm:prSet presAssocID="{C19D54B4-AC26-4DD2-AD57-AE1FA74B2FC0}" presName="spVertical1" presStyleCnt="0"/>
      <dgm:spPr/>
    </dgm:pt>
    <dgm:pt modelId="{0EE01F8C-CF0E-406C-AE8E-241F5629BC00}" type="pres">
      <dgm:prSet presAssocID="{C19D54B4-AC26-4DD2-AD57-AE1FA74B2FC0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2DB0D1-8AD3-422C-88C5-6143CDDEB047}" type="pres">
      <dgm:prSet presAssocID="{C19D54B4-AC26-4DD2-AD57-AE1FA74B2FC0}" presName="spVertical2" presStyleCnt="0"/>
      <dgm:spPr/>
    </dgm:pt>
    <dgm:pt modelId="{99C02CB3-05B8-4384-9B18-EF7B70F62906}" type="pres">
      <dgm:prSet presAssocID="{C19D54B4-AC26-4DD2-AD57-AE1FA74B2FC0}" presName="spVertical3" presStyleCnt="0"/>
      <dgm:spPr/>
    </dgm:pt>
    <dgm:pt modelId="{4736E19B-9A58-439F-97DA-AB06A558843B}" type="pres">
      <dgm:prSet presAssocID="{E0C18374-7605-482D-915A-7F8EBA82679F}" presName="space" presStyleCnt="0"/>
      <dgm:spPr/>
    </dgm:pt>
    <dgm:pt modelId="{745F2806-5643-4F4F-AAE5-CD75EB444FF0}" type="pres">
      <dgm:prSet presAssocID="{BC073D91-4931-4744-AE86-63C300A1565E}" presName="linV" presStyleCnt="0"/>
      <dgm:spPr/>
    </dgm:pt>
    <dgm:pt modelId="{B9C2D296-FF6F-400E-997B-7314F0B251F9}" type="pres">
      <dgm:prSet presAssocID="{BC073D91-4931-4744-AE86-63C300A1565E}" presName="spVertical1" presStyleCnt="0"/>
      <dgm:spPr/>
    </dgm:pt>
    <dgm:pt modelId="{B005836D-B965-4DBD-B8B4-09CFB96356ED}" type="pres">
      <dgm:prSet presAssocID="{BC073D91-4931-4744-AE86-63C300A1565E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BAB824-AE21-447B-8F4A-746E8FCDA9B2}" type="pres">
      <dgm:prSet presAssocID="{BC073D91-4931-4744-AE86-63C300A1565E}" presName="spVertical2" presStyleCnt="0"/>
      <dgm:spPr/>
    </dgm:pt>
    <dgm:pt modelId="{17E26F0B-9869-48EB-AE8A-B48A1131530C}" type="pres">
      <dgm:prSet presAssocID="{BC073D91-4931-4744-AE86-63C300A1565E}" presName="spVertical3" presStyleCnt="0"/>
      <dgm:spPr/>
    </dgm:pt>
    <dgm:pt modelId="{5FFA7345-2D5E-49D0-AFCC-6D85145494A0}" type="pres">
      <dgm:prSet presAssocID="{457B74A0-13B9-4534-B955-13C7ED6D2B83}" presName="padding2" presStyleCnt="0"/>
      <dgm:spPr/>
    </dgm:pt>
    <dgm:pt modelId="{06FC261A-AB01-4FCE-89B5-F35D0C0C55A8}" type="pres">
      <dgm:prSet presAssocID="{457B74A0-13B9-4534-B955-13C7ED6D2B83}" presName="negArrow" presStyleCnt="0"/>
      <dgm:spPr/>
    </dgm:pt>
    <dgm:pt modelId="{EADED981-BDA0-485F-9F6C-DBE8E12A267B}" type="pres">
      <dgm:prSet presAssocID="{457B74A0-13B9-4534-B955-13C7ED6D2B83}" presName="backgroundArrow" presStyleLbl="node1" presStyleIdx="0" presStyleCnt="1"/>
      <dgm:spPr/>
    </dgm:pt>
  </dgm:ptLst>
  <dgm:cxnLst>
    <dgm:cxn modelId="{83F37DC5-C785-4FCC-9A7B-C8BF1BFC3CAB}" type="presOf" srcId="{457B74A0-13B9-4534-B955-13C7ED6D2B83}" destId="{4264744B-A4D9-49A9-8C95-FDA9823D6386}" srcOrd="0" destOrd="0" presId="urn:microsoft.com/office/officeart/2005/8/layout/hProcess3"/>
    <dgm:cxn modelId="{C4358808-104B-4385-9AD4-54BDC051C2AF}" type="presOf" srcId="{28597637-2087-450B-BD3C-6702EF2463D8}" destId="{2592BB73-AB5F-4068-9899-0BFD97FD5570}" srcOrd="0" destOrd="0" presId="urn:microsoft.com/office/officeart/2005/8/layout/hProcess3"/>
    <dgm:cxn modelId="{C220B784-E112-4C91-A2C9-2B6997685EAC}" srcId="{457B74A0-13B9-4534-B955-13C7ED6D2B83}" destId="{C19D54B4-AC26-4DD2-AD57-AE1FA74B2FC0}" srcOrd="1" destOrd="0" parTransId="{7E791166-8503-48E2-B5D4-1FC3F423E5F6}" sibTransId="{E0C18374-7605-482D-915A-7F8EBA82679F}"/>
    <dgm:cxn modelId="{C2165E2A-27EC-40F7-81C4-664E7A0334F2}" srcId="{457B74A0-13B9-4534-B955-13C7ED6D2B83}" destId="{BC073D91-4931-4744-AE86-63C300A1565E}" srcOrd="2" destOrd="0" parTransId="{39E0C970-31EF-47E3-A16D-B21012703E0B}" sibTransId="{B2AF64B7-5B77-45BC-A629-5F061F85A0A2}"/>
    <dgm:cxn modelId="{6ED3FE3E-F479-41E1-8284-C7F8A790C73C}" srcId="{457B74A0-13B9-4534-B955-13C7ED6D2B83}" destId="{28597637-2087-450B-BD3C-6702EF2463D8}" srcOrd="0" destOrd="0" parTransId="{2794A890-26EC-46AC-A951-AE68419DEBC4}" sibTransId="{8D4788BC-1AE3-4124-9E8D-ECCE680CC7BA}"/>
    <dgm:cxn modelId="{3125A154-31BC-4A8B-B852-FEA63E14D3D1}" type="presOf" srcId="{BC073D91-4931-4744-AE86-63C300A1565E}" destId="{B005836D-B965-4DBD-B8B4-09CFB96356ED}" srcOrd="0" destOrd="0" presId="urn:microsoft.com/office/officeart/2005/8/layout/hProcess3"/>
    <dgm:cxn modelId="{A83A3A3D-FAFE-490D-8AED-EE4EA2B273DB}" type="presOf" srcId="{C19D54B4-AC26-4DD2-AD57-AE1FA74B2FC0}" destId="{0EE01F8C-CF0E-406C-AE8E-241F5629BC00}" srcOrd="0" destOrd="0" presId="urn:microsoft.com/office/officeart/2005/8/layout/hProcess3"/>
    <dgm:cxn modelId="{46124E2E-07B2-46FF-8026-DDDFA78D9F17}" type="presParOf" srcId="{4264744B-A4D9-49A9-8C95-FDA9823D6386}" destId="{B5DFE0FF-A67B-43B4-BB63-C3CA289A413D}" srcOrd="0" destOrd="0" presId="urn:microsoft.com/office/officeart/2005/8/layout/hProcess3"/>
    <dgm:cxn modelId="{11F386B7-6FDB-4B34-AD51-BB2E5068B327}" type="presParOf" srcId="{4264744B-A4D9-49A9-8C95-FDA9823D6386}" destId="{F84F8D1A-909A-4403-8ED3-4665CB95A302}" srcOrd="1" destOrd="0" presId="urn:microsoft.com/office/officeart/2005/8/layout/hProcess3"/>
    <dgm:cxn modelId="{444730E9-81C2-42F5-A47E-8B758133F001}" type="presParOf" srcId="{F84F8D1A-909A-4403-8ED3-4665CB95A302}" destId="{4BE302ED-0366-4342-8885-B444E9BBFA1C}" srcOrd="0" destOrd="0" presId="urn:microsoft.com/office/officeart/2005/8/layout/hProcess3"/>
    <dgm:cxn modelId="{7EDFB9EA-544F-4143-AAD7-7058C8DD4C55}" type="presParOf" srcId="{F84F8D1A-909A-4403-8ED3-4665CB95A302}" destId="{1D86873F-9B0B-4731-B619-1E628EE2B0E4}" srcOrd="1" destOrd="0" presId="urn:microsoft.com/office/officeart/2005/8/layout/hProcess3"/>
    <dgm:cxn modelId="{10E37F51-38B2-4141-B526-9300E3D6B83F}" type="presParOf" srcId="{1D86873F-9B0B-4731-B619-1E628EE2B0E4}" destId="{05F7DB0A-9217-42BF-9058-D19EBE245DBD}" srcOrd="0" destOrd="0" presId="urn:microsoft.com/office/officeart/2005/8/layout/hProcess3"/>
    <dgm:cxn modelId="{911BB209-B213-4352-B494-FC73DF960E8E}" type="presParOf" srcId="{1D86873F-9B0B-4731-B619-1E628EE2B0E4}" destId="{2592BB73-AB5F-4068-9899-0BFD97FD5570}" srcOrd="1" destOrd="0" presId="urn:microsoft.com/office/officeart/2005/8/layout/hProcess3"/>
    <dgm:cxn modelId="{05253380-2E1C-4FE2-A135-C36A26683B9D}" type="presParOf" srcId="{1D86873F-9B0B-4731-B619-1E628EE2B0E4}" destId="{EBB3A6E3-7192-401E-8055-4A92B2547E21}" srcOrd="2" destOrd="0" presId="urn:microsoft.com/office/officeart/2005/8/layout/hProcess3"/>
    <dgm:cxn modelId="{9B13DF93-8538-469B-A2AD-E120DA42AB25}" type="presParOf" srcId="{1D86873F-9B0B-4731-B619-1E628EE2B0E4}" destId="{1F6EAD78-781A-4956-AE00-B4287D69F5E2}" srcOrd="3" destOrd="0" presId="urn:microsoft.com/office/officeart/2005/8/layout/hProcess3"/>
    <dgm:cxn modelId="{A4CA3263-6546-4D8B-AD23-B0DD4D06B33D}" type="presParOf" srcId="{F84F8D1A-909A-4403-8ED3-4665CB95A302}" destId="{2E11617E-C145-47CE-8396-839F33FC7ED1}" srcOrd="2" destOrd="0" presId="urn:microsoft.com/office/officeart/2005/8/layout/hProcess3"/>
    <dgm:cxn modelId="{4D182DDD-D009-4323-9FE8-B4D9736ABABC}" type="presParOf" srcId="{F84F8D1A-909A-4403-8ED3-4665CB95A302}" destId="{7564C82D-9D6B-42A6-A823-5C67822A58C2}" srcOrd="3" destOrd="0" presId="urn:microsoft.com/office/officeart/2005/8/layout/hProcess3"/>
    <dgm:cxn modelId="{4B454FA7-5EAE-4A0F-8822-48BB21FE1018}" type="presParOf" srcId="{7564C82D-9D6B-42A6-A823-5C67822A58C2}" destId="{D112B8DB-5E3B-4B08-B60E-634F70369FAD}" srcOrd="0" destOrd="0" presId="urn:microsoft.com/office/officeart/2005/8/layout/hProcess3"/>
    <dgm:cxn modelId="{96EBE9C3-B200-4324-9CC9-61D9F71763AF}" type="presParOf" srcId="{7564C82D-9D6B-42A6-A823-5C67822A58C2}" destId="{0EE01F8C-CF0E-406C-AE8E-241F5629BC00}" srcOrd="1" destOrd="0" presId="urn:microsoft.com/office/officeart/2005/8/layout/hProcess3"/>
    <dgm:cxn modelId="{D843E036-B580-4595-B55D-5D0F1B7FFEDB}" type="presParOf" srcId="{7564C82D-9D6B-42A6-A823-5C67822A58C2}" destId="{662DB0D1-8AD3-422C-88C5-6143CDDEB047}" srcOrd="2" destOrd="0" presId="urn:microsoft.com/office/officeart/2005/8/layout/hProcess3"/>
    <dgm:cxn modelId="{7098B0E5-C7A5-4E79-8B3B-0B748B7A09F0}" type="presParOf" srcId="{7564C82D-9D6B-42A6-A823-5C67822A58C2}" destId="{99C02CB3-05B8-4384-9B18-EF7B70F62906}" srcOrd="3" destOrd="0" presId="urn:microsoft.com/office/officeart/2005/8/layout/hProcess3"/>
    <dgm:cxn modelId="{B6BD24F0-A64B-4423-ADD5-5AF1793875B5}" type="presParOf" srcId="{F84F8D1A-909A-4403-8ED3-4665CB95A302}" destId="{4736E19B-9A58-439F-97DA-AB06A558843B}" srcOrd="4" destOrd="0" presId="urn:microsoft.com/office/officeart/2005/8/layout/hProcess3"/>
    <dgm:cxn modelId="{7F94CF85-2594-41FE-984E-A1133299FB0E}" type="presParOf" srcId="{F84F8D1A-909A-4403-8ED3-4665CB95A302}" destId="{745F2806-5643-4F4F-AAE5-CD75EB444FF0}" srcOrd="5" destOrd="0" presId="urn:microsoft.com/office/officeart/2005/8/layout/hProcess3"/>
    <dgm:cxn modelId="{13E0C15D-64C3-4689-992B-B4B728641AFB}" type="presParOf" srcId="{745F2806-5643-4F4F-AAE5-CD75EB444FF0}" destId="{B9C2D296-FF6F-400E-997B-7314F0B251F9}" srcOrd="0" destOrd="0" presId="urn:microsoft.com/office/officeart/2005/8/layout/hProcess3"/>
    <dgm:cxn modelId="{0F5AE7B9-CD2B-4F90-BFC6-BABE9DA98835}" type="presParOf" srcId="{745F2806-5643-4F4F-AAE5-CD75EB444FF0}" destId="{B005836D-B965-4DBD-B8B4-09CFB96356ED}" srcOrd="1" destOrd="0" presId="urn:microsoft.com/office/officeart/2005/8/layout/hProcess3"/>
    <dgm:cxn modelId="{947411FA-DCF7-4908-A9DF-1AC3D39F7C89}" type="presParOf" srcId="{745F2806-5643-4F4F-AAE5-CD75EB444FF0}" destId="{DBBAB824-AE21-447B-8F4A-746E8FCDA9B2}" srcOrd="2" destOrd="0" presId="urn:microsoft.com/office/officeart/2005/8/layout/hProcess3"/>
    <dgm:cxn modelId="{78DC5A01-B883-4FED-9EA4-74430EF23425}" type="presParOf" srcId="{745F2806-5643-4F4F-AAE5-CD75EB444FF0}" destId="{17E26F0B-9869-48EB-AE8A-B48A1131530C}" srcOrd="3" destOrd="0" presId="urn:microsoft.com/office/officeart/2005/8/layout/hProcess3"/>
    <dgm:cxn modelId="{566A0462-6FAB-40DA-852C-291585CD89E6}" type="presParOf" srcId="{F84F8D1A-909A-4403-8ED3-4665CB95A302}" destId="{5FFA7345-2D5E-49D0-AFCC-6D85145494A0}" srcOrd="6" destOrd="0" presId="urn:microsoft.com/office/officeart/2005/8/layout/hProcess3"/>
    <dgm:cxn modelId="{3073C401-D30A-46CD-8B97-6204B24908B4}" type="presParOf" srcId="{F84F8D1A-909A-4403-8ED3-4665CB95A302}" destId="{06FC261A-AB01-4FCE-89B5-F35D0C0C55A8}" srcOrd="7" destOrd="0" presId="urn:microsoft.com/office/officeart/2005/8/layout/hProcess3"/>
    <dgm:cxn modelId="{19B4A34F-43EF-49A5-88B1-0E806AE23932}" type="presParOf" srcId="{F84F8D1A-909A-4403-8ED3-4665CB95A302}" destId="{EADED981-BDA0-485F-9F6C-DBE8E12A267B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C87D9C-CF7D-47DA-8412-9C96072865C8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440BC81F-1060-4D86-BE96-6258FC190C27}">
      <dgm:prSet phldrT="[Text]"/>
      <dgm:spPr/>
      <dgm:t>
        <a:bodyPr/>
        <a:lstStyle/>
        <a:p>
          <a:r>
            <a:rPr lang="en-US" dirty="0" smtClean="0"/>
            <a:t>Chronic Disability</a:t>
          </a:r>
        </a:p>
        <a:p>
          <a:r>
            <a:rPr lang="en-US" dirty="0" smtClean="0"/>
            <a:t>Herbicide Exposure</a:t>
          </a:r>
        </a:p>
        <a:p>
          <a:r>
            <a:rPr lang="en-US" dirty="0" smtClean="0"/>
            <a:t>Service in the Persian Gulf</a:t>
          </a:r>
          <a:endParaRPr lang="en-US" dirty="0"/>
        </a:p>
      </dgm:t>
    </dgm:pt>
    <dgm:pt modelId="{681636D8-7AE7-4838-8A95-B9F82E94F930}" type="parTrans" cxnId="{BF36B954-6AE9-4017-BB22-D31893A43BCB}">
      <dgm:prSet/>
      <dgm:spPr/>
    </dgm:pt>
    <dgm:pt modelId="{945919E7-BFAE-4381-A434-80F1223F9E7E}" type="sibTrans" cxnId="{BF36B954-6AE9-4017-BB22-D31893A43BCB}">
      <dgm:prSet/>
      <dgm:spPr/>
    </dgm:pt>
    <dgm:pt modelId="{83912B8B-3E3C-409E-B4F5-3FCDB919087E}">
      <dgm:prSet phldrT="[Text]"/>
      <dgm:spPr/>
      <dgm:t>
        <a:bodyPr/>
        <a:lstStyle/>
        <a:p>
          <a:r>
            <a:rPr lang="en-US" dirty="0" smtClean="0"/>
            <a:t>Nexus is Conceded</a:t>
          </a:r>
          <a:endParaRPr lang="en-US" dirty="0"/>
        </a:p>
      </dgm:t>
    </dgm:pt>
    <dgm:pt modelId="{31DB51C5-C893-44DC-8222-9F876BA93EE0}" type="parTrans" cxnId="{1F253915-6A57-4136-AF19-30AF90FF03E4}">
      <dgm:prSet/>
      <dgm:spPr/>
    </dgm:pt>
    <dgm:pt modelId="{347DE618-2B95-458E-A052-E05527A8E253}" type="sibTrans" cxnId="{1F253915-6A57-4136-AF19-30AF90FF03E4}">
      <dgm:prSet/>
      <dgm:spPr/>
    </dgm:pt>
    <dgm:pt modelId="{CEF678B9-05B3-4A5A-8342-47614C7926F3}">
      <dgm:prSet phldrT="[Text]"/>
      <dgm:spPr/>
      <dgm:t>
        <a:bodyPr/>
        <a:lstStyle/>
        <a:p>
          <a:r>
            <a:rPr lang="en-US" dirty="0" smtClean="0"/>
            <a:t>Current Disability</a:t>
          </a:r>
          <a:endParaRPr lang="en-US" dirty="0"/>
        </a:p>
      </dgm:t>
    </dgm:pt>
    <dgm:pt modelId="{EE0B8CDD-D04A-41F7-B382-4F8E73D2CD14}" type="parTrans" cxnId="{7FC8F6A6-6124-41F3-9CCC-DB71F18E5CA4}">
      <dgm:prSet/>
      <dgm:spPr/>
    </dgm:pt>
    <dgm:pt modelId="{714E59D9-FDB6-44BA-8B6C-057886D0E577}" type="sibTrans" cxnId="{7FC8F6A6-6124-41F3-9CCC-DB71F18E5CA4}">
      <dgm:prSet/>
      <dgm:spPr/>
    </dgm:pt>
    <dgm:pt modelId="{E3BF663A-3531-4353-B2C0-32B94348EC3F}" type="pres">
      <dgm:prSet presAssocID="{D8C87D9C-CF7D-47DA-8412-9C96072865C8}" presName="Name0" presStyleCnt="0">
        <dgm:presLayoutVars>
          <dgm:dir/>
          <dgm:animLvl val="lvl"/>
          <dgm:resizeHandles val="exact"/>
        </dgm:presLayoutVars>
      </dgm:prSet>
      <dgm:spPr/>
    </dgm:pt>
    <dgm:pt modelId="{9F17185B-B1AB-4EC2-932A-FEA52A8F3E1D}" type="pres">
      <dgm:prSet presAssocID="{D8C87D9C-CF7D-47DA-8412-9C96072865C8}" presName="dummy" presStyleCnt="0"/>
      <dgm:spPr/>
    </dgm:pt>
    <dgm:pt modelId="{F6A828B6-1ADF-4264-9DE6-292359B8E402}" type="pres">
      <dgm:prSet presAssocID="{D8C87D9C-CF7D-47DA-8412-9C96072865C8}" presName="linH" presStyleCnt="0"/>
      <dgm:spPr/>
    </dgm:pt>
    <dgm:pt modelId="{5F296A03-D739-42CA-945B-F7EE142BC9B2}" type="pres">
      <dgm:prSet presAssocID="{D8C87D9C-CF7D-47DA-8412-9C96072865C8}" presName="padding1" presStyleCnt="0"/>
      <dgm:spPr/>
    </dgm:pt>
    <dgm:pt modelId="{353E7B21-B278-4635-B278-E6CDD96F1436}" type="pres">
      <dgm:prSet presAssocID="{440BC81F-1060-4D86-BE96-6258FC190C27}" presName="linV" presStyleCnt="0"/>
      <dgm:spPr/>
    </dgm:pt>
    <dgm:pt modelId="{1D2FC64A-A37A-4EAA-8C9B-1CBED9C75332}" type="pres">
      <dgm:prSet presAssocID="{440BC81F-1060-4D86-BE96-6258FC190C27}" presName="spVertical1" presStyleCnt="0"/>
      <dgm:spPr/>
    </dgm:pt>
    <dgm:pt modelId="{52631D20-EDF3-4BE3-91C9-129629B0AA20}" type="pres">
      <dgm:prSet presAssocID="{440BC81F-1060-4D86-BE96-6258FC190C27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E2C972-4F20-47C0-A252-A22657D24E8B}" type="pres">
      <dgm:prSet presAssocID="{440BC81F-1060-4D86-BE96-6258FC190C27}" presName="spVertical2" presStyleCnt="0"/>
      <dgm:spPr/>
    </dgm:pt>
    <dgm:pt modelId="{CC0053DC-B630-4E40-B32E-2667B11843B3}" type="pres">
      <dgm:prSet presAssocID="{440BC81F-1060-4D86-BE96-6258FC190C27}" presName="spVertical3" presStyleCnt="0"/>
      <dgm:spPr/>
    </dgm:pt>
    <dgm:pt modelId="{83FD8228-D09B-49EC-BE3B-F251E585C75F}" type="pres">
      <dgm:prSet presAssocID="{945919E7-BFAE-4381-A434-80F1223F9E7E}" presName="space" presStyleCnt="0"/>
      <dgm:spPr/>
    </dgm:pt>
    <dgm:pt modelId="{8346FE46-E449-4F9F-BB66-E4F548B142E2}" type="pres">
      <dgm:prSet presAssocID="{83912B8B-3E3C-409E-B4F5-3FCDB919087E}" presName="linV" presStyleCnt="0"/>
      <dgm:spPr/>
    </dgm:pt>
    <dgm:pt modelId="{E5C852C6-365D-432C-A6B0-06C65EBF9FC9}" type="pres">
      <dgm:prSet presAssocID="{83912B8B-3E3C-409E-B4F5-3FCDB919087E}" presName="spVertical1" presStyleCnt="0"/>
      <dgm:spPr/>
    </dgm:pt>
    <dgm:pt modelId="{081DEE88-7354-4E91-9657-6D62B7495254}" type="pres">
      <dgm:prSet presAssocID="{83912B8B-3E3C-409E-B4F5-3FCDB919087E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6253AC-3E76-407B-B77B-8645DD274245}" type="pres">
      <dgm:prSet presAssocID="{83912B8B-3E3C-409E-B4F5-3FCDB919087E}" presName="spVertical2" presStyleCnt="0"/>
      <dgm:spPr/>
    </dgm:pt>
    <dgm:pt modelId="{32694853-98B7-4DD9-A9C1-5D9D4A3C6FE9}" type="pres">
      <dgm:prSet presAssocID="{83912B8B-3E3C-409E-B4F5-3FCDB919087E}" presName="spVertical3" presStyleCnt="0"/>
      <dgm:spPr/>
    </dgm:pt>
    <dgm:pt modelId="{27AC4940-80FB-4A98-9FD7-E143D224D42B}" type="pres">
      <dgm:prSet presAssocID="{347DE618-2B95-458E-A052-E05527A8E253}" presName="space" presStyleCnt="0"/>
      <dgm:spPr/>
    </dgm:pt>
    <dgm:pt modelId="{31F7A191-6F20-4808-BC40-BC12B04C8A5B}" type="pres">
      <dgm:prSet presAssocID="{CEF678B9-05B3-4A5A-8342-47614C7926F3}" presName="linV" presStyleCnt="0"/>
      <dgm:spPr/>
    </dgm:pt>
    <dgm:pt modelId="{BC15215E-9227-45D5-83DA-ED75FE38C163}" type="pres">
      <dgm:prSet presAssocID="{CEF678B9-05B3-4A5A-8342-47614C7926F3}" presName="spVertical1" presStyleCnt="0"/>
      <dgm:spPr/>
    </dgm:pt>
    <dgm:pt modelId="{6538CC79-14D9-487F-84E9-472507DCF744}" type="pres">
      <dgm:prSet presAssocID="{CEF678B9-05B3-4A5A-8342-47614C7926F3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5E111B-A4EA-41DE-9AD2-3B151FEDA189}" type="pres">
      <dgm:prSet presAssocID="{CEF678B9-05B3-4A5A-8342-47614C7926F3}" presName="spVertical2" presStyleCnt="0"/>
      <dgm:spPr/>
    </dgm:pt>
    <dgm:pt modelId="{61ACDCDA-613D-46C1-B7A4-4E95A72D15EE}" type="pres">
      <dgm:prSet presAssocID="{CEF678B9-05B3-4A5A-8342-47614C7926F3}" presName="spVertical3" presStyleCnt="0"/>
      <dgm:spPr/>
    </dgm:pt>
    <dgm:pt modelId="{E752FDE8-8DC4-4D04-8C43-791EA16187E7}" type="pres">
      <dgm:prSet presAssocID="{D8C87D9C-CF7D-47DA-8412-9C96072865C8}" presName="padding2" presStyleCnt="0"/>
      <dgm:spPr/>
    </dgm:pt>
    <dgm:pt modelId="{407184E8-A691-482C-B2DA-5C506B7D4AF3}" type="pres">
      <dgm:prSet presAssocID="{D8C87D9C-CF7D-47DA-8412-9C96072865C8}" presName="negArrow" presStyleCnt="0"/>
      <dgm:spPr/>
    </dgm:pt>
    <dgm:pt modelId="{2F23BB6B-5ABF-4457-B4A4-A58D9E6162C5}" type="pres">
      <dgm:prSet presAssocID="{D8C87D9C-CF7D-47DA-8412-9C96072865C8}" presName="backgroundArrow" presStyleLbl="node1" presStyleIdx="0" presStyleCnt="1" custLinFactNeighborY="201"/>
      <dgm:spPr/>
    </dgm:pt>
  </dgm:ptLst>
  <dgm:cxnLst>
    <dgm:cxn modelId="{EEAC5DF2-82A6-498D-BB31-12500A0D6664}" type="presOf" srcId="{440BC81F-1060-4D86-BE96-6258FC190C27}" destId="{52631D20-EDF3-4BE3-91C9-129629B0AA20}" srcOrd="0" destOrd="0" presId="urn:microsoft.com/office/officeart/2005/8/layout/hProcess3"/>
    <dgm:cxn modelId="{7FC8F6A6-6124-41F3-9CCC-DB71F18E5CA4}" srcId="{D8C87D9C-CF7D-47DA-8412-9C96072865C8}" destId="{CEF678B9-05B3-4A5A-8342-47614C7926F3}" srcOrd="2" destOrd="0" parTransId="{EE0B8CDD-D04A-41F7-B382-4F8E73D2CD14}" sibTransId="{714E59D9-FDB6-44BA-8B6C-057886D0E577}"/>
    <dgm:cxn modelId="{1F253915-6A57-4136-AF19-30AF90FF03E4}" srcId="{D8C87D9C-CF7D-47DA-8412-9C96072865C8}" destId="{83912B8B-3E3C-409E-B4F5-3FCDB919087E}" srcOrd="1" destOrd="0" parTransId="{31DB51C5-C893-44DC-8222-9F876BA93EE0}" sibTransId="{347DE618-2B95-458E-A052-E05527A8E253}"/>
    <dgm:cxn modelId="{8391CFB8-F7DE-45E0-BFDC-B3922E0DAEAA}" type="presOf" srcId="{D8C87D9C-CF7D-47DA-8412-9C96072865C8}" destId="{E3BF663A-3531-4353-B2C0-32B94348EC3F}" srcOrd="0" destOrd="0" presId="urn:microsoft.com/office/officeart/2005/8/layout/hProcess3"/>
    <dgm:cxn modelId="{BF36B954-6AE9-4017-BB22-D31893A43BCB}" srcId="{D8C87D9C-CF7D-47DA-8412-9C96072865C8}" destId="{440BC81F-1060-4D86-BE96-6258FC190C27}" srcOrd="0" destOrd="0" parTransId="{681636D8-7AE7-4838-8A95-B9F82E94F930}" sibTransId="{945919E7-BFAE-4381-A434-80F1223F9E7E}"/>
    <dgm:cxn modelId="{6FE894F9-15B3-4FD1-9277-E56C2813D51C}" type="presOf" srcId="{83912B8B-3E3C-409E-B4F5-3FCDB919087E}" destId="{081DEE88-7354-4E91-9657-6D62B7495254}" srcOrd="0" destOrd="0" presId="urn:microsoft.com/office/officeart/2005/8/layout/hProcess3"/>
    <dgm:cxn modelId="{E48A3E12-31EC-4A2F-A437-BAF0826A2A96}" type="presOf" srcId="{CEF678B9-05B3-4A5A-8342-47614C7926F3}" destId="{6538CC79-14D9-487F-84E9-472507DCF744}" srcOrd="0" destOrd="0" presId="urn:microsoft.com/office/officeart/2005/8/layout/hProcess3"/>
    <dgm:cxn modelId="{A0EE6C95-A7FA-44AC-A405-032642C7BC67}" type="presParOf" srcId="{E3BF663A-3531-4353-B2C0-32B94348EC3F}" destId="{9F17185B-B1AB-4EC2-932A-FEA52A8F3E1D}" srcOrd="0" destOrd="0" presId="urn:microsoft.com/office/officeart/2005/8/layout/hProcess3"/>
    <dgm:cxn modelId="{2665A23F-9357-4517-BE69-D0BAF6949F12}" type="presParOf" srcId="{E3BF663A-3531-4353-B2C0-32B94348EC3F}" destId="{F6A828B6-1ADF-4264-9DE6-292359B8E402}" srcOrd="1" destOrd="0" presId="urn:microsoft.com/office/officeart/2005/8/layout/hProcess3"/>
    <dgm:cxn modelId="{2C55560C-80EB-45BD-941B-DE2B295A3F06}" type="presParOf" srcId="{F6A828B6-1ADF-4264-9DE6-292359B8E402}" destId="{5F296A03-D739-42CA-945B-F7EE142BC9B2}" srcOrd="0" destOrd="0" presId="urn:microsoft.com/office/officeart/2005/8/layout/hProcess3"/>
    <dgm:cxn modelId="{027E97AF-F121-4F70-971D-3BE29348AC1C}" type="presParOf" srcId="{F6A828B6-1ADF-4264-9DE6-292359B8E402}" destId="{353E7B21-B278-4635-B278-E6CDD96F1436}" srcOrd="1" destOrd="0" presId="urn:microsoft.com/office/officeart/2005/8/layout/hProcess3"/>
    <dgm:cxn modelId="{3DDE14FC-52BB-4C02-B76B-5F0110AD6A45}" type="presParOf" srcId="{353E7B21-B278-4635-B278-E6CDD96F1436}" destId="{1D2FC64A-A37A-4EAA-8C9B-1CBED9C75332}" srcOrd="0" destOrd="0" presId="urn:microsoft.com/office/officeart/2005/8/layout/hProcess3"/>
    <dgm:cxn modelId="{A1A123AD-89CE-41BE-BEC7-3DA57039A05B}" type="presParOf" srcId="{353E7B21-B278-4635-B278-E6CDD96F1436}" destId="{52631D20-EDF3-4BE3-91C9-129629B0AA20}" srcOrd="1" destOrd="0" presId="urn:microsoft.com/office/officeart/2005/8/layout/hProcess3"/>
    <dgm:cxn modelId="{A546A746-CBC2-4065-9608-C1B8E9E90CC0}" type="presParOf" srcId="{353E7B21-B278-4635-B278-E6CDD96F1436}" destId="{73E2C972-4F20-47C0-A252-A22657D24E8B}" srcOrd="2" destOrd="0" presId="urn:microsoft.com/office/officeart/2005/8/layout/hProcess3"/>
    <dgm:cxn modelId="{7B002EE4-3883-448A-B359-84F37784F01F}" type="presParOf" srcId="{353E7B21-B278-4635-B278-E6CDD96F1436}" destId="{CC0053DC-B630-4E40-B32E-2667B11843B3}" srcOrd="3" destOrd="0" presId="urn:microsoft.com/office/officeart/2005/8/layout/hProcess3"/>
    <dgm:cxn modelId="{0DE585AC-8D99-4667-82F2-30D1A095971E}" type="presParOf" srcId="{F6A828B6-1ADF-4264-9DE6-292359B8E402}" destId="{83FD8228-D09B-49EC-BE3B-F251E585C75F}" srcOrd="2" destOrd="0" presId="urn:microsoft.com/office/officeart/2005/8/layout/hProcess3"/>
    <dgm:cxn modelId="{582D83D1-EDDB-4B7C-A9D3-AC03CA7DB7F6}" type="presParOf" srcId="{F6A828B6-1ADF-4264-9DE6-292359B8E402}" destId="{8346FE46-E449-4F9F-BB66-E4F548B142E2}" srcOrd="3" destOrd="0" presId="urn:microsoft.com/office/officeart/2005/8/layout/hProcess3"/>
    <dgm:cxn modelId="{696E518E-FDAE-463D-980D-26637246368C}" type="presParOf" srcId="{8346FE46-E449-4F9F-BB66-E4F548B142E2}" destId="{E5C852C6-365D-432C-A6B0-06C65EBF9FC9}" srcOrd="0" destOrd="0" presId="urn:microsoft.com/office/officeart/2005/8/layout/hProcess3"/>
    <dgm:cxn modelId="{9E39F8C5-B28F-4F3E-800B-5D87947DFFBB}" type="presParOf" srcId="{8346FE46-E449-4F9F-BB66-E4F548B142E2}" destId="{081DEE88-7354-4E91-9657-6D62B7495254}" srcOrd="1" destOrd="0" presId="urn:microsoft.com/office/officeart/2005/8/layout/hProcess3"/>
    <dgm:cxn modelId="{018CC21C-0952-4C9F-AD9A-499ED1E641ED}" type="presParOf" srcId="{8346FE46-E449-4F9F-BB66-E4F548B142E2}" destId="{F46253AC-3E76-407B-B77B-8645DD274245}" srcOrd="2" destOrd="0" presId="urn:microsoft.com/office/officeart/2005/8/layout/hProcess3"/>
    <dgm:cxn modelId="{495D9282-FBD9-4791-99C7-8BB8E017F399}" type="presParOf" srcId="{8346FE46-E449-4F9F-BB66-E4F548B142E2}" destId="{32694853-98B7-4DD9-A9C1-5D9D4A3C6FE9}" srcOrd="3" destOrd="0" presId="urn:microsoft.com/office/officeart/2005/8/layout/hProcess3"/>
    <dgm:cxn modelId="{CBB80A00-8035-4AFA-AF71-09F735E3E32B}" type="presParOf" srcId="{F6A828B6-1ADF-4264-9DE6-292359B8E402}" destId="{27AC4940-80FB-4A98-9FD7-E143D224D42B}" srcOrd="4" destOrd="0" presId="urn:microsoft.com/office/officeart/2005/8/layout/hProcess3"/>
    <dgm:cxn modelId="{2FF05D80-6913-4D83-BB83-7158EB58FA19}" type="presParOf" srcId="{F6A828B6-1ADF-4264-9DE6-292359B8E402}" destId="{31F7A191-6F20-4808-BC40-BC12B04C8A5B}" srcOrd="5" destOrd="0" presId="urn:microsoft.com/office/officeart/2005/8/layout/hProcess3"/>
    <dgm:cxn modelId="{6DFD55CA-D55F-4BB2-A011-BD607E9817F9}" type="presParOf" srcId="{31F7A191-6F20-4808-BC40-BC12B04C8A5B}" destId="{BC15215E-9227-45D5-83DA-ED75FE38C163}" srcOrd="0" destOrd="0" presId="urn:microsoft.com/office/officeart/2005/8/layout/hProcess3"/>
    <dgm:cxn modelId="{5B8E8189-39C2-4FA7-A408-4F1B1D4C2723}" type="presParOf" srcId="{31F7A191-6F20-4808-BC40-BC12B04C8A5B}" destId="{6538CC79-14D9-487F-84E9-472507DCF744}" srcOrd="1" destOrd="0" presId="urn:microsoft.com/office/officeart/2005/8/layout/hProcess3"/>
    <dgm:cxn modelId="{BEA34C3C-A995-44FC-85F3-384325D54AEB}" type="presParOf" srcId="{31F7A191-6F20-4808-BC40-BC12B04C8A5B}" destId="{9E5E111B-A4EA-41DE-9AD2-3B151FEDA189}" srcOrd="2" destOrd="0" presId="urn:microsoft.com/office/officeart/2005/8/layout/hProcess3"/>
    <dgm:cxn modelId="{D3D3F1A2-8C3F-4976-A60C-D52DEED210FB}" type="presParOf" srcId="{31F7A191-6F20-4808-BC40-BC12B04C8A5B}" destId="{61ACDCDA-613D-46C1-B7A4-4E95A72D15EE}" srcOrd="3" destOrd="0" presId="urn:microsoft.com/office/officeart/2005/8/layout/hProcess3"/>
    <dgm:cxn modelId="{126184FE-E306-4DDE-AD52-1AF5834BAC7E}" type="presParOf" srcId="{F6A828B6-1ADF-4264-9DE6-292359B8E402}" destId="{E752FDE8-8DC4-4D04-8C43-791EA16187E7}" srcOrd="6" destOrd="0" presId="urn:microsoft.com/office/officeart/2005/8/layout/hProcess3"/>
    <dgm:cxn modelId="{716A5674-B9DE-4EA0-9C4D-4606B6177AE9}" type="presParOf" srcId="{F6A828B6-1ADF-4264-9DE6-292359B8E402}" destId="{407184E8-A691-482C-B2DA-5C506B7D4AF3}" srcOrd="7" destOrd="0" presId="urn:microsoft.com/office/officeart/2005/8/layout/hProcess3"/>
    <dgm:cxn modelId="{B73BDD4C-581C-4F9A-B98F-8AC1C74415F2}" type="presParOf" srcId="{F6A828B6-1ADF-4264-9DE6-292359B8E402}" destId="{2F23BB6B-5ABF-4457-B4A4-A58D9E6162C5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DED981-BDA0-485F-9F6C-DBE8E12A267B}">
      <dsp:nvSpPr>
        <dsp:cNvPr id="0" name=""/>
        <dsp:cNvSpPr/>
      </dsp:nvSpPr>
      <dsp:spPr>
        <a:xfrm>
          <a:off x="0" y="857695"/>
          <a:ext cx="8229600" cy="281057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05836D-B965-4DBD-B8B4-09CFB96356ED}">
      <dsp:nvSpPr>
        <dsp:cNvPr id="0" name=""/>
        <dsp:cNvSpPr/>
      </dsp:nvSpPr>
      <dsp:spPr>
        <a:xfrm>
          <a:off x="5423579" y="1560338"/>
          <a:ext cx="1983060" cy="1405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Current Disability</a:t>
          </a:r>
          <a:endParaRPr lang="en-US" sz="2500" kern="1200" dirty="0"/>
        </a:p>
      </dsp:txBody>
      <dsp:txXfrm>
        <a:off x="5423579" y="1560338"/>
        <a:ext cx="1983060" cy="1405285"/>
      </dsp:txXfrm>
    </dsp:sp>
    <dsp:sp modelId="{0EE01F8C-CF0E-406C-AE8E-241F5629BC00}">
      <dsp:nvSpPr>
        <dsp:cNvPr id="0" name=""/>
        <dsp:cNvSpPr/>
      </dsp:nvSpPr>
      <dsp:spPr>
        <a:xfrm>
          <a:off x="3043907" y="1560338"/>
          <a:ext cx="1983060" cy="1405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Nexus- “As likely as not”</a:t>
          </a:r>
          <a:endParaRPr lang="en-US" sz="2500" kern="1200" dirty="0"/>
        </a:p>
      </dsp:txBody>
      <dsp:txXfrm>
        <a:off x="3043907" y="1560338"/>
        <a:ext cx="1983060" cy="1405285"/>
      </dsp:txXfrm>
    </dsp:sp>
    <dsp:sp modelId="{2592BB73-AB5F-4068-9899-0BFD97FD5570}">
      <dsp:nvSpPr>
        <dsp:cNvPr id="0" name=""/>
        <dsp:cNvSpPr/>
      </dsp:nvSpPr>
      <dsp:spPr>
        <a:xfrm>
          <a:off x="664234" y="1560338"/>
          <a:ext cx="1983060" cy="1405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0" rIns="0" bIns="2540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Incident in Service</a:t>
          </a:r>
          <a:endParaRPr lang="en-US" sz="2500" kern="1200" dirty="0"/>
        </a:p>
      </dsp:txBody>
      <dsp:txXfrm>
        <a:off x="664234" y="1560338"/>
        <a:ext cx="1983060" cy="1405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3BB6B-5ABF-4457-B4A4-A58D9E6162C5}">
      <dsp:nvSpPr>
        <dsp:cNvPr id="0" name=""/>
        <dsp:cNvSpPr/>
      </dsp:nvSpPr>
      <dsp:spPr>
        <a:xfrm>
          <a:off x="0" y="692519"/>
          <a:ext cx="8229600" cy="3153599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38CC79-14D9-487F-84E9-472507DCF744}">
      <dsp:nvSpPr>
        <dsp:cNvPr id="0" name=""/>
        <dsp:cNvSpPr/>
      </dsp:nvSpPr>
      <dsp:spPr>
        <a:xfrm>
          <a:off x="5423579" y="1474581"/>
          <a:ext cx="1983060" cy="1576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0" bIns="1524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Current Disability</a:t>
          </a:r>
          <a:endParaRPr lang="en-US" sz="1500" kern="1200" dirty="0"/>
        </a:p>
      </dsp:txBody>
      <dsp:txXfrm>
        <a:off x="5423579" y="1474581"/>
        <a:ext cx="1983060" cy="1576799"/>
      </dsp:txXfrm>
    </dsp:sp>
    <dsp:sp modelId="{081DEE88-7354-4E91-9657-6D62B7495254}">
      <dsp:nvSpPr>
        <dsp:cNvPr id="0" name=""/>
        <dsp:cNvSpPr/>
      </dsp:nvSpPr>
      <dsp:spPr>
        <a:xfrm>
          <a:off x="3043907" y="1474581"/>
          <a:ext cx="1983060" cy="1576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0" bIns="1524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Nexus is Conceded</a:t>
          </a:r>
          <a:endParaRPr lang="en-US" sz="1500" kern="1200" dirty="0"/>
        </a:p>
      </dsp:txBody>
      <dsp:txXfrm>
        <a:off x="3043907" y="1474581"/>
        <a:ext cx="1983060" cy="1576799"/>
      </dsp:txXfrm>
    </dsp:sp>
    <dsp:sp modelId="{52631D20-EDF3-4BE3-91C9-129629B0AA20}">
      <dsp:nvSpPr>
        <dsp:cNvPr id="0" name=""/>
        <dsp:cNvSpPr/>
      </dsp:nvSpPr>
      <dsp:spPr>
        <a:xfrm>
          <a:off x="664234" y="1474581"/>
          <a:ext cx="1983060" cy="1576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0" bIns="1524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Chronic Disability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Herbicide Exposure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Service in the Persian Gulf</a:t>
          </a:r>
          <a:endParaRPr lang="en-US" sz="1500" kern="1200" dirty="0"/>
        </a:p>
      </dsp:txBody>
      <dsp:txXfrm>
        <a:off x="664234" y="1474581"/>
        <a:ext cx="1983060" cy="1576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3C76E23-9776-4962-9618-C1EFD19A6925}" type="datetimeFigureOut">
              <a:rPr lang="en-US" smtClean="0"/>
              <a:t>10/31/2013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12A0773-CBE6-476C-A47C-9DD71E67EC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Overview of the </a:t>
            </a:r>
            <a:br>
              <a:rPr lang="en-US" dirty="0" smtClean="0"/>
            </a:br>
            <a:r>
              <a:rPr lang="en-US" dirty="0" smtClean="0"/>
              <a:t>Department of Veterans Affairs Benefits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Shannon L. Brewer</a:t>
            </a:r>
          </a:p>
          <a:p>
            <a:r>
              <a:rPr lang="en-US" sz="2800" dirty="0" smtClean="0"/>
              <a:t>Hill &amp; Ponton, P.A.</a:t>
            </a:r>
          </a:p>
          <a:p>
            <a:r>
              <a:rPr lang="en-US" sz="2000" dirty="0" smtClean="0"/>
              <a:t>slbrewer@hillandponton.com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4923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7539458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 Service-Connection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3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490961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Presumptive Service Connection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96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/>
          <a:lstStyle/>
          <a:p>
            <a:r>
              <a:rPr lang="en-US" dirty="0" smtClean="0"/>
              <a:t>Military Sexual Trauma (MST)</a:t>
            </a:r>
          </a:p>
          <a:p>
            <a:r>
              <a:rPr lang="en-US" dirty="0" smtClean="0"/>
              <a:t>Post-traumatic Stress Disorder (PTSD)</a:t>
            </a:r>
          </a:p>
          <a:p>
            <a:r>
              <a:rPr lang="en-US" dirty="0" smtClean="0"/>
              <a:t>Self-medicating With Alcohol and Drugs</a:t>
            </a:r>
          </a:p>
          <a:p>
            <a:r>
              <a:rPr lang="en-US" dirty="0" smtClean="0"/>
              <a:t>Traumatic Brain Injury (TBI)</a:t>
            </a:r>
          </a:p>
          <a:p>
            <a:r>
              <a:rPr lang="en-US" dirty="0" smtClean="0"/>
              <a:t>Physical Disabilities Which Impair Their Ability to Provide for Themselves and Their Families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Do Our Disabled Veterans End Up in the Criminal Justice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5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400" dirty="0" smtClean="0"/>
              <a:t>VBA can and will </a:t>
            </a:r>
          </a:p>
          <a:p>
            <a:pPr marL="0" indent="0" algn="ctr">
              <a:buNone/>
            </a:pPr>
            <a:r>
              <a:rPr lang="en-US" sz="4400" dirty="0" smtClean="0"/>
              <a:t>reduce benefits for a </a:t>
            </a:r>
          </a:p>
          <a:p>
            <a:pPr marL="0" indent="0" algn="ctr">
              <a:buNone/>
            </a:pPr>
            <a:r>
              <a:rPr lang="en-US" sz="4400" dirty="0" smtClean="0"/>
              <a:t>justice-involved veteran.</a:t>
            </a:r>
            <a:endParaRPr lang="en-US" sz="4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Happens to the Benefits of a Veteran in the Criminal Justice System?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31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Fleeing to avoid custody or confinement for a felony or an attempted felony</a:t>
            </a:r>
          </a:p>
          <a:p>
            <a:r>
              <a:rPr lang="en-US" dirty="0" smtClean="0"/>
              <a:t>Fleeing to avoid prosecution for a felony offense</a:t>
            </a:r>
          </a:p>
          <a:p>
            <a:r>
              <a:rPr lang="en-US" dirty="0" smtClean="0"/>
              <a:t>Violating a condition of probation or parole for an offense which is a felony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Fugitive Felon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9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person identified as a fugitive felon must correct the error with the agency which issued the felony warrant and then provide evidence that the warrant has been satisfied to the local VA.</a:t>
            </a:r>
          </a:p>
          <a:p>
            <a:r>
              <a:rPr lang="en-US" dirty="0" smtClean="0"/>
              <a:t>For more information contact the Fugitive Felon Coordinator or Enrollment Coordinator at your local VA medical care facility or call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1-877-222-VETS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Fugitive Felon (cont.)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50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Medical Care—not technically forfeited but current regulations do not allow VA to provide hospital and outpatient care to an incarcerated veteran if another government agency has a duty to provide that care</a:t>
            </a:r>
          </a:p>
          <a:p>
            <a:r>
              <a:rPr lang="en-US" dirty="0" smtClean="0"/>
              <a:t>VA Disability Pension—discontinued on the 61</a:t>
            </a:r>
            <a:r>
              <a:rPr lang="en-US" baseline="30000" dirty="0" smtClean="0"/>
              <a:t>st</a:t>
            </a:r>
            <a:r>
              <a:rPr lang="en-US" dirty="0" smtClean="0"/>
              <a:t> day of imprisonment following a conviction for felony or misdemeanor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Benefits for Incarcerated Veterans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3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 smtClean="0"/>
              <a:t>Monthly payment will be reduced on the 61</a:t>
            </a:r>
            <a:r>
              <a:rPr lang="en-US" baseline="30000" dirty="0" smtClean="0"/>
              <a:t>st</a:t>
            </a:r>
            <a:r>
              <a:rPr lang="en-US" dirty="0" smtClean="0"/>
              <a:t> day of imprisonment for a felony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 smtClean="0"/>
              <a:t>the veteran’s disability rating is greater than 10%, the payment will be reduced to the 10% rate.  </a:t>
            </a:r>
          </a:p>
          <a:p>
            <a:r>
              <a:rPr lang="en-US" dirty="0" smtClean="0"/>
              <a:t>For a disability rating of 10%, the payment will be reduced to half of the 10% rate</a:t>
            </a:r>
          </a:p>
          <a:p>
            <a:r>
              <a:rPr lang="en-US" dirty="0"/>
              <a:t>Payments are not reduced for </a:t>
            </a:r>
            <a:r>
              <a:rPr lang="en-US" dirty="0" smtClean="0"/>
              <a:t>veterans participating </a:t>
            </a:r>
            <a:r>
              <a:rPr lang="en-US" dirty="0"/>
              <a:t>in work release programs, residing in halfway houses, or under community control.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Disability Compensation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0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9600" dirty="0" smtClean="0"/>
              <a:t>BUT….</a:t>
            </a:r>
            <a:endParaRPr lang="en-US" sz="9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54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400" dirty="0" smtClean="0"/>
              <a:t>THE VETERAN MAY HAVE OPTIONS</a:t>
            </a:r>
            <a:endParaRPr lang="en-US" sz="4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15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Veterans Health Administration (VHA)—providing health care to veterans</a:t>
            </a:r>
          </a:p>
          <a:p>
            <a:r>
              <a:rPr lang="en-US" dirty="0" smtClean="0"/>
              <a:t>Veterans Benefits Administration (VBA)—providing benefits and compensation to veterans and their dependents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</a:t>
            </a:r>
            <a:br>
              <a:rPr lang="en-US" dirty="0" smtClean="0"/>
            </a:br>
            <a:r>
              <a:rPr lang="en-US" dirty="0" smtClean="0"/>
              <a:t>Department of Veterans Affairs?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68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Veteran’s spouse, child(</a:t>
            </a:r>
            <a:r>
              <a:rPr lang="en-US" dirty="0" err="1" smtClean="0"/>
              <a:t>ren</a:t>
            </a:r>
            <a:r>
              <a:rPr lang="en-US" dirty="0" smtClean="0"/>
              <a:t>), dependent parents may file a claim for apportionment to receive benefits not paid to the veteran while incarcerated</a:t>
            </a:r>
          </a:p>
          <a:p>
            <a:r>
              <a:rPr lang="en-US" dirty="0" smtClean="0"/>
              <a:t>Based on individual need</a:t>
            </a:r>
          </a:p>
          <a:p>
            <a:r>
              <a:rPr lang="en-US" dirty="0" smtClean="0"/>
              <a:t>Benefits may not be apportioned to a dependent who is imprisoned for a felony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Apportionment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62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attorney who represents an incarcerated veteran under a 20% contingency fee agreement may still be paid a percentage of the amount the veteran WOULD have received if not incarcerated.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Paying an Attorney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63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Inform the VA </a:t>
            </a:r>
            <a:r>
              <a:rPr lang="en-US" dirty="0" smtClean="0"/>
              <a:t>of the anticipated release date, providing evidence from the parole board or other official source showing the scheduled release date</a:t>
            </a:r>
          </a:p>
          <a:p>
            <a:r>
              <a:rPr lang="en-US" dirty="0" smtClean="0"/>
              <a:t>Benefits will be resumed, effective the date of release, so long as VA is notified within one year following the release.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Resuming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7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800" dirty="0" smtClean="0"/>
          </a:p>
          <a:p>
            <a:pPr marL="0" indent="0" algn="ctr">
              <a:buNone/>
            </a:pPr>
            <a:r>
              <a:rPr lang="en-US" sz="4800" dirty="0" smtClean="0"/>
              <a:t>QUESTIONS??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65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 Pension Benefits</a:t>
            </a:r>
          </a:p>
          <a:p>
            <a:r>
              <a:rPr lang="en-US" dirty="0" smtClean="0"/>
              <a:t>VA Vocational Benefits</a:t>
            </a:r>
          </a:p>
          <a:p>
            <a:r>
              <a:rPr lang="en-US" dirty="0" smtClean="0"/>
              <a:t>Section 1151 Benefits</a:t>
            </a:r>
          </a:p>
          <a:p>
            <a:r>
              <a:rPr lang="en-US" dirty="0" smtClean="0"/>
              <a:t>Readjustment Benefits</a:t>
            </a:r>
          </a:p>
          <a:p>
            <a:r>
              <a:rPr lang="en-US" dirty="0" smtClean="0"/>
              <a:t>VA Disability Compensation Benefits</a:t>
            </a:r>
          </a:p>
          <a:p>
            <a:r>
              <a:rPr lang="en-US" dirty="0" smtClean="0"/>
              <a:t>Dependency and Indemnity Compensation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VBA provides: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1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Discharge must be other than dishonorable</a:t>
            </a:r>
          </a:p>
          <a:p>
            <a:r>
              <a:rPr lang="en-US" dirty="0" smtClean="0"/>
              <a:t>Active duty for more than 90 days (one day of which must have been during a period of war)</a:t>
            </a:r>
          </a:p>
          <a:p>
            <a:r>
              <a:rPr lang="en-US" dirty="0" smtClean="0"/>
              <a:t>After September 1980, the veteran must have completed a minimum period of service</a:t>
            </a:r>
          </a:p>
          <a:p>
            <a:r>
              <a:rPr lang="en-US" dirty="0" smtClean="0"/>
              <a:t>Limited income and net worth</a:t>
            </a:r>
          </a:p>
          <a:p>
            <a:r>
              <a:rPr lang="en-US" dirty="0" smtClean="0"/>
              <a:t>Total and permanent disability not due to willful misconduct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Pension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6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Vocational counseling and rehabilitation</a:t>
            </a:r>
          </a:p>
          <a:p>
            <a:r>
              <a:rPr lang="en-US" dirty="0" smtClean="0"/>
              <a:t>Employment services</a:t>
            </a:r>
          </a:p>
          <a:p>
            <a:r>
              <a:rPr lang="en-US" dirty="0" smtClean="0"/>
              <a:t>Assistance finding and keeping a job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VA Vocational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91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38 USC § 1151 provides benefits for persons who are disabled by treatment or by vocational rehabilitation</a:t>
            </a:r>
          </a:p>
          <a:p>
            <a:r>
              <a:rPr lang="en-US" dirty="0" smtClean="0"/>
              <a:t>Like a medical malpractice claim—this section applies where a disability or death is caused by hospital care or medical treatment provided to the veteran by VA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1151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07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Individual or Family Counseling</a:t>
            </a:r>
          </a:p>
          <a:p>
            <a:r>
              <a:rPr lang="en-US" dirty="0" smtClean="0"/>
              <a:t>Substance abuse assessment and referral</a:t>
            </a:r>
          </a:p>
          <a:p>
            <a:r>
              <a:rPr lang="en-US" dirty="0" smtClean="0"/>
              <a:t>MST counseling</a:t>
            </a:r>
          </a:p>
          <a:p>
            <a:r>
              <a:rPr lang="en-US" dirty="0" smtClean="0"/>
              <a:t>Bereavement Counseling</a:t>
            </a:r>
          </a:p>
          <a:p>
            <a:r>
              <a:rPr lang="en-US" dirty="0" smtClean="0"/>
              <a:t>Available to combat veterans and dependents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Readjustment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06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Spouse, dependent parents, or qualifying children may be entitled to DIC upon the death of a service-connected disabled veteran</a:t>
            </a:r>
          </a:p>
          <a:p>
            <a:r>
              <a:rPr lang="en-US" dirty="0" smtClean="0"/>
              <a:t>Available if veteran died on active duty</a:t>
            </a:r>
          </a:p>
          <a:p>
            <a:r>
              <a:rPr lang="en-US" dirty="0" smtClean="0"/>
              <a:t>Available if veteran’s death was caused by or contributed to by a service-connected disability</a:t>
            </a:r>
          </a:p>
          <a:p>
            <a:r>
              <a:rPr lang="en-US" dirty="0" smtClean="0"/>
              <a:t>Available if the veteran was totally disabled by service-connected disabilities for 10 years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Dependency and Indemnity Compensation (DIC)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Threshold requirements:</a:t>
            </a:r>
          </a:p>
          <a:p>
            <a:pPr marL="0" indent="0">
              <a:buNone/>
            </a:pPr>
            <a:r>
              <a:rPr lang="en-US" dirty="0" smtClean="0"/>
              <a:t>	Discharge under conditions OTD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Active duty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Disability in the line of duty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Compensation Benefits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14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124</TotalTime>
  <Words>743</Words>
  <Application>Microsoft Office PowerPoint</Application>
  <PresentationFormat>On-screen Show (4:3)</PresentationFormat>
  <Paragraphs>97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Concourse</vt:lpstr>
      <vt:lpstr>An Overview of the  Department of Veterans Affairs Benefits System</vt:lpstr>
      <vt:lpstr>What Is the  Department of Veterans Affairs?</vt:lpstr>
      <vt:lpstr>VBA provides:</vt:lpstr>
      <vt:lpstr>VA Pension Benefits</vt:lpstr>
      <vt:lpstr>VA Vocational Benefits</vt:lpstr>
      <vt:lpstr>Section 1151 Benefits</vt:lpstr>
      <vt:lpstr>Readjustment Benefits</vt:lpstr>
      <vt:lpstr>Dependency and Indemnity Compensation (DIC)</vt:lpstr>
      <vt:lpstr>VA Compensation Benefits</vt:lpstr>
      <vt:lpstr>Direct Service-Connection</vt:lpstr>
      <vt:lpstr>Presumptive Service Connection</vt:lpstr>
      <vt:lpstr>How Do Our Disabled Veterans End Up in the Criminal Justice System</vt:lpstr>
      <vt:lpstr>What Happens to the Benefits of a Veteran in the Criminal Justice System?</vt:lpstr>
      <vt:lpstr>Fugitive Felon</vt:lpstr>
      <vt:lpstr>Fugitive Felon (cont.)</vt:lpstr>
      <vt:lpstr>Benefits for Incarcerated Veterans</vt:lpstr>
      <vt:lpstr>VA Disability Compensation</vt:lpstr>
      <vt:lpstr>PowerPoint Presentation</vt:lpstr>
      <vt:lpstr>PowerPoint Presentation</vt:lpstr>
      <vt:lpstr>Apportionment</vt:lpstr>
      <vt:lpstr>Paying an Attorney</vt:lpstr>
      <vt:lpstr>Resuming Benefits</vt:lpstr>
      <vt:lpstr>PowerPoint Presentation</vt:lpstr>
    </vt:vector>
  </TitlesOfParts>
  <Company>Genco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Overview of the  Department of Veterans Affairs Benefits System</dc:title>
  <dc:creator>.</dc:creator>
  <cp:lastModifiedBy>.</cp:lastModifiedBy>
  <cp:revision>12</cp:revision>
  <dcterms:created xsi:type="dcterms:W3CDTF">2013-10-30T13:02:20Z</dcterms:created>
  <dcterms:modified xsi:type="dcterms:W3CDTF">2013-10-31T19:02:52Z</dcterms:modified>
</cp:coreProperties>
</file>