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38"/>
  </p:notesMasterIdLst>
  <p:handoutMasterIdLst>
    <p:handoutMasterId r:id="rId3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87" r:id="rId14"/>
    <p:sldId id="268" r:id="rId15"/>
    <p:sldId id="269" r:id="rId16"/>
    <p:sldId id="270" r:id="rId17"/>
    <p:sldId id="271" r:id="rId18"/>
    <p:sldId id="272" r:id="rId19"/>
    <p:sldId id="273" r:id="rId20"/>
    <p:sldId id="274" r:id="rId21"/>
    <p:sldId id="275" r:id="rId22"/>
    <p:sldId id="289" r:id="rId23"/>
    <p:sldId id="291" r:id="rId24"/>
    <p:sldId id="290" r:id="rId25"/>
    <p:sldId id="277" r:id="rId26"/>
    <p:sldId id="276" r:id="rId27"/>
    <p:sldId id="278" r:id="rId28"/>
    <p:sldId id="279" r:id="rId29"/>
    <p:sldId id="280" r:id="rId30"/>
    <p:sldId id="281" r:id="rId31"/>
    <p:sldId id="282" r:id="rId32"/>
    <p:sldId id="283" r:id="rId33"/>
    <p:sldId id="284" r:id="rId34"/>
    <p:sldId id="285" r:id="rId35"/>
    <p:sldId id="288" r:id="rId36"/>
    <p:sldId id="286"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A00"/>
    <a:srgbClr val="D9DD89"/>
    <a:srgbClr val="FFFFAF"/>
    <a:srgbClr val="4D4D4D"/>
    <a:srgbClr val="663300"/>
    <a:srgbClr val="63A0D7"/>
    <a:srgbClr val="003300"/>
    <a:srgbClr val="FF1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ltLang="en-US"/>
          </a:p>
        </p:txBody>
      </p:sp>
      <p:sp>
        <p:nvSpPr>
          <p:cNvPr id="102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ltLang="en-US"/>
          </a:p>
        </p:txBody>
      </p:sp>
      <p:sp>
        <p:nvSpPr>
          <p:cNvPr id="102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ltLang="en-US"/>
          </a:p>
        </p:txBody>
      </p:sp>
      <p:sp>
        <p:nvSpPr>
          <p:cNvPr id="102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BA939E0B-5521-46E6-9F7A-08F3E1820281}" type="slidenum">
              <a:rPr lang="en-US" altLang="en-US"/>
              <a:pPr>
                <a:defRPr/>
              </a:pPr>
              <a:t>‹#›</a:t>
            </a:fld>
            <a:endParaRPr lang="en-US" altLang="en-US"/>
          </a:p>
        </p:txBody>
      </p:sp>
    </p:spTree>
    <p:extLst>
      <p:ext uri="{BB962C8B-B14F-4D97-AF65-F5344CB8AC3E}">
        <p14:creationId xmlns:p14="http://schemas.microsoft.com/office/powerpoint/2010/main" val="34544664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4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ltLang="en-US"/>
          </a:p>
        </p:txBody>
      </p:sp>
      <p:sp>
        <p:nvSpPr>
          <p:cNvPr id="264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ltLang="en-US"/>
          </a:p>
        </p:txBody>
      </p:sp>
      <p:sp>
        <p:nvSpPr>
          <p:cNvPr id="471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64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264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ltLang="en-US"/>
          </a:p>
        </p:txBody>
      </p:sp>
      <p:sp>
        <p:nvSpPr>
          <p:cNvPr id="264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pPr>
              <a:defRPr/>
            </a:pPr>
            <a:fld id="{BFA91BD9-62ED-4C23-8095-D7E1573EF46B}" type="slidenum">
              <a:rPr lang="en-US" altLang="en-US"/>
              <a:pPr>
                <a:defRPr/>
              </a:pPr>
              <a:t>‹#›</a:t>
            </a:fld>
            <a:endParaRPr lang="en-US" altLang="en-US"/>
          </a:p>
        </p:txBody>
      </p:sp>
    </p:spTree>
    <p:extLst>
      <p:ext uri="{BB962C8B-B14F-4D97-AF65-F5344CB8AC3E}">
        <p14:creationId xmlns:p14="http://schemas.microsoft.com/office/powerpoint/2010/main" val="11440030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en-US" altLang="en-US" smtClean="0"/>
          </a:p>
        </p:txBody>
      </p:sp>
      <p:sp>
        <p:nvSpPr>
          <p:cNvPr id="48132"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0D85D6C8-D486-456C-A346-1CDFD23CDA24}" type="slidenum">
              <a:rPr lang="en-US" altLang="en-US" smtClean="0"/>
              <a:pPr eaLnBrk="1" hangingPunct="1">
                <a:spcBef>
                  <a:spcPct val="0"/>
                </a:spcBef>
              </a:pPr>
              <a:t>5</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p:spPr>
        <p:txBody>
          <a:bodyPr/>
          <a:lstStyle/>
          <a:p>
            <a:endParaRPr lang="en-US" altLang="en-US" smtClean="0"/>
          </a:p>
        </p:txBody>
      </p:sp>
      <p:sp>
        <p:nvSpPr>
          <p:cNvPr id="49156" name="Slide Number Placeholder 3"/>
          <p:cNvSpPr>
            <a:spLocks noGrp="1"/>
          </p:cNvSpPr>
          <p:nvPr>
            <p:ph type="sldNum" sz="quarter" idx="5"/>
          </p:nvPr>
        </p:nvSpPr>
        <p:spPr>
          <a:noFill/>
        </p:spPr>
        <p:txBody>
          <a:bodyPr/>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0D1145DC-4F36-4F73-8C4B-C1B9ED4A5E4D}" type="slidenum">
              <a:rPr lang="en-US" altLang="en-US" smtClean="0"/>
              <a:pPr eaLnBrk="1" hangingPunct="1">
                <a:spcBef>
                  <a:spcPct val="0"/>
                </a:spcBef>
              </a:pPr>
              <a:t>16</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9833" name="Rectangle 41"/>
          <p:cNvSpPr>
            <a:spLocks noGrp="1" noChangeArrowheads="1"/>
          </p:cNvSpPr>
          <p:nvPr>
            <p:ph type="ctrTitle"/>
          </p:nvPr>
        </p:nvSpPr>
        <p:spPr>
          <a:xfrm>
            <a:off x="1331913" y="4652963"/>
            <a:ext cx="7578725" cy="1009650"/>
          </a:xfrm>
        </p:spPr>
        <p:txBody>
          <a:bodyPr/>
          <a:lstStyle>
            <a:lvl1pPr algn="r">
              <a:defRPr sz="4400"/>
            </a:lvl1pPr>
          </a:lstStyle>
          <a:p>
            <a:pPr lvl="0"/>
            <a:r>
              <a:rPr lang="en-US" altLang="en-US" noProof="0" smtClean="0"/>
              <a:t>Click to edit Master title style</a:t>
            </a:r>
          </a:p>
        </p:txBody>
      </p:sp>
      <p:sp>
        <p:nvSpPr>
          <p:cNvPr id="289834" name="Rectangle 42"/>
          <p:cNvSpPr>
            <a:spLocks noGrp="1" noChangeArrowheads="1"/>
          </p:cNvSpPr>
          <p:nvPr>
            <p:ph type="subTitle" idx="1"/>
          </p:nvPr>
        </p:nvSpPr>
        <p:spPr>
          <a:xfrm>
            <a:off x="1331913" y="5662613"/>
            <a:ext cx="7553325" cy="936625"/>
          </a:xfrm>
        </p:spPr>
        <p:txBody>
          <a:bodyPr/>
          <a:lstStyle>
            <a:lvl1pPr marL="0" indent="0" algn="r">
              <a:buFontTx/>
              <a:buNone/>
              <a:defRPr sz="2800">
                <a:solidFill>
                  <a:schemeClr val="bg1"/>
                </a:solidFill>
              </a:defRPr>
            </a:lvl1pPr>
          </a:lstStyle>
          <a:p>
            <a:pPr lvl="0"/>
            <a:r>
              <a:rPr lang="en-US" altLang="en-US" noProof="0" smtClean="0"/>
              <a:t>Click to edit Master subtitle style</a:t>
            </a:r>
          </a:p>
        </p:txBody>
      </p:sp>
      <p:sp>
        <p:nvSpPr>
          <p:cNvPr id="4" name="Rectangle 50"/>
          <p:cNvSpPr>
            <a:spLocks noGrp="1" noChangeArrowheads="1"/>
          </p:cNvSpPr>
          <p:nvPr>
            <p:ph type="dt" sz="quarter" idx="10"/>
          </p:nvPr>
        </p:nvSpPr>
        <p:spPr/>
        <p:txBody>
          <a:bodyPr/>
          <a:lstStyle>
            <a:lvl1pPr>
              <a:defRPr/>
            </a:lvl1pPr>
          </a:lstStyle>
          <a:p>
            <a:pPr>
              <a:defRPr/>
            </a:pPr>
            <a:endParaRPr lang="en-US" altLang="en-US"/>
          </a:p>
        </p:txBody>
      </p:sp>
      <p:sp>
        <p:nvSpPr>
          <p:cNvPr id="5" name="Rectangle 51"/>
          <p:cNvSpPr>
            <a:spLocks noGrp="1" noChangeArrowheads="1"/>
          </p:cNvSpPr>
          <p:nvPr>
            <p:ph type="ftr" sz="quarter" idx="11"/>
          </p:nvPr>
        </p:nvSpPr>
        <p:spPr/>
        <p:txBody>
          <a:bodyPr/>
          <a:lstStyle>
            <a:lvl1pPr>
              <a:defRPr/>
            </a:lvl1pPr>
          </a:lstStyle>
          <a:p>
            <a:pPr>
              <a:defRPr/>
            </a:pPr>
            <a:endParaRPr lang="en-US" altLang="en-US"/>
          </a:p>
        </p:txBody>
      </p:sp>
      <p:sp>
        <p:nvSpPr>
          <p:cNvPr id="6" name="Rectangle 52"/>
          <p:cNvSpPr>
            <a:spLocks noGrp="1" noChangeArrowheads="1"/>
          </p:cNvSpPr>
          <p:nvPr>
            <p:ph type="sldNum" sz="quarter" idx="12"/>
          </p:nvPr>
        </p:nvSpPr>
        <p:spPr/>
        <p:txBody>
          <a:bodyPr/>
          <a:lstStyle>
            <a:lvl1pPr>
              <a:defRPr/>
            </a:lvl1pPr>
          </a:lstStyle>
          <a:p>
            <a:pPr>
              <a:defRPr/>
            </a:pPr>
            <a:fld id="{039B8782-E771-4603-9E6F-A9BDE397A0CD}" type="slidenum">
              <a:rPr lang="en-US" altLang="en-US"/>
              <a:pPr>
                <a:defRPr/>
              </a:pPr>
              <a:t>‹#›</a:t>
            </a:fld>
            <a:endParaRPr lang="en-US" altLang="en-US"/>
          </a:p>
        </p:txBody>
      </p:sp>
    </p:spTree>
    <p:extLst>
      <p:ext uri="{BB962C8B-B14F-4D97-AF65-F5344CB8AC3E}">
        <p14:creationId xmlns:p14="http://schemas.microsoft.com/office/powerpoint/2010/main" val="631262686"/>
      </p:ext>
    </p:extLst>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2"/>
          <p:cNvSpPr>
            <a:spLocks noGrp="1" noChangeArrowheads="1"/>
          </p:cNvSpPr>
          <p:nvPr>
            <p:ph type="dt" sz="half" idx="10"/>
          </p:nvPr>
        </p:nvSpPr>
        <p:spPr/>
        <p:txBody>
          <a:bodyPr/>
          <a:lstStyle>
            <a:lvl1pPr>
              <a:defRPr/>
            </a:lvl1pPr>
          </a:lstStyle>
          <a:p>
            <a:pPr>
              <a:defRPr/>
            </a:pPr>
            <a:endParaRPr lang="en-US" altLang="en-US"/>
          </a:p>
        </p:txBody>
      </p:sp>
      <p:sp>
        <p:nvSpPr>
          <p:cNvPr id="5" name="Rectangle 53"/>
          <p:cNvSpPr>
            <a:spLocks noGrp="1" noChangeArrowheads="1"/>
          </p:cNvSpPr>
          <p:nvPr>
            <p:ph type="ftr" sz="quarter" idx="11"/>
          </p:nvPr>
        </p:nvSpPr>
        <p:spPr/>
        <p:txBody>
          <a:bodyPr/>
          <a:lstStyle>
            <a:lvl1pPr>
              <a:defRPr/>
            </a:lvl1pPr>
          </a:lstStyle>
          <a:p>
            <a:pPr>
              <a:defRPr/>
            </a:pPr>
            <a:endParaRPr lang="en-US" altLang="en-US"/>
          </a:p>
        </p:txBody>
      </p:sp>
      <p:sp>
        <p:nvSpPr>
          <p:cNvPr id="6" name="Rectangle 54"/>
          <p:cNvSpPr>
            <a:spLocks noGrp="1" noChangeArrowheads="1"/>
          </p:cNvSpPr>
          <p:nvPr>
            <p:ph type="sldNum" sz="quarter" idx="12"/>
          </p:nvPr>
        </p:nvSpPr>
        <p:spPr/>
        <p:txBody>
          <a:bodyPr/>
          <a:lstStyle>
            <a:lvl1pPr>
              <a:defRPr/>
            </a:lvl1pPr>
          </a:lstStyle>
          <a:p>
            <a:pPr>
              <a:defRPr/>
            </a:pPr>
            <a:fld id="{247B3423-56B9-4C18-A173-92F2024AF2CD}" type="slidenum">
              <a:rPr lang="en-US" altLang="en-US"/>
              <a:pPr>
                <a:defRPr/>
              </a:pPr>
              <a:t>‹#›</a:t>
            </a:fld>
            <a:endParaRPr lang="en-US" altLang="en-US"/>
          </a:p>
        </p:txBody>
      </p:sp>
    </p:spTree>
    <p:extLst>
      <p:ext uri="{BB962C8B-B14F-4D97-AF65-F5344CB8AC3E}">
        <p14:creationId xmlns:p14="http://schemas.microsoft.com/office/powerpoint/2010/main" val="3157152397"/>
      </p:ext>
    </p:extLst>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588" y="260350"/>
            <a:ext cx="2160587" cy="64087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0825" y="260350"/>
            <a:ext cx="6329363" cy="64087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2"/>
          <p:cNvSpPr>
            <a:spLocks noGrp="1" noChangeArrowheads="1"/>
          </p:cNvSpPr>
          <p:nvPr>
            <p:ph type="dt" sz="half" idx="10"/>
          </p:nvPr>
        </p:nvSpPr>
        <p:spPr/>
        <p:txBody>
          <a:bodyPr/>
          <a:lstStyle>
            <a:lvl1pPr>
              <a:defRPr/>
            </a:lvl1pPr>
          </a:lstStyle>
          <a:p>
            <a:pPr>
              <a:defRPr/>
            </a:pPr>
            <a:endParaRPr lang="en-US" altLang="en-US"/>
          </a:p>
        </p:txBody>
      </p:sp>
      <p:sp>
        <p:nvSpPr>
          <p:cNvPr id="5" name="Rectangle 53"/>
          <p:cNvSpPr>
            <a:spLocks noGrp="1" noChangeArrowheads="1"/>
          </p:cNvSpPr>
          <p:nvPr>
            <p:ph type="ftr" sz="quarter" idx="11"/>
          </p:nvPr>
        </p:nvSpPr>
        <p:spPr/>
        <p:txBody>
          <a:bodyPr/>
          <a:lstStyle>
            <a:lvl1pPr>
              <a:defRPr/>
            </a:lvl1pPr>
          </a:lstStyle>
          <a:p>
            <a:pPr>
              <a:defRPr/>
            </a:pPr>
            <a:endParaRPr lang="en-US" altLang="en-US"/>
          </a:p>
        </p:txBody>
      </p:sp>
      <p:sp>
        <p:nvSpPr>
          <p:cNvPr id="6" name="Rectangle 54"/>
          <p:cNvSpPr>
            <a:spLocks noGrp="1" noChangeArrowheads="1"/>
          </p:cNvSpPr>
          <p:nvPr>
            <p:ph type="sldNum" sz="quarter" idx="12"/>
          </p:nvPr>
        </p:nvSpPr>
        <p:spPr/>
        <p:txBody>
          <a:bodyPr/>
          <a:lstStyle>
            <a:lvl1pPr>
              <a:defRPr/>
            </a:lvl1pPr>
          </a:lstStyle>
          <a:p>
            <a:pPr>
              <a:defRPr/>
            </a:pPr>
            <a:fld id="{023A609B-681B-43DE-BF80-6DDF251407F0}" type="slidenum">
              <a:rPr lang="en-US" altLang="en-US"/>
              <a:pPr>
                <a:defRPr/>
              </a:pPr>
              <a:t>‹#›</a:t>
            </a:fld>
            <a:endParaRPr lang="en-US" altLang="en-US"/>
          </a:p>
        </p:txBody>
      </p:sp>
    </p:spTree>
    <p:extLst>
      <p:ext uri="{BB962C8B-B14F-4D97-AF65-F5344CB8AC3E}">
        <p14:creationId xmlns:p14="http://schemas.microsoft.com/office/powerpoint/2010/main" val="3265903936"/>
      </p:ext>
    </p:extLst>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2"/>
          <p:cNvSpPr>
            <a:spLocks noGrp="1" noChangeArrowheads="1"/>
          </p:cNvSpPr>
          <p:nvPr>
            <p:ph type="dt" sz="half" idx="10"/>
          </p:nvPr>
        </p:nvSpPr>
        <p:spPr/>
        <p:txBody>
          <a:bodyPr/>
          <a:lstStyle>
            <a:lvl1pPr>
              <a:defRPr/>
            </a:lvl1pPr>
          </a:lstStyle>
          <a:p>
            <a:pPr>
              <a:defRPr/>
            </a:pPr>
            <a:endParaRPr lang="en-US" altLang="en-US"/>
          </a:p>
        </p:txBody>
      </p:sp>
      <p:sp>
        <p:nvSpPr>
          <p:cNvPr id="5" name="Rectangle 53"/>
          <p:cNvSpPr>
            <a:spLocks noGrp="1" noChangeArrowheads="1"/>
          </p:cNvSpPr>
          <p:nvPr>
            <p:ph type="ftr" sz="quarter" idx="11"/>
          </p:nvPr>
        </p:nvSpPr>
        <p:spPr/>
        <p:txBody>
          <a:bodyPr/>
          <a:lstStyle>
            <a:lvl1pPr>
              <a:defRPr/>
            </a:lvl1pPr>
          </a:lstStyle>
          <a:p>
            <a:pPr>
              <a:defRPr/>
            </a:pPr>
            <a:endParaRPr lang="en-US" altLang="en-US"/>
          </a:p>
        </p:txBody>
      </p:sp>
      <p:sp>
        <p:nvSpPr>
          <p:cNvPr id="6" name="Rectangle 54"/>
          <p:cNvSpPr>
            <a:spLocks noGrp="1" noChangeArrowheads="1"/>
          </p:cNvSpPr>
          <p:nvPr>
            <p:ph type="sldNum" sz="quarter" idx="12"/>
          </p:nvPr>
        </p:nvSpPr>
        <p:spPr/>
        <p:txBody>
          <a:bodyPr/>
          <a:lstStyle>
            <a:lvl1pPr>
              <a:defRPr/>
            </a:lvl1pPr>
          </a:lstStyle>
          <a:p>
            <a:pPr>
              <a:defRPr/>
            </a:pPr>
            <a:fld id="{72378048-5655-4D3B-9E7F-D40B0AA28C55}" type="slidenum">
              <a:rPr lang="en-US" altLang="en-US"/>
              <a:pPr>
                <a:defRPr/>
              </a:pPr>
              <a:t>‹#›</a:t>
            </a:fld>
            <a:endParaRPr lang="en-US" altLang="en-US"/>
          </a:p>
        </p:txBody>
      </p:sp>
    </p:spTree>
    <p:extLst>
      <p:ext uri="{BB962C8B-B14F-4D97-AF65-F5344CB8AC3E}">
        <p14:creationId xmlns:p14="http://schemas.microsoft.com/office/powerpoint/2010/main" val="1479302493"/>
      </p:ext>
    </p:extLst>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2"/>
          <p:cNvSpPr>
            <a:spLocks noGrp="1" noChangeArrowheads="1"/>
          </p:cNvSpPr>
          <p:nvPr>
            <p:ph type="dt" sz="half" idx="10"/>
          </p:nvPr>
        </p:nvSpPr>
        <p:spPr/>
        <p:txBody>
          <a:bodyPr/>
          <a:lstStyle>
            <a:lvl1pPr>
              <a:defRPr/>
            </a:lvl1pPr>
          </a:lstStyle>
          <a:p>
            <a:pPr>
              <a:defRPr/>
            </a:pPr>
            <a:endParaRPr lang="en-US" altLang="en-US"/>
          </a:p>
        </p:txBody>
      </p:sp>
      <p:sp>
        <p:nvSpPr>
          <p:cNvPr id="5" name="Rectangle 53"/>
          <p:cNvSpPr>
            <a:spLocks noGrp="1" noChangeArrowheads="1"/>
          </p:cNvSpPr>
          <p:nvPr>
            <p:ph type="ftr" sz="quarter" idx="11"/>
          </p:nvPr>
        </p:nvSpPr>
        <p:spPr/>
        <p:txBody>
          <a:bodyPr/>
          <a:lstStyle>
            <a:lvl1pPr>
              <a:defRPr/>
            </a:lvl1pPr>
          </a:lstStyle>
          <a:p>
            <a:pPr>
              <a:defRPr/>
            </a:pPr>
            <a:endParaRPr lang="en-US" altLang="en-US"/>
          </a:p>
        </p:txBody>
      </p:sp>
      <p:sp>
        <p:nvSpPr>
          <p:cNvPr id="6" name="Rectangle 54"/>
          <p:cNvSpPr>
            <a:spLocks noGrp="1" noChangeArrowheads="1"/>
          </p:cNvSpPr>
          <p:nvPr>
            <p:ph type="sldNum" sz="quarter" idx="12"/>
          </p:nvPr>
        </p:nvSpPr>
        <p:spPr/>
        <p:txBody>
          <a:bodyPr/>
          <a:lstStyle>
            <a:lvl1pPr>
              <a:defRPr/>
            </a:lvl1pPr>
          </a:lstStyle>
          <a:p>
            <a:pPr>
              <a:defRPr/>
            </a:pPr>
            <a:fld id="{0C9CD7FD-3D08-4791-B22F-C73042D18BFF}" type="slidenum">
              <a:rPr lang="en-US" altLang="en-US"/>
              <a:pPr>
                <a:defRPr/>
              </a:pPr>
              <a:t>‹#›</a:t>
            </a:fld>
            <a:endParaRPr lang="en-US" altLang="en-US"/>
          </a:p>
        </p:txBody>
      </p:sp>
    </p:spTree>
    <p:extLst>
      <p:ext uri="{BB962C8B-B14F-4D97-AF65-F5344CB8AC3E}">
        <p14:creationId xmlns:p14="http://schemas.microsoft.com/office/powerpoint/2010/main" val="1636469809"/>
      </p:ext>
    </p:extLst>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0825" y="1706563"/>
            <a:ext cx="4244975" cy="4962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06563"/>
            <a:ext cx="4244975" cy="4962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2"/>
          <p:cNvSpPr>
            <a:spLocks noGrp="1" noChangeArrowheads="1"/>
          </p:cNvSpPr>
          <p:nvPr>
            <p:ph type="dt" sz="half" idx="10"/>
          </p:nvPr>
        </p:nvSpPr>
        <p:spPr/>
        <p:txBody>
          <a:bodyPr/>
          <a:lstStyle>
            <a:lvl1pPr>
              <a:defRPr/>
            </a:lvl1pPr>
          </a:lstStyle>
          <a:p>
            <a:pPr>
              <a:defRPr/>
            </a:pPr>
            <a:endParaRPr lang="en-US" altLang="en-US"/>
          </a:p>
        </p:txBody>
      </p:sp>
      <p:sp>
        <p:nvSpPr>
          <p:cNvPr id="6" name="Rectangle 53"/>
          <p:cNvSpPr>
            <a:spLocks noGrp="1" noChangeArrowheads="1"/>
          </p:cNvSpPr>
          <p:nvPr>
            <p:ph type="ftr" sz="quarter" idx="11"/>
          </p:nvPr>
        </p:nvSpPr>
        <p:spPr/>
        <p:txBody>
          <a:bodyPr/>
          <a:lstStyle>
            <a:lvl1pPr>
              <a:defRPr/>
            </a:lvl1pPr>
          </a:lstStyle>
          <a:p>
            <a:pPr>
              <a:defRPr/>
            </a:pPr>
            <a:endParaRPr lang="en-US" altLang="en-US"/>
          </a:p>
        </p:txBody>
      </p:sp>
      <p:sp>
        <p:nvSpPr>
          <p:cNvPr id="7" name="Rectangle 54"/>
          <p:cNvSpPr>
            <a:spLocks noGrp="1" noChangeArrowheads="1"/>
          </p:cNvSpPr>
          <p:nvPr>
            <p:ph type="sldNum" sz="quarter" idx="12"/>
          </p:nvPr>
        </p:nvSpPr>
        <p:spPr/>
        <p:txBody>
          <a:bodyPr/>
          <a:lstStyle>
            <a:lvl1pPr>
              <a:defRPr/>
            </a:lvl1pPr>
          </a:lstStyle>
          <a:p>
            <a:pPr>
              <a:defRPr/>
            </a:pPr>
            <a:fld id="{081D4F16-3253-478A-AD0C-7E5A3BA19569}" type="slidenum">
              <a:rPr lang="en-US" altLang="en-US"/>
              <a:pPr>
                <a:defRPr/>
              </a:pPr>
              <a:t>‹#›</a:t>
            </a:fld>
            <a:endParaRPr lang="en-US" altLang="en-US"/>
          </a:p>
        </p:txBody>
      </p:sp>
    </p:spTree>
    <p:extLst>
      <p:ext uri="{BB962C8B-B14F-4D97-AF65-F5344CB8AC3E}">
        <p14:creationId xmlns:p14="http://schemas.microsoft.com/office/powerpoint/2010/main" val="1188231065"/>
      </p:ext>
    </p:extLst>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2"/>
          <p:cNvSpPr>
            <a:spLocks noGrp="1" noChangeArrowheads="1"/>
          </p:cNvSpPr>
          <p:nvPr>
            <p:ph type="dt" sz="half" idx="10"/>
          </p:nvPr>
        </p:nvSpPr>
        <p:spPr/>
        <p:txBody>
          <a:bodyPr/>
          <a:lstStyle>
            <a:lvl1pPr>
              <a:defRPr/>
            </a:lvl1pPr>
          </a:lstStyle>
          <a:p>
            <a:pPr>
              <a:defRPr/>
            </a:pPr>
            <a:endParaRPr lang="en-US" altLang="en-US"/>
          </a:p>
        </p:txBody>
      </p:sp>
      <p:sp>
        <p:nvSpPr>
          <p:cNvPr id="8" name="Rectangle 53"/>
          <p:cNvSpPr>
            <a:spLocks noGrp="1" noChangeArrowheads="1"/>
          </p:cNvSpPr>
          <p:nvPr>
            <p:ph type="ftr" sz="quarter" idx="11"/>
          </p:nvPr>
        </p:nvSpPr>
        <p:spPr/>
        <p:txBody>
          <a:bodyPr/>
          <a:lstStyle>
            <a:lvl1pPr>
              <a:defRPr/>
            </a:lvl1pPr>
          </a:lstStyle>
          <a:p>
            <a:pPr>
              <a:defRPr/>
            </a:pPr>
            <a:endParaRPr lang="en-US" altLang="en-US"/>
          </a:p>
        </p:txBody>
      </p:sp>
      <p:sp>
        <p:nvSpPr>
          <p:cNvPr id="9" name="Rectangle 54"/>
          <p:cNvSpPr>
            <a:spLocks noGrp="1" noChangeArrowheads="1"/>
          </p:cNvSpPr>
          <p:nvPr>
            <p:ph type="sldNum" sz="quarter" idx="12"/>
          </p:nvPr>
        </p:nvSpPr>
        <p:spPr/>
        <p:txBody>
          <a:bodyPr/>
          <a:lstStyle>
            <a:lvl1pPr>
              <a:defRPr/>
            </a:lvl1pPr>
          </a:lstStyle>
          <a:p>
            <a:pPr>
              <a:defRPr/>
            </a:pPr>
            <a:fld id="{B6747D96-F98E-4B8A-826F-20988A009AE3}" type="slidenum">
              <a:rPr lang="en-US" altLang="en-US"/>
              <a:pPr>
                <a:defRPr/>
              </a:pPr>
              <a:t>‹#›</a:t>
            </a:fld>
            <a:endParaRPr lang="en-US" altLang="en-US"/>
          </a:p>
        </p:txBody>
      </p:sp>
    </p:spTree>
    <p:extLst>
      <p:ext uri="{BB962C8B-B14F-4D97-AF65-F5344CB8AC3E}">
        <p14:creationId xmlns:p14="http://schemas.microsoft.com/office/powerpoint/2010/main" val="2130874728"/>
      </p:ext>
    </p:extLst>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2"/>
          <p:cNvSpPr>
            <a:spLocks noGrp="1" noChangeArrowheads="1"/>
          </p:cNvSpPr>
          <p:nvPr>
            <p:ph type="dt" sz="half" idx="10"/>
          </p:nvPr>
        </p:nvSpPr>
        <p:spPr/>
        <p:txBody>
          <a:bodyPr/>
          <a:lstStyle>
            <a:lvl1pPr>
              <a:defRPr/>
            </a:lvl1pPr>
          </a:lstStyle>
          <a:p>
            <a:pPr>
              <a:defRPr/>
            </a:pPr>
            <a:endParaRPr lang="en-US" altLang="en-US"/>
          </a:p>
        </p:txBody>
      </p:sp>
      <p:sp>
        <p:nvSpPr>
          <p:cNvPr id="4" name="Rectangle 53"/>
          <p:cNvSpPr>
            <a:spLocks noGrp="1" noChangeArrowheads="1"/>
          </p:cNvSpPr>
          <p:nvPr>
            <p:ph type="ftr" sz="quarter" idx="11"/>
          </p:nvPr>
        </p:nvSpPr>
        <p:spPr/>
        <p:txBody>
          <a:bodyPr/>
          <a:lstStyle>
            <a:lvl1pPr>
              <a:defRPr/>
            </a:lvl1pPr>
          </a:lstStyle>
          <a:p>
            <a:pPr>
              <a:defRPr/>
            </a:pPr>
            <a:endParaRPr lang="en-US" altLang="en-US"/>
          </a:p>
        </p:txBody>
      </p:sp>
      <p:sp>
        <p:nvSpPr>
          <p:cNvPr id="5" name="Rectangle 54"/>
          <p:cNvSpPr>
            <a:spLocks noGrp="1" noChangeArrowheads="1"/>
          </p:cNvSpPr>
          <p:nvPr>
            <p:ph type="sldNum" sz="quarter" idx="12"/>
          </p:nvPr>
        </p:nvSpPr>
        <p:spPr/>
        <p:txBody>
          <a:bodyPr/>
          <a:lstStyle>
            <a:lvl1pPr>
              <a:defRPr/>
            </a:lvl1pPr>
          </a:lstStyle>
          <a:p>
            <a:pPr>
              <a:defRPr/>
            </a:pPr>
            <a:fld id="{3A7D8F9C-3505-4172-8703-ADA3513383EA}" type="slidenum">
              <a:rPr lang="en-US" altLang="en-US"/>
              <a:pPr>
                <a:defRPr/>
              </a:pPr>
              <a:t>‹#›</a:t>
            </a:fld>
            <a:endParaRPr lang="en-US" altLang="en-US"/>
          </a:p>
        </p:txBody>
      </p:sp>
    </p:spTree>
    <p:extLst>
      <p:ext uri="{BB962C8B-B14F-4D97-AF65-F5344CB8AC3E}">
        <p14:creationId xmlns:p14="http://schemas.microsoft.com/office/powerpoint/2010/main" val="3699083299"/>
      </p:ext>
    </p:extLst>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2"/>
          <p:cNvSpPr>
            <a:spLocks noGrp="1" noChangeArrowheads="1"/>
          </p:cNvSpPr>
          <p:nvPr>
            <p:ph type="dt" sz="half" idx="10"/>
          </p:nvPr>
        </p:nvSpPr>
        <p:spPr/>
        <p:txBody>
          <a:bodyPr/>
          <a:lstStyle>
            <a:lvl1pPr>
              <a:defRPr/>
            </a:lvl1pPr>
          </a:lstStyle>
          <a:p>
            <a:pPr>
              <a:defRPr/>
            </a:pPr>
            <a:endParaRPr lang="en-US" altLang="en-US"/>
          </a:p>
        </p:txBody>
      </p:sp>
      <p:sp>
        <p:nvSpPr>
          <p:cNvPr id="3" name="Rectangle 53"/>
          <p:cNvSpPr>
            <a:spLocks noGrp="1" noChangeArrowheads="1"/>
          </p:cNvSpPr>
          <p:nvPr>
            <p:ph type="ftr" sz="quarter" idx="11"/>
          </p:nvPr>
        </p:nvSpPr>
        <p:spPr/>
        <p:txBody>
          <a:bodyPr/>
          <a:lstStyle>
            <a:lvl1pPr>
              <a:defRPr/>
            </a:lvl1pPr>
          </a:lstStyle>
          <a:p>
            <a:pPr>
              <a:defRPr/>
            </a:pPr>
            <a:endParaRPr lang="en-US" altLang="en-US"/>
          </a:p>
        </p:txBody>
      </p:sp>
      <p:sp>
        <p:nvSpPr>
          <p:cNvPr id="4" name="Rectangle 54"/>
          <p:cNvSpPr>
            <a:spLocks noGrp="1" noChangeArrowheads="1"/>
          </p:cNvSpPr>
          <p:nvPr>
            <p:ph type="sldNum" sz="quarter" idx="12"/>
          </p:nvPr>
        </p:nvSpPr>
        <p:spPr/>
        <p:txBody>
          <a:bodyPr/>
          <a:lstStyle>
            <a:lvl1pPr>
              <a:defRPr/>
            </a:lvl1pPr>
          </a:lstStyle>
          <a:p>
            <a:pPr>
              <a:defRPr/>
            </a:pPr>
            <a:fld id="{C210DBF9-909A-4FFF-9202-F15105D3F356}" type="slidenum">
              <a:rPr lang="en-US" altLang="en-US"/>
              <a:pPr>
                <a:defRPr/>
              </a:pPr>
              <a:t>‹#›</a:t>
            </a:fld>
            <a:endParaRPr lang="en-US" altLang="en-US"/>
          </a:p>
        </p:txBody>
      </p:sp>
    </p:spTree>
    <p:extLst>
      <p:ext uri="{BB962C8B-B14F-4D97-AF65-F5344CB8AC3E}">
        <p14:creationId xmlns:p14="http://schemas.microsoft.com/office/powerpoint/2010/main" val="2440868523"/>
      </p:ext>
    </p:extLst>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2"/>
          <p:cNvSpPr>
            <a:spLocks noGrp="1" noChangeArrowheads="1"/>
          </p:cNvSpPr>
          <p:nvPr>
            <p:ph type="dt" sz="half" idx="10"/>
          </p:nvPr>
        </p:nvSpPr>
        <p:spPr/>
        <p:txBody>
          <a:bodyPr/>
          <a:lstStyle>
            <a:lvl1pPr>
              <a:defRPr/>
            </a:lvl1pPr>
          </a:lstStyle>
          <a:p>
            <a:pPr>
              <a:defRPr/>
            </a:pPr>
            <a:endParaRPr lang="en-US" altLang="en-US"/>
          </a:p>
        </p:txBody>
      </p:sp>
      <p:sp>
        <p:nvSpPr>
          <p:cNvPr id="6" name="Rectangle 53"/>
          <p:cNvSpPr>
            <a:spLocks noGrp="1" noChangeArrowheads="1"/>
          </p:cNvSpPr>
          <p:nvPr>
            <p:ph type="ftr" sz="quarter" idx="11"/>
          </p:nvPr>
        </p:nvSpPr>
        <p:spPr/>
        <p:txBody>
          <a:bodyPr/>
          <a:lstStyle>
            <a:lvl1pPr>
              <a:defRPr/>
            </a:lvl1pPr>
          </a:lstStyle>
          <a:p>
            <a:pPr>
              <a:defRPr/>
            </a:pPr>
            <a:endParaRPr lang="en-US" altLang="en-US"/>
          </a:p>
        </p:txBody>
      </p:sp>
      <p:sp>
        <p:nvSpPr>
          <p:cNvPr id="7" name="Rectangle 54"/>
          <p:cNvSpPr>
            <a:spLocks noGrp="1" noChangeArrowheads="1"/>
          </p:cNvSpPr>
          <p:nvPr>
            <p:ph type="sldNum" sz="quarter" idx="12"/>
          </p:nvPr>
        </p:nvSpPr>
        <p:spPr/>
        <p:txBody>
          <a:bodyPr/>
          <a:lstStyle>
            <a:lvl1pPr>
              <a:defRPr/>
            </a:lvl1pPr>
          </a:lstStyle>
          <a:p>
            <a:pPr>
              <a:defRPr/>
            </a:pPr>
            <a:fld id="{17AD86F8-E8A8-40CE-8DE6-DC96BF67A7D2}" type="slidenum">
              <a:rPr lang="en-US" altLang="en-US"/>
              <a:pPr>
                <a:defRPr/>
              </a:pPr>
              <a:t>‹#›</a:t>
            </a:fld>
            <a:endParaRPr lang="en-US" altLang="en-US"/>
          </a:p>
        </p:txBody>
      </p:sp>
    </p:spTree>
    <p:extLst>
      <p:ext uri="{BB962C8B-B14F-4D97-AF65-F5344CB8AC3E}">
        <p14:creationId xmlns:p14="http://schemas.microsoft.com/office/powerpoint/2010/main" val="1384451273"/>
      </p:ext>
    </p:extLst>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2"/>
          <p:cNvSpPr>
            <a:spLocks noGrp="1" noChangeArrowheads="1"/>
          </p:cNvSpPr>
          <p:nvPr>
            <p:ph type="dt" sz="half" idx="10"/>
          </p:nvPr>
        </p:nvSpPr>
        <p:spPr/>
        <p:txBody>
          <a:bodyPr/>
          <a:lstStyle>
            <a:lvl1pPr>
              <a:defRPr/>
            </a:lvl1pPr>
          </a:lstStyle>
          <a:p>
            <a:pPr>
              <a:defRPr/>
            </a:pPr>
            <a:endParaRPr lang="en-US" altLang="en-US"/>
          </a:p>
        </p:txBody>
      </p:sp>
      <p:sp>
        <p:nvSpPr>
          <p:cNvPr id="6" name="Rectangle 53"/>
          <p:cNvSpPr>
            <a:spLocks noGrp="1" noChangeArrowheads="1"/>
          </p:cNvSpPr>
          <p:nvPr>
            <p:ph type="ftr" sz="quarter" idx="11"/>
          </p:nvPr>
        </p:nvSpPr>
        <p:spPr/>
        <p:txBody>
          <a:bodyPr/>
          <a:lstStyle>
            <a:lvl1pPr>
              <a:defRPr/>
            </a:lvl1pPr>
          </a:lstStyle>
          <a:p>
            <a:pPr>
              <a:defRPr/>
            </a:pPr>
            <a:endParaRPr lang="en-US" altLang="en-US"/>
          </a:p>
        </p:txBody>
      </p:sp>
      <p:sp>
        <p:nvSpPr>
          <p:cNvPr id="7" name="Rectangle 54"/>
          <p:cNvSpPr>
            <a:spLocks noGrp="1" noChangeArrowheads="1"/>
          </p:cNvSpPr>
          <p:nvPr>
            <p:ph type="sldNum" sz="quarter" idx="12"/>
          </p:nvPr>
        </p:nvSpPr>
        <p:spPr/>
        <p:txBody>
          <a:bodyPr/>
          <a:lstStyle>
            <a:lvl1pPr>
              <a:defRPr/>
            </a:lvl1pPr>
          </a:lstStyle>
          <a:p>
            <a:pPr>
              <a:defRPr/>
            </a:pPr>
            <a:fld id="{88C2EA60-5DD1-47C0-AE5E-295F06CF519A}" type="slidenum">
              <a:rPr lang="en-US" altLang="en-US"/>
              <a:pPr>
                <a:defRPr/>
              </a:pPr>
              <a:t>‹#›</a:t>
            </a:fld>
            <a:endParaRPr lang="en-US" altLang="en-US"/>
          </a:p>
        </p:txBody>
      </p:sp>
    </p:spTree>
    <p:extLst>
      <p:ext uri="{BB962C8B-B14F-4D97-AF65-F5344CB8AC3E}">
        <p14:creationId xmlns:p14="http://schemas.microsoft.com/office/powerpoint/2010/main" val="798977615"/>
      </p:ext>
    </p:extLst>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41"/>
          <p:cNvSpPr>
            <a:spLocks noGrp="1" noChangeArrowheads="1"/>
          </p:cNvSpPr>
          <p:nvPr>
            <p:ph type="title"/>
          </p:nvPr>
        </p:nvSpPr>
        <p:spPr bwMode="auto">
          <a:xfrm>
            <a:off x="250825" y="260350"/>
            <a:ext cx="864235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42"/>
          <p:cNvSpPr>
            <a:spLocks noGrp="1" noChangeArrowheads="1"/>
          </p:cNvSpPr>
          <p:nvPr>
            <p:ph type="body" idx="1"/>
          </p:nvPr>
        </p:nvSpPr>
        <p:spPr bwMode="auto">
          <a:xfrm>
            <a:off x="250825" y="1706563"/>
            <a:ext cx="8642350" cy="496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88820" name="Rectangle 52"/>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pPr>
              <a:defRPr/>
            </a:pPr>
            <a:endParaRPr lang="en-US" altLang="en-US"/>
          </a:p>
        </p:txBody>
      </p:sp>
      <p:sp>
        <p:nvSpPr>
          <p:cNvPr id="288821" name="Rectangle 53"/>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pPr>
              <a:defRPr/>
            </a:pPr>
            <a:endParaRPr lang="en-US" altLang="en-US"/>
          </a:p>
        </p:txBody>
      </p:sp>
      <p:sp>
        <p:nvSpPr>
          <p:cNvPr id="288822" name="Rectangle 54"/>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pPr>
              <a:defRPr/>
            </a:pPr>
            <a:fld id="{04F9A92F-C908-4270-8B4F-34CE26B0000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ransition>
    <p:split orient="vert"/>
  </p:transition>
  <p:txStyles>
    <p:titleStyle>
      <a:lvl1pPr algn="l" rtl="0" eaLnBrk="1" fontAlgn="base" hangingPunct="1">
        <a:spcBef>
          <a:spcPct val="0"/>
        </a:spcBef>
        <a:spcAft>
          <a:spcPct val="0"/>
        </a:spcAft>
        <a:defRPr sz="4000">
          <a:solidFill>
            <a:schemeClr val="bg1"/>
          </a:solidFill>
          <a:latin typeface="+mj-lt"/>
          <a:ea typeface="+mj-ea"/>
          <a:cs typeface="+mj-cs"/>
        </a:defRPr>
      </a:lvl1pPr>
      <a:lvl2pPr algn="l" rtl="0" eaLnBrk="1" fontAlgn="base" hangingPunct="1">
        <a:spcBef>
          <a:spcPct val="0"/>
        </a:spcBef>
        <a:spcAft>
          <a:spcPct val="0"/>
        </a:spcAft>
        <a:defRPr sz="4000">
          <a:solidFill>
            <a:schemeClr val="bg1"/>
          </a:solidFill>
          <a:latin typeface="Arial" pitchFamily="34" charset="0"/>
        </a:defRPr>
      </a:lvl2pPr>
      <a:lvl3pPr algn="l" rtl="0" eaLnBrk="1" fontAlgn="base" hangingPunct="1">
        <a:spcBef>
          <a:spcPct val="0"/>
        </a:spcBef>
        <a:spcAft>
          <a:spcPct val="0"/>
        </a:spcAft>
        <a:defRPr sz="4000">
          <a:solidFill>
            <a:schemeClr val="bg1"/>
          </a:solidFill>
          <a:latin typeface="Arial" pitchFamily="34" charset="0"/>
        </a:defRPr>
      </a:lvl3pPr>
      <a:lvl4pPr algn="l" rtl="0" eaLnBrk="1" fontAlgn="base" hangingPunct="1">
        <a:spcBef>
          <a:spcPct val="0"/>
        </a:spcBef>
        <a:spcAft>
          <a:spcPct val="0"/>
        </a:spcAft>
        <a:defRPr sz="4000">
          <a:solidFill>
            <a:schemeClr val="bg1"/>
          </a:solidFill>
          <a:latin typeface="Arial" pitchFamily="34" charset="0"/>
        </a:defRPr>
      </a:lvl4pPr>
      <a:lvl5pPr algn="l" rtl="0" eaLnBrk="1" fontAlgn="base" hangingPunct="1">
        <a:spcBef>
          <a:spcPct val="0"/>
        </a:spcBef>
        <a:spcAft>
          <a:spcPct val="0"/>
        </a:spcAft>
        <a:defRPr sz="4000">
          <a:solidFill>
            <a:schemeClr val="bg1"/>
          </a:solidFill>
          <a:latin typeface="Arial" pitchFamily="34" charset="0"/>
        </a:defRPr>
      </a:lvl5pPr>
      <a:lvl6pPr marL="457200" algn="l" rtl="0" eaLnBrk="1" fontAlgn="base" hangingPunct="1">
        <a:spcBef>
          <a:spcPct val="0"/>
        </a:spcBef>
        <a:spcAft>
          <a:spcPct val="0"/>
        </a:spcAft>
        <a:defRPr sz="4000">
          <a:solidFill>
            <a:schemeClr val="bg1"/>
          </a:solidFill>
          <a:latin typeface="Arial" pitchFamily="34" charset="0"/>
        </a:defRPr>
      </a:lvl6pPr>
      <a:lvl7pPr marL="914400" algn="l" rtl="0" eaLnBrk="1" fontAlgn="base" hangingPunct="1">
        <a:spcBef>
          <a:spcPct val="0"/>
        </a:spcBef>
        <a:spcAft>
          <a:spcPct val="0"/>
        </a:spcAft>
        <a:defRPr sz="4000">
          <a:solidFill>
            <a:schemeClr val="bg1"/>
          </a:solidFill>
          <a:latin typeface="Arial" pitchFamily="34" charset="0"/>
        </a:defRPr>
      </a:lvl7pPr>
      <a:lvl8pPr marL="1371600" algn="l" rtl="0" eaLnBrk="1" fontAlgn="base" hangingPunct="1">
        <a:spcBef>
          <a:spcPct val="0"/>
        </a:spcBef>
        <a:spcAft>
          <a:spcPct val="0"/>
        </a:spcAft>
        <a:defRPr sz="4000">
          <a:solidFill>
            <a:schemeClr val="bg1"/>
          </a:solidFill>
          <a:latin typeface="Arial" pitchFamily="34" charset="0"/>
        </a:defRPr>
      </a:lvl8pPr>
      <a:lvl9pPr marL="1828800" algn="l" rtl="0" eaLnBrk="1" fontAlgn="base" hangingPunct="1">
        <a:spcBef>
          <a:spcPct val="0"/>
        </a:spcBef>
        <a:spcAft>
          <a:spcPct val="0"/>
        </a:spcAft>
        <a:defRPr sz="4000">
          <a:solidFill>
            <a:schemeClr val="bg1"/>
          </a:solidFill>
          <a:latin typeface="Arial" pitchFamily="34" charset="0"/>
        </a:defRPr>
      </a:lvl9pPr>
    </p:titleStyle>
    <p:bodyStyle>
      <a:lvl1pPr marL="342900" indent="-342900" algn="l" rtl="0" eaLnBrk="1" fontAlgn="base" hangingPunct="1">
        <a:spcBef>
          <a:spcPct val="20000"/>
        </a:spcBef>
        <a:spcAft>
          <a:spcPct val="0"/>
        </a:spcAft>
        <a:buClr>
          <a:srgbClr val="FF1515"/>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FF1515"/>
        </a:buClr>
        <a:buChar char="•"/>
        <a:defRPr sz="2800">
          <a:solidFill>
            <a:schemeClr val="tx1"/>
          </a:solidFill>
          <a:latin typeface="+mn-lt"/>
        </a:defRPr>
      </a:lvl2pPr>
      <a:lvl3pPr marL="1143000" indent="-228600" algn="l" rtl="0" eaLnBrk="1" fontAlgn="base" hangingPunct="1">
        <a:spcBef>
          <a:spcPct val="20000"/>
        </a:spcBef>
        <a:spcAft>
          <a:spcPct val="0"/>
        </a:spcAft>
        <a:buClr>
          <a:srgbClr val="FF1515"/>
        </a:buClr>
        <a:buChar char="•"/>
        <a:defRPr sz="2400">
          <a:solidFill>
            <a:schemeClr val="tx1"/>
          </a:solidFill>
          <a:latin typeface="+mn-lt"/>
        </a:defRPr>
      </a:lvl3pPr>
      <a:lvl4pPr marL="1600200" indent="-228600" algn="l" rtl="0" eaLnBrk="1" fontAlgn="base" hangingPunct="1">
        <a:spcBef>
          <a:spcPct val="20000"/>
        </a:spcBef>
        <a:spcAft>
          <a:spcPct val="0"/>
        </a:spcAft>
        <a:buClr>
          <a:srgbClr val="FF1515"/>
        </a:buClr>
        <a:buChar char="•"/>
        <a:defRPr sz="2000">
          <a:solidFill>
            <a:schemeClr val="tx1"/>
          </a:solidFill>
          <a:latin typeface="+mn-lt"/>
        </a:defRPr>
      </a:lvl4pPr>
      <a:lvl5pPr marL="2057400" indent="-228600" algn="l" rtl="0" eaLnBrk="1" fontAlgn="base" hangingPunct="1">
        <a:spcBef>
          <a:spcPct val="20000"/>
        </a:spcBef>
        <a:spcAft>
          <a:spcPct val="0"/>
        </a:spcAft>
        <a:buClr>
          <a:srgbClr val="FF1515"/>
        </a:buClr>
        <a:buChar char="•"/>
        <a:defRPr sz="2000">
          <a:solidFill>
            <a:schemeClr val="tx1"/>
          </a:solidFill>
          <a:latin typeface="+mn-lt"/>
        </a:defRPr>
      </a:lvl5pPr>
      <a:lvl6pPr marL="2514600" indent="-228600" algn="l" rtl="0" eaLnBrk="1" fontAlgn="base" hangingPunct="1">
        <a:spcBef>
          <a:spcPct val="20000"/>
        </a:spcBef>
        <a:spcAft>
          <a:spcPct val="0"/>
        </a:spcAft>
        <a:buClr>
          <a:srgbClr val="FF1515"/>
        </a:buClr>
        <a:buChar char="•"/>
        <a:defRPr sz="2000">
          <a:solidFill>
            <a:schemeClr val="tx1"/>
          </a:solidFill>
          <a:latin typeface="+mn-lt"/>
        </a:defRPr>
      </a:lvl6pPr>
      <a:lvl7pPr marL="2971800" indent="-228600" algn="l" rtl="0" eaLnBrk="1" fontAlgn="base" hangingPunct="1">
        <a:spcBef>
          <a:spcPct val="20000"/>
        </a:spcBef>
        <a:spcAft>
          <a:spcPct val="0"/>
        </a:spcAft>
        <a:buClr>
          <a:srgbClr val="FF1515"/>
        </a:buClr>
        <a:buChar char="•"/>
        <a:defRPr sz="2000">
          <a:solidFill>
            <a:schemeClr val="tx1"/>
          </a:solidFill>
          <a:latin typeface="+mn-lt"/>
        </a:defRPr>
      </a:lvl7pPr>
      <a:lvl8pPr marL="3429000" indent="-228600" algn="l" rtl="0" eaLnBrk="1" fontAlgn="base" hangingPunct="1">
        <a:spcBef>
          <a:spcPct val="20000"/>
        </a:spcBef>
        <a:spcAft>
          <a:spcPct val="0"/>
        </a:spcAft>
        <a:buClr>
          <a:srgbClr val="FF1515"/>
        </a:buClr>
        <a:buChar char="•"/>
        <a:defRPr sz="2000">
          <a:solidFill>
            <a:schemeClr val="tx1"/>
          </a:solidFill>
          <a:latin typeface="+mn-lt"/>
        </a:defRPr>
      </a:lvl8pPr>
      <a:lvl9pPr marL="3886200" indent="-228600" algn="l" rtl="0" eaLnBrk="1" fontAlgn="base" hangingPunct="1">
        <a:spcBef>
          <a:spcPct val="20000"/>
        </a:spcBef>
        <a:spcAft>
          <a:spcPct val="0"/>
        </a:spcAft>
        <a:buClr>
          <a:srgbClr val="FF1515"/>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ubTitle" idx="1"/>
          </p:nvPr>
        </p:nvSpPr>
        <p:spPr>
          <a:xfrm>
            <a:off x="395288" y="4581525"/>
            <a:ext cx="8569325" cy="2016125"/>
          </a:xfrm>
        </p:spPr>
        <p:txBody>
          <a:bodyPr/>
          <a:lstStyle/>
          <a:p>
            <a:pPr eaLnBrk="1" hangingPunct="1"/>
            <a:r>
              <a:rPr lang="en-US" altLang="en-US" sz="2000" smtClean="0">
                <a:latin typeface="Times New Roman" pitchFamily="18" charset="0"/>
                <a:cs typeface="Times New Roman" pitchFamily="18" charset="0"/>
              </a:rPr>
              <a:t>Chief Assistant Federal Defender</a:t>
            </a:r>
          </a:p>
          <a:p>
            <a:pPr eaLnBrk="1" hangingPunct="1"/>
            <a:r>
              <a:rPr lang="en-US" altLang="en-US" sz="2000" smtClean="0">
                <a:latin typeface="Times New Roman" pitchFamily="18" charset="0"/>
                <a:cs typeface="Times New Roman" pitchFamily="18" charset="0"/>
              </a:rPr>
              <a:t>Federal Defender’s Office</a:t>
            </a:r>
          </a:p>
          <a:p>
            <a:pPr eaLnBrk="1" hangingPunct="1"/>
            <a:r>
              <a:rPr lang="en-US" altLang="en-US" sz="2000" smtClean="0">
                <a:latin typeface="Times New Roman" pitchFamily="18" charset="0"/>
                <a:cs typeface="Times New Roman" pitchFamily="18" charset="0"/>
              </a:rPr>
              <a:t>Middle District of Florida</a:t>
            </a:r>
          </a:p>
          <a:p>
            <a:pPr eaLnBrk="1" hangingPunct="1"/>
            <a:endParaRPr lang="en-US" altLang="en-US" sz="2000" smtClean="0">
              <a:latin typeface="Times New Roman" pitchFamily="18" charset="0"/>
              <a:cs typeface="Times New Roman" pitchFamily="18" charset="0"/>
            </a:endParaRPr>
          </a:p>
          <a:p>
            <a:pPr eaLnBrk="1" hangingPunct="1"/>
            <a:r>
              <a:rPr lang="en-US" altLang="en-US" sz="2000" smtClean="0">
                <a:latin typeface="Times New Roman" pitchFamily="18" charset="0"/>
                <a:cs typeface="Times New Roman" pitchFamily="18" charset="0"/>
              </a:rPr>
              <a:t>Jim_Skuthan@fd.org</a:t>
            </a:r>
          </a:p>
          <a:p>
            <a:pPr eaLnBrk="1" hangingPunct="1"/>
            <a:endParaRPr lang="en-US" altLang="en-US" sz="1200" smtClean="0">
              <a:latin typeface="Times New Roman" pitchFamily="18" charset="0"/>
              <a:cs typeface="Times New Roman" pitchFamily="18" charset="0"/>
            </a:endParaRPr>
          </a:p>
        </p:txBody>
      </p:sp>
      <p:sp>
        <p:nvSpPr>
          <p:cNvPr id="13315" name="TextBox 1"/>
          <p:cNvSpPr txBox="1">
            <a:spLocks noChangeArrowheads="1"/>
          </p:cNvSpPr>
          <p:nvPr/>
        </p:nvSpPr>
        <p:spPr bwMode="auto">
          <a:xfrm>
            <a:off x="0" y="476250"/>
            <a:ext cx="91440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1515"/>
              </a:buClr>
              <a:buChar char="•"/>
              <a:defRPr sz="3200">
                <a:solidFill>
                  <a:schemeClr val="tx1"/>
                </a:solidFill>
                <a:latin typeface="Verdana" pitchFamily="34" charset="0"/>
              </a:defRPr>
            </a:lvl1pPr>
            <a:lvl2pPr marL="742950" indent="-285750" eaLnBrk="0" hangingPunct="0">
              <a:spcBef>
                <a:spcPct val="20000"/>
              </a:spcBef>
              <a:buClr>
                <a:srgbClr val="FF1515"/>
              </a:buClr>
              <a:buChar char="•"/>
              <a:defRPr sz="2800">
                <a:solidFill>
                  <a:schemeClr val="tx1"/>
                </a:solidFill>
                <a:latin typeface="Verdana" pitchFamily="34" charset="0"/>
              </a:defRPr>
            </a:lvl2pPr>
            <a:lvl3pPr marL="1143000" indent="-228600" eaLnBrk="0" hangingPunct="0">
              <a:spcBef>
                <a:spcPct val="20000"/>
              </a:spcBef>
              <a:buClr>
                <a:srgbClr val="FF1515"/>
              </a:buClr>
              <a:buChar char="•"/>
              <a:defRPr sz="2400">
                <a:solidFill>
                  <a:schemeClr val="tx1"/>
                </a:solidFill>
                <a:latin typeface="Verdana" pitchFamily="34" charset="0"/>
              </a:defRPr>
            </a:lvl3pPr>
            <a:lvl4pPr marL="1600200" indent="-228600" eaLnBrk="0" hangingPunct="0">
              <a:spcBef>
                <a:spcPct val="20000"/>
              </a:spcBef>
              <a:buClr>
                <a:srgbClr val="FF1515"/>
              </a:buClr>
              <a:buChar char="•"/>
              <a:defRPr sz="2000">
                <a:solidFill>
                  <a:schemeClr val="tx1"/>
                </a:solidFill>
                <a:latin typeface="Verdana" pitchFamily="34" charset="0"/>
              </a:defRPr>
            </a:lvl4pPr>
            <a:lvl5pPr marL="2057400" indent="-228600" eaLnBrk="0" hangingPunct="0">
              <a:spcBef>
                <a:spcPct val="20000"/>
              </a:spcBef>
              <a:buClr>
                <a:srgbClr val="FF1515"/>
              </a:buClr>
              <a:buChar char="•"/>
              <a:defRPr sz="2000">
                <a:solidFill>
                  <a:schemeClr val="tx1"/>
                </a:solidFill>
                <a:latin typeface="Verdana" pitchFamily="34" charset="0"/>
              </a:defRPr>
            </a:lvl5pPr>
            <a:lvl6pPr marL="2514600" indent="-228600" eaLnBrk="0" fontAlgn="base" hangingPunct="0">
              <a:spcBef>
                <a:spcPct val="20000"/>
              </a:spcBef>
              <a:spcAft>
                <a:spcPct val="0"/>
              </a:spcAft>
              <a:buClr>
                <a:srgbClr val="FF1515"/>
              </a:buClr>
              <a:buChar char="•"/>
              <a:defRPr sz="2000">
                <a:solidFill>
                  <a:schemeClr val="tx1"/>
                </a:solidFill>
                <a:latin typeface="Verdana" pitchFamily="34" charset="0"/>
              </a:defRPr>
            </a:lvl6pPr>
            <a:lvl7pPr marL="2971800" indent="-228600" eaLnBrk="0" fontAlgn="base" hangingPunct="0">
              <a:spcBef>
                <a:spcPct val="20000"/>
              </a:spcBef>
              <a:spcAft>
                <a:spcPct val="0"/>
              </a:spcAft>
              <a:buClr>
                <a:srgbClr val="FF1515"/>
              </a:buClr>
              <a:buChar char="•"/>
              <a:defRPr sz="2000">
                <a:solidFill>
                  <a:schemeClr val="tx1"/>
                </a:solidFill>
                <a:latin typeface="Verdana" pitchFamily="34" charset="0"/>
              </a:defRPr>
            </a:lvl7pPr>
            <a:lvl8pPr marL="3429000" indent="-228600" eaLnBrk="0" fontAlgn="base" hangingPunct="0">
              <a:spcBef>
                <a:spcPct val="20000"/>
              </a:spcBef>
              <a:spcAft>
                <a:spcPct val="0"/>
              </a:spcAft>
              <a:buClr>
                <a:srgbClr val="FF1515"/>
              </a:buClr>
              <a:buChar char="•"/>
              <a:defRPr sz="2000">
                <a:solidFill>
                  <a:schemeClr val="tx1"/>
                </a:solidFill>
                <a:latin typeface="Verdana" pitchFamily="34" charset="0"/>
              </a:defRPr>
            </a:lvl8pPr>
            <a:lvl9pPr marL="3886200" indent="-228600" eaLnBrk="0" fontAlgn="base" hangingPunct="0">
              <a:spcBef>
                <a:spcPct val="20000"/>
              </a:spcBef>
              <a:spcAft>
                <a:spcPct val="0"/>
              </a:spcAft>
              <a:buClr>
                <a:srgbClr val="FF1515"/>
              </a:buClr>
              <a:buChar char="•"/>
              <a:defRPr sz="2000">
                <a:solidFill>
                  <a:schemeClr val="tx1"/>
                </a:solidFill>
                <a:latin typeface="Verdana" pitchFamily="34" charset="0"/>
              </a:defRPr>
            </a:lvl9pPr>
          </a:lstStyle>
          <a:p>
            <a:pPr algn="ctr" eaLnBrk="1" hangingPunct="1">
              <a:spcBef>
                <a:spcPct val="0"/>
              </a:spcBef>
              <a:buClrTx/>
              <a:buFontTx/>
              <a:buNone/>
            </a:pPr>
            <a:r>
              <a:rPr lang="en-US" altLang="en-US" sz="4800" b="1">
                <a:latin typeface="Times New Roman" pitchFamily="18" charset="0"/>
                <a:cs typeface="Times New Roman" pitchFamily="18" charset="0"/>
              </a:rPr>
              <a:t>REPRESENTING VETERANS</a:t>
            </a:r>
          </a:p>
          <a:p>
            <a:pPr algn="ctr" eaLnBrk="1" hangingPunct="1">
              <a:spcBef>
                <a:spcPct val="0"/>
              </a:spcBef>
              <a:buClrTx/>
              <a:buFontTx/>
              <a:buNone/>
            </a:pPr>
            <a:r>
              <a:rPr lang="en-US" altLang="en-US" sz="4800" b="1">
                <a:latin typeface="Times New Roman" pitchFamily="18" charset="0"/>
                <a:cs typeface="Times New Roman" pitchFamily="18" charset="0"/>
              </a:rPr>
              <a:t>IN FEDERAL SENTENCING HEARINGS</a:t>
            </a:r>
          </a:p>
          <a:p>
            <a:pPr algn="ctr" eaLnBrk="1" hangingPunct="1">
              <a:spcBef>
                <a:spcPct val="0"/>
              </a:spcBef>
              <a:buClrTx/>
              <a:buFontTx/>
              <a:buNone/>
            </a:pPr>
            <a:endParaRPr lang="en-US" altLang="en-US" sz="4400">
              <a:latin typeface="Times New Roman" pitchFamily="18" charset="0"/>
              <a:cs typeface="Times New Roman" pitchFamily="18" charset="0"/>
            </a:endParaRPr>
          </a:p>
          <a:p>
            <a:pPr algn="ctr" eaLnBrk="1" hangingPunct="1">
              <a:spcBef>
                <a:spcPct val="0"/>
              </a:spcBef>
              <a:buClrTx/>
              <a:buFontTx/>
              <a:buNone/>
            </a:pPr>
            <a:r>
              <a:rPr lang="en-US" altLang="en-US" sz="4000">
                <a:latin typeface="Times New Roman" pitchFamily="18" charset="0"/>
                <a:cs typeface="Times New Roman" pitchFamily="18" charset="0"/>
              </a:rPr>
              <a:t>JIM SKUTHAN</a:t>
            </a:r>
          </a:p>
        </p:txBody>
      </p:sp>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0" y="0"/>
            <a:ext cx="9144000" cy="1268413"/>
          </a:xfrm>
        </p:spPr>
        <p:txBody>
          <a:bodyPr/>
          <a:lstStyle/>
          <a:p>
            <a:pPr algn="ctr"/>
            <a:r>
              <a:rPr lang="en-US" altLang="en-US" sz="3600" smtClean="0">
                <a:latin typeface="Times New Roman" pitchFamily="18" charset="0"/>
                <a:cs typeface="Times New Roman" pitchFamily="18" charset="0"/>
              </a:rPr>
              <a:t>Specific Offender Characteristics Recognized by the federal sentencing guidelines</a:t>
            </a:r>
          </a:p>
        </p:txBody>
      </p:sp>
      <p:sp>
        <p:nvSpPr>
          <p:cNvPr id="12291" name="Content Placeholder 2"/>
          <p:cNvSpPr>
            <a:spLocks noGrp="1"/>
          </p:cNvSpPr>
          <p:nvPr>
            <p:ph idx="1"/>
          </p:nvPr>
        </p:nvSpPr>
        <p:spPr>
          <a:xfrm>
            <a:off x="0" y="1773238"/>
            <a:ext cx="9144000" cy="5084762"/>
          </a:xfrm>
        </p:spPr>
        <p:txBody>
          <a:bodyPr/>
          <a:lstStyle/>
          <a:p>
            <a:r>
              <a:rPr lang="en-US" altLang="en-US" sz="2400" b="1" smtClean="0">
                <a:latin typeface="Times New Roman" pitchFamily="18" charset="0"/>
                <a:cs typeface="Times New Roman" pitchFamily="18" charset="0"/>
              </a:rPr>
              <a:t>§5H1.1. Age (Policy Statement)</a:t>
            </a:r>
          </a:p>
          <a:p>
            <a:pPr marL="400050" lvl="1" indent="0">
              <a:buFontTx/>
              <a:buNone/>
            </a:pPr>
            <a:r>
              <a:rPr lang="en-US" altLang="en-US" sz="2400" smtClean="0">
                <a:latin typeface="Times New Roman" pitchFamily="18" charset="0"/>
                <a:cs typeface="Times New Roman" pitchFamily="18" charset="0"/>
              </a:rPr>
              <a:t>Age (including youth) may be relevant in determining whether a departure is warranted, if considerations based on age, individually or in combination with other offender characteristics, are present to an unusual degree and distinguish the case from the typical cases covered by the guidelines.  Age may be a reason to depart downward in a case in which the defendant is elderly and infirm and where a form of punishment such as home confinement might be equally efficient as and less costly than incarceration.  Physical condition, which may be related to age, is addressed at §5H1.4 (Physical Condition, Including Drug or Alcohol Dependence or Abuse; Gambling Addiction).</a:t>
            </a:r>
          </a:p>
          <a:p>
            <a:endParaRPr lang="en-US" altLang="en-US" sz="120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transition="in" filter="fade">
                                      <p:cBhvr>
                                        <p:cTn id="9" dur="500"/>
                                        <p:tgtEl>
                                          <p:spTgt spid="1229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291">
                                            <p:txEl>
                                              <p:pRg st="0" end="0"/>
                                            </p:txEl>
                                          </p:spTgt>
                                        </p:tgtEl>
                                        <p:attrNameLst>
                                          <p:attrName>style.visibility</p:attrName>
                                        </p:attrNameLst>
                                      </p:cBhvr>
                                      <p:to>
                                        <p:strVal val="visible"/>
                                      </p:to>
                                    </p:set>
                                    <p:anim calcmode="lin" valueType="num">
                                      <p:cBhvr>
                                        <p:cTn id="14" dur="500" fill="hold"/>
                                        <p:tgtEl>
                                          <p:spTgt spid="1229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229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2291">
                                            <p:txEl>
                                              <p:pRg st="0" end="0"/>
                                            </p:txEl>
                                          </p:spTgt>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2291">
                                            <p:txEl>
                                              <p:pRg st="1" end="1"/>
                                            </p:txEl>
                                          </p:spTgt>
                                        </p:tgtEl>
                                        <p:attrNameLst>
                                          <p:attrName>style.visibility</p:attrName>
                                        </p:attrNameLst>
                                      </p:cBhvr>
                                      <p:to>
                                        <p:strVal val="visible"/>
                                      </p:to>
                                    </p:set>
                                    <p:anim calcmode="lin" valueType="num">
                                      <p:cBhvr>
                                        <p:cTn id="19" dur="500" fill="hold"/>
                                        <p:tgtEl>
                                          <p:spTgt spid="1229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12291">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122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0"/>
            <a:ext cx="9144000" cy="1196975"/>
          </a:xfrm>
        </p:spPr>
        <p:txBody>
          <a:bodyPr/>
          <a:lstStyle/>
          <a:p>
            <a:pPr algn="ctr"/>
            <a:r>
              <a:rPr lang="en-US" altLang="en-US" smtClean="0">
                <a:latin typeface="Times New Roman" pitchFamily="18" charset="0"/>
                <a:cs typeface="Times New Roman" pitchFamily="18" charset="0"/>
              </a:rPr>
              <a:t>§5H1.3. Mental and Emotional Conditions (Policy Statement) </a:t>
            </a:r>
          </a:p>
        </p:txBody>
      </p:sp>
      <p:sp>
        <p:nvSpPr>
          <p:cNvPr id="3" name="Content Placeholder 2"/>
          <p:cNvSpPr>
            <a:spLocks noGrp="1"/>
          </p:cNvSpPr>
          <p:nvPr>
            <p:ph idx="1"/>
          </p:nvPr>
        </p:nvSpPr>
        <p:spPr>
          <a:xfrm>
            <a:off x="0" y="981075"/>
            <a:ext cx="9144000" cy="5876925"/>
          </a:xfrm>
        </p:spPr>
        <p:txBody>
          <a:bodyPr/>
          <a:lstStyle/>
          <a:p>
            <a:pPr marL="0" indent="0">
              <a:buFontTx/>
              <a:buNone/>
              <a:defRPr/>
            </a:pPr>
            <a:endParaRPr lang="en-US" sz="2000" dirty="0" smtClean="0">
              <a:latin typeface="Times New Roman" panose="02020603050405020304" pitchFamily="18" charset="0"/>
              <a:cs typeface="Times New Roman" panose="02020603050405020304" pitchFamily="18" charset="0"/>
            </a:endParaRPr>
          </a:p>
          <a:p>
            <a:pPr>
              <a:defRPr/>
            </a:pPr>
            <a:r>
              <a:rPr lang="en-US" sz="2400" dirty="0" smtClean="0">
                <a:latin typeface="Times New Roman" panose="02020603050405020304" pitchFamily="18" charset="0"/>
                <a:cs typeface="Times New Roman" panose="02020603050405020304" pitchFamily="18" charset="0"/>
              </a:rPr>
              <a:t>Mental and emotional conditions may be relevant in determining whether a departure is warranted, if such conditions, individually or in combination with other offender characteristics, are present to an unusual degree and distinguish the case from the typical cases covered by the guidelines.  See also Chapter Five, Part K, Subpart 2 (Other Grounds for Departure).</a:t>
            </a:r>
          </a:p>
          <a:p>
            <a:pPr>
              <a:defRPr/>
            </a:pPr>
            <a:endParaRPr lang="en-US" sz="2400" dirty="0" smtClean="0">
              <a:latin typeface="Times New Roman" panose="02020603050405020304" pitchFamily="18" charset="0"/>
              <a:cs typeface="Times New Roman" panose="02020603050405020304" pitchFamily="18" charset="0"/>
            </a:endParaRPr>
          </a:p>
          <a:p>
            <a:pPr>
              <a:defRPr/>
            </a:pPr>
            <a:r>
              <a:rPr lang="en-US" sz="2400" dirty="0" smtClean="0">
                <a:latin typeface="Times New Roman" panose="02020603050405020304" pitchFamily="18" charset="0"/>
                <a:cs typeface="Times New Roman" panose="02020603050405020304" pitchFamily="18" charset="0"/>
              </a:rPr>
              <a:t>In certain cases a downward departure may be appropriate to accomplish a specific treatment purpose.  See §5C1.1, Application Note 6.</a:t>
            </a:r>
          </a:p>
          <a:p>
            <a:pPr marL="0" indent="0">
              <a:buFontTx/>
              <a:buNone/>
              <a:defRPr/>
            </a:pPr>
            <a:endParaRPr lang="en-US" sz="2400" dirty="0" smtClean="0">
              <a:latin typeface="Times New Roman" panose="02020603050405020304" pitchFamily="18" charset="0"/>
              <a:cs typeface="Times New Roman" panose="02020603050405020304" pitchFamily="18" charset="0"/>
            </a:endParaRPr>
          </a:p>
          <a:p>
            <a:pPr>
              <a:defRPr/>
            </a:pPr>
            <a:r>
              <a:rPr lang="en-US" sz="2400" dirty="0" smtClean="0">
                <a:latin typeface="Times New Roman" panose="02020603050405020304" pitchFamily="18" charset="0"/>
                <a:cs typeface="Times New Roman" panose="02020603050405020304" pitchFamily="18" charset="0"/>
              </a:rPr>
              <a:t>Mental and emotional conditions may be relevant in determining the conditions of probation or supervised release; e.g., participation in a mental health program (see §§5B1.3(d)(5) and 5D1.3(d)(5)).</a:t>
            </a:r>
          </a:p>
          <a:p>
            <a:pPr>
              <a:defRPr/>
            </a:pPr>
            <a:endParaRPr lang="en-US" sz="1600"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ppt_w</p:attrName>
                                        </p:attrNameLst>
                                      </p:cBhvr>
                                      <p:tavLst>
                                        <p:tav tm="0">
                                          <p:val>
                                            <p:fltVal val="0"/>
                                          </p:val>
                                        </p:tav>
                                        <p:tav tm="100000">
                                          <p:val>
                                            <p:strVal val="#ppt_w"/>
                                          </p:val>
                                        </p:tav>
                                      </p:tavLst>
                                    </p:anim>
                                    <p:anim calcmode="lin" valueType="num">
                                      <p:cBhvr>
                                        <p:cTn id="8" dur="500" fill="hold"/>
                                        <p:tgtEl>
                                          <p:spTgt spid="13314"/>
                                        </p:tgtEl>
                                        <p:attrNameLst>
                                          <p:attrName>ppt_h</p:attrName>
                                        </p:attrNameLst>
                                      </p:cBhvr>
                                      <p:tavLst>
                                        <p:tav tm="0">
                                          <p:val>
                                            <p:fltVal val="0"/>
                                          </p:val>
                                        </p:tav>
                                        <p:tav tm="100000">
                                          <p:val>
                                            <p:strVal val="#ppt_h"/>
                                          </p:val>
                                        </p:tav>
                                      </p:tavLst>
                                    </p:anim>
                                    <p:animEffect transition="in" filter="fade">
                                      <p:cBhvr>
                                        <p:cTn id="9" dur="500"/>
                                        <p:tgtEl>
                                          <p:spTgt spid="1331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p:cTn id="28"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260350"/>
            <a:ext cx="9144000" cy="1800225"/>
          </a:xfrm>
        </p:spPr>
        <p:txBody>
          <a:bodyPr/>
          <a:lstStyle/>
          <a:p>
            <a:pPr algn="ctr"/>
            <a:r>
              <a:rPr lang="en-US" altLang="en-US" sz="3200" smtClean="0">
                <a:latin typeface="Times New Roman" pitchFamily="18" charset="0"/>
                <a:cs typeface="Times New Roman" pitchFamily="18" charset="0"/>
              </a:rPr>
              <a:t>§5H1.4. Physical Condition, Including Drug or Alcohol Dependence or Abuse; Gambling Addiction (Policy Statement)</a:t>
            </a:r>
            <a:r>
              <a:rPr lang="en-US" altLang="en-US" smtClean="0"/>
              <a:t/>
            </a:r>
            <a:br>
              <a:rPr lang="en-US" altLang="en-US" smtClean="0"/>
            </a:br>
            <a:endParaRPr lang="en-US" altLang="en-US" smtClean="0"/>
          </a:p>
        </p:txBody>
      </p:sp>
      <p:sp>
        <p:nvSpPr>
          <p:cNvPr id="3" name="Content Placeholder 2"/>
          <p:cNvSpPr>
            <a:spLocks noGrp="1"/>
          </p:cNvSpPr>
          <p:nvPr>
            <p:ph idx="1"/>
          </p:nvPr>
        </p:nvSpPr>
        <p:spPr>
          <a:xfrm>
            <a:off x="0" y="1268413"/>
            <a:ext cx="9144000" cy="5589587"/>
          </a:xfrm>
        </p:spPr>
        <p:txBody>
          <a:bodyPr/>
          <a:lstStyle/>
          <a:p>
            <a:pPr marL="0" indent="0">
              <a:buFontTx/>
              <a:buNone/>
              <a:defRPr/>
            </a:pPr>
            <a:endParaRPr lang="en-US" sz="2000" dirty="0" smtClean="0">
              <a:latin typeface="Times New Roman" panose="02020603050405020304" pitchFamily="18" charset="0"/>
              <a:cs typeface="Times New Roman" panose="02020603050405020304" pitchFamily="18" charset="0"/>
            </a:endParaRPr>
          </a:p>
          <a:p>
            <a:pPr>
              <a:defRPr/>
            </a:pPr>
            <a:r>
              <a:rPr lang="en-US" sz="2000" dirty="0" smtClean="0">
                <a:latin typeface="Times New Roman" panose="02020603050405020304" pitchFamily="18" charset="0"/>
                <a:cs typeface="Times New Roman" panose="02020603050405020304" pitchFamily="18" charset="0"/>
              </a:rPr>
              <a:t>Physical condition or appearance, including physique, may be relevant in determining whether a departure is warranted, if the condition or appearance, individually or in combination with other offender characteristics, is present to an unusual degree and distinguishes the case from the typical cases covered by the guidelines.  An extraordinary physical impairment may be a reason to depart downward; e.g., in the case of a seriously infirm defendant, home detention may be as efficient as, and less costly than, imprisonment.</a:t>
            </a:r>
          </a:p>
          <a:p>
            <a:pPr>
              <a:defRPr/>
            </a:pPr>
            <a:endParaRPr lang="en-US" sz="2000" dirty="0" smtClean="0">
              <a:latin typeface="Times New Roman" panose="02020603050405020304" pitchFamily="18" charset="0"/>
              <a:cs typeface="Times New Roman" panose="02020603050405020304" pitchFamily="18" charset="0"/>
            </a:endParaRPr>
          </a:p>
          <a:p>
            <a:pPr>
              <a:defRPr/>
            </a:pPr>
            <a:r>
              <a:rPr lang="en-US" sz="2000" dirty="0" smtClean="0">
                <a:latin typeface="Times New Roman" panose="02020603050405020304" pitchFamily="18" charset="0"/>
                <a:cs typeface="Times New Roman" panose="02020603050405020304" pitchFamily="18" charset="0"/>
              </a:rPr>
              <a:t>Drug or alcohol dependence or abuse ordinarily is not a reason for a downward departure.  Substance abuse is highly correlated to an increased propensity to commit crime.  Due to this increased risk, it is highly recommended that a defendant who is incarcerated also be sentenced to supervised release with a requirement that the defendant participate in an appropriate substance abuse program (see §5D1.3(d)(4)).  If participation in a substance abuse program is required, the length of supervised release should take into account the length of time necessary for the probation office to judge the success of the program.</a:t>
            </a:r>
          </a:p>
          <a:p>
            <a:pPr>
              <a:defRPr/>
            </a:pPr>
            <a:endParaRPr lang="en-US" sz="1400" dirty="0" smtClean="0">
              <a:latin typeface="Times New Roman" panose="02020603050405020304" pitchFamily="18" charset="0"/>
              <a:cs typeface="Times New Roman" panose="02020603050405020304" pitchFamily="18" charset="0"/>
            </a:endParaRPr>
          </a:p>
          <a:p>
            <a:pPr marL="0" indent="0">
              <a:buFontTx/>
              <a:buNone/>
              <a:defRPr/>
            </a:pPr>
            <a:endParaRPr lang="en-US" sz="1200"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fltVal val="0"/>
                                          </p:val>
                                        </p:tav>
                                        <p:tav tm="100000">
                                          <p:val>
                                            <p:strVal val="#ppt_h"/>
                                          </p:val>
                                        </p:tav>
                                      </p:tavLst>
                                    </p:anim>
                                    <p:animEffect transition="in" filter="fade">
                                      <p:cBhvr>
                                        <p:cTn id="9" dur="500"/>
                                        <p:tgtEl>
                                          <p:spTgt spid="1433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260350"/>
            <a:ext cx="9144000" cy="1008063"/>
          </a:xfrm>
        </p:spPr>
        <p:txBody>
          <a:bodyPr/>
          <a:lstStyle/>
          <a:p>
            <a:pPr algn="ctr"/>
            <a:r>
              <a:rPr lang="en-US" altLang="en-US" sz="2800" smtClean="0">
                <a:latin typeface="Times New Roman" pitchFamily="18" charset="0"/>
                <a:cs typeface="Times New Roman" pitchFamily="18" charset="0"/>
              </a:rPr>
              <a:t>§5H1.4. Physical Condition, Including Drug or Alcohol Dependence or Abuse; Gambling Addiction </a:t>
            </a:r>
            <a:br>
              <a:rPr lang="en-US" altLang="en-US" sz="2800" smtClean="0">
                <a:latin typeface="Times New Roman" pitchFamily="18" charset="0"/>
                <a:cs typeface="Times New Roman" pitchFamily="18" charset="0"/>
              </a:rPr>
            </a:br>
            <a:r>
              <a:rPr lang="en-US" altLang="en-US" sz="2800" smtClean="0">
                <a:latin typeface="Times New Roman" pitchFamily="18" charset="0"/>
                <a:cs typeface="Times New Roman" pitchFamily="18" charset="0"/>
              </a:rPr>
              <a:t>(Policy Statement) – </a:t>
            </a:r>
            <a:r>
              <a:rPr lang="en-US" altLang="en-US" sz="2800" i="1" smtClean="0">
                <a:latin typeface="Times New Roman" pitchFamily="18" charset="0"/>
                <a:cs typeface="Times New Roman" pitchFamily="18" charset="0"/>
              </a:rPr>
              <a:t>Cont’d</a:t>
            </a:r>
          </a:p>
        </p:txBody>
      </p:sp>
      <p:sp>
        <p:nvSpPr>
          <p:cNvPr id="15363" name="Content Placeholder 2"/>
          <p:cNvSpPr>
            <a:spLocks noGrp="1"/>
          </p:cNvSpPr>
          <p:nvPr>
            <p:ph idx="1"/>
          </p:nvPr>
        </p:nvSpPr>
        <p:spPr>
          <a:xfrm>
            <a:off x="0" y="1377950"/>
            <a:ext cx="9121775" cy="5327650"/>
          </a:xfrm>
        </p:spPr>
        <p:txBody>
          <a:bodyPr/>
          <a:lstStyle/>
          <a:p>
            <a:r>
              <a:rPr lang="en-US" altLang="en-US" sz="2800" dirty="0" smtClean="0">
                <a:latin typeface="Times New Roman" pitchFamily="18" charset="0"/>
                <a:cs typeface="Times New Roman" pitchFamily="18" charset="0"/>
              </a:rPr>
              <a:t>In certain cases a downward departure may be appropriate to accomplish a specific treatment purpose.  See §5C1.1, Application Note 6.</a:t>
            </a:r>
          </a:p>
          <a:p>
            <a:endParaRPr lang="en-US" altLang="en-US" sz="2800" dirty="0" smtClean="0">
              <a:latin typeface="Times New Roman" pitchFamily="18" charset="0"/>
              <a:cs typeface="Times New Roman" pitchFamily="18" charset="0"/>
            </a:endParaRPr>
          </a:p>
          <a:p>
            <a:r>
              <a:rPr lang="en-US" altLang="en-US" sz="2800" dirty="0" smtClean="0">
                <a:latin typeface="Times New Roman" pitchFamily="18" charset="0"/>
                <a:cs typeface="Times New Roman" pitchFamily="18" charset="0"/>
              </a:rPr>
              <a:t>In a case in which a defendant who is a substance abuser is sentenced to probation, it is strongly recommended that the conditions of probation contain a requirement that the defendant participate in an appropriate substance abuse program (see §5B1.3(d)(4)).</a:t>
            </a:r>
          </a:p>
          <a:p>
            <a:endParaRPr lang="en-US" altLang="en-US" sz="2800" dirty="0" smtClean="0">
              <a:latin typeface="Times New Roman" pitchFamily="18" charset="0"/>
              <a:cs typeface="Times New Roman" pitchFamily="18" charset="0"/>
            </a:endParaRPr>
          </a:p>
          <a:p>
            <a:endParaRPr lang="en-US" altLang="en-US" sz="1200" dirty="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fltVal val="0"/>
                                          </p:val>
                                        </p:tav>
                                        <p:tav tm="100000">
                                          <p:val>
                                            <p:strVal val="#ppt_h"/>
                                          </p:val>
                                        </p:tav>
                                      </p:tavLst>
                                    </p:anim>
                                    <p:animEffect transition="in" filter="fade">
                                      <p:cBhvr>
                                        <p:cTn id="9" dur="500"/>
                                        <p:tgtEl>
                                          <p:spTgt spid="1536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5363">
                                            <p:txEl>
                                              <p:pRg st="0" end="0"/>
                                            </p:txEl>
                                          </p:spTgt>
                                        </p:tgtEl>
                                        <p:attrNameLst>
                                          <p:attrName>style.visibility</p:attrName>
                                        </p:attrNameLst>
                                      </p:cBhvr>
                                      <p:to>
                                        <p:strVal val="visible"/>
                                      </p:to>
                                    </p:set>
                                    <p:anim calcmode="lin" valueType="num">
                                      <p:cBhvr>
                                        <p:cTn id="14" dur="500" fill="hold"/>
                                        <p:tgtEl>
                                          <p:spTgt spid="1536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536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536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363">
                                            <p:txEl>
                                              <p:pRg st="2" end="2"/>
                                            </p:txEl>
                                          </p:spTgt>
                                        </p:tgtEl>
                                        <p:attrNameLst>
                                          <p:attrName>style.visibility</p:attrName>
                                        </p:attrNameLst>
                                      </p:cBhvr>
                                      <p:to>
                                        <p:strVal val="visible"/>
                                      </p:to>
                                    </p:set>
                                    <p:anim calcmode="lin" valueType="num">
                                      <p:cBhvr>
                                        <p:cTn id="21" dur="500" fill="hold"/>
                                        <p:tgtEl>
                                          <p:spTgt spid="1536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536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260350"/>
            <a:ext cx="9144000" cy="1728788"/>
          </a:xfrm>
        </p:spPr>
        <p:txBody>
          <a:bodyPr/>
          <a:lstStyle/>
          <a:p>
            <a:pPr algn="ctr"/>
            <a:r>
              <a:rPr lang="en-US" altLang="en-US" sz="3200" smtClean="0">
                <a:latin typeface="Times New Roman" pitchFamily="18" charset="0"/>
                <a:cs typeface="Times New Roman" pitchFamily="18" charset="0"/>
              </a:rPr>
              <a:t>§5H1.11. Military, Civic, Charitable, or Public Service; Employment-Related Contributions; Record of Prior Good Works (Policy Statement)</a:t>
            </a:r>
            <a:br>
              <a:rPr lang="en-US" altLang="en-US" sz="3200" smtClean="0">
                <a:latin typeface="Times New Roman" pitchFamily="18" charset="0"/>
                <a:cs typeface="Times New Roman" pitchFamily="18" charset="0"/>
              </a:rPr>
            </a:br>
            <a:endParaRPr lang="en-US" altLang="en-US" sz="3200" smtClean="0">
              <a:latin typeface="Times New Roman" pitchFamily="18" charset="0"/>
              <a:cs typeface="Times New Roman" pitchFamily="18" charset="0"/>
            </a:endParaRPr>
          </a:p>
        </p:txBody>
      </p:sp>
      <p:sp>
        <p:nvSpPr>
          <p:cNvPr id="3" name="Content Placeholder 2"/>
          <p:cNvSpPr>
            <a:spLocks noGrp="1"/>
          </p:cNvSpPr>
          <p:nvPr>
            <p:ph idx="1"/>
          </p:nvPr>
        </p:nvSpPr>
        <p:spPr>
          <a:xfrm>
            <a:off x="0" y="1125538"/>
            <a:ext cx="9144000" cy="5732462"/>
          </a:xfrm>
        </p:spPr>
        <p:txBody>
          <a:bodyPr/>
          <a:lstStyle/>
          <a:p>
            <a:pPr marL="0" indent="0">
              <a:buFontTx/>
              <a:buNone/>
              <a:defRPr/>
            </a:pPr>
            <a:endParaRPr lang="en-US" sz="1600" dirty="0" smtClean="0"/>
          </a:p>
          <a:p>
            <a:pPr>
              <a:defRPr/>
            </a:pPr>
            <a:r>
              <a:rPr lang="en-US" dirty="0" smtClean="0">
                <a:latin typeface="Times New Roman" panose="02020603050405020304" pitchFamily="18" charset="0"/>
                <a:cs typeface="Times New Roman" panose="02020603050405020304" pitchFamily="18" charset="0"/>
              </a:rPr>
              <a:t>Military service may be relevant in determining whether a departure is warranted, if the military service, individually or in combination with other offender characteristics, is present to an unusual degree and distinguishes the case from the typical cases covered by the guidelines.</a:t>
            </a:r>
          </a:p>
          <a:p>
            <a:pPr>
              <a:defRPr/>
            </a:pPr>
            <a:r>
              <a:rPr lang="en-US" dirty="0" smtClean="0">
                <a:latin typeface="Times New Roman" panose="02020603050405020304" pitchFamily="18" charset="0"/>
                <a:cs typeface="Times New Roman" panose="02020603050405020304" pitchFamily="18" charset="0"/>
              </a:rPr>
              <a:t>Civic, charitable, or public service; employment-related contributions; and similar prior good works are not ordinarily relevant in determining whether a departure is warranted.</a:t>
            </a:r>
          </a:p>
          <a:p>
            <a:pPr>
              <a:defRPr/>
            </a:pPr>
            <a:endParaRPr lang="en-US" sz="2800"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ppt_w</p:attrName>
                                        </p:attrNameLst>
                                      </p:cBhvr>
                                      <p:tavLst>
                                        <p:tav tm="0">
                                          <p:val>
                                            <p:fltVal val="0"/>
                                          </p:val>
                                        </p:tav>
                                        <p:tav tm="100000">
                                          <p:val>
                                            <p:strVal val="#ppt_w"/>
                                          </p:val>
                                        </p:tav>
                                      </p:tavLst>
                                    </p:anim>
                                    <p:anim calcmode="lin" valueType="num">
                                      <p:cBhvr>
                                        <p:cTn id="8" dur="500" fill="hold"/>
                                        <p:tgtEl>
                                          <p:spTgt spid="15362"/>
                                        </p:tgtEl>
                                        <p:attrNameLst>
                                          <p:attrName>ppt_h</p:attrName>
                                        </p:attrNameLst>
                                      </p:cBhvr>
                                      <p:tavLst>
                                        <p:tav tm="0">
                                          <p:val>
                                            <p:fltVal val="0"/>
                                          </p:val>
                                        </p:tav>
                                        <p:tav tm="100000">
                                          <p:val>
                                            <p:strVal val="#ppt_h"/>
                                          </p:val>
                                        </p:tav>
                                      </p:tavLst>
                                    </p:anim>
                                    <p:animEffect transition="in" filter="fade">
                                      <p:cBhvr>
                                        <p:cTn id="9" dur="500"/>
                                        <p:tgtEl>
                                          <p:spTgt spid="1536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0" y="1484313"/>
            <a:ext cx="9144000" cy="5373687"/>
          </a:xfrm>
        </p:spPr>
        <p:txBody>
          <a:bodyPr/>
          <a:lstStyle/>
          <a:p>
            <a:r>
              <a:rPr lang="en-US" altLang="en-US" sz="4000" smtClean="0">
                <a:latin typeface="Times New Roman" pitchFamily="18" charset="0"/>
                <a:cs typeface="Times New Roman" pitchFamily="18" charset="0"/>
              </a:rPr>
              <a:t>Additionally, the United State Supreme court, in </a:t>
            </a:r>
            <a:r>
              <a:rPr lang="en-US" altLang="en-US" sz="4000" i="1" smtClean="0">
                <a:latin typeface="Times New Roman" pitchFamily="18" charset="0"/>
                <a:cs typeface="Times New Roman" pitchFamily="18" charset="0"/>
              </a:rPr>
              <a:t>United States v. Booker</a:t>
            </a:r>
            <a:r>
              <a:rPr lang="en-US" altLang="en-US" sz="4000" smtClean="0">
                <a:latin typeface="Times New Roman" pitchFamily="18" charset="0"/>
                <a:cs typeface="Times New Roman" pitchFamily="18" charset="0"/>
              </a:rPr>
              <a:t>, 543 U.S. 220, 125 S. Ct. 738, 160 L. Ed. 2d 621 (2005), directed sentencing courts to consider numerous factors in imposing a reasonable sentence in each case. Many of these factors will weigh favorably in a case involving a veteran:</a:t>
            </a:r>
          </a:p>
          <a:p>
            <a:endParaRPr lang="en-US" altLang="en-US" sz="140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p:cTn id="7" dur="500" fill="hold"/>
                                        <p:tgtEl>
                                          <p:spTgt spid="1638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38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63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260350"/>
            <a:ext cx="9144000" cy="1296988"/>
          </a:xfrm>
        </p:spPr>
        <p:txBody>
          <a:bodyPr/>
          <a:lstStyle/>
          <a:p>
            <a:pPr algn="ctr"/>
            <a:r>
              <a:rPr lang="en-US" altLang="en-US" sz="3600" smtClean="0">
                <a:latin typeface="Times New Roman" pitchFamily="18" charset="0"/>
                <a:cs typeface="Times New Roman" pitchFamily="18" charset="0"/>
              </a:rPr>
              <a:t>18 USC § 3553 - Imposition of a sentence</a:t>
            </a:r>
            <a:br>
              <a:rPr lang="en-US" altLang="en-US" sz="3600" smtClean="0">
                <a:latin typeface="Times New Roman" pitchFamily="18" charset="0"/>
                <a:cs typeface="Times New Roman" pitchFamily="18" charset="0"/>
              </a:rPr>
            </a:br>
            <a:r>
              <a:rPr lang="en-US" altLang="en-US" sz="3600" smtClean="0">
                <a:latin typeface="Times New Roman" pitchFamily="18" charset="0"/>
                <a:cs typeface="Times New Roman" pitchFamily="18" charset="0"/>
              </a:rPr>
              <a:t>(a) Factors To Be Considered in Imposing a Sentence. </a:t>
            </a:r>
          </a:p>
        </p:txBody>
      </p:sp>
      <p:sp>
        <p:nvSpPr>
          <p:cNvPr id="17411" name="Content Placeholder 2"/>
          <p:cNvSpPr>
            <a:spLocks noGrp="1"/>
          </p:cNvSpPr>
          <p:nvPr>
            <p:ph idx="1"/>
          </p:nvPr>
        </p:nvSpPr>
        <p:spPr>
          <a:xfrm>
            <a:off x="0" y="1484313"/>
            <a:ext cx="9144000" cy="5373687"/>
          </a:xfrm>
        </p:spPr>
        <p:txBody>
          <a:bodyPr/>
          <a:lstStyle/>
          <a:p>
            <a:r>
              <a:rPr lang="en-US" altLang="en-US" sz="4400" smtClean="0">
                <a:latin typeface="Times New Roman" pitchFamily="18" charset="0"/>
                <a:cs typeface="Times New Roman" pitchFamily="18" charset="0"/>
              </a:rPr>
              <a:t>The court shall impose a sentence sufficient, but not greater than necessary, to comply with the purposes set forth in paragraph (2) of this subsection. The court, in determining the particular sentence to be imposed, shall consider:</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animEffect transition="in" filter="fade">
                                      <p:cBhvr>
                                        <p:cTn id="9" dur="500"/>
                                        <p:tgtEl>
                                          <p:spTgt spid="1741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7411">
                                            <p:txEl>
                                              <p:pRg st="0" end="0"/>
                                            </p:txEl>
                                          </p:spTgt>
                                        </p:tgtEl>
                                        <p:attrNameLst>
                                          <p:attrName>style.visibility</p:attrName>
                                        </p:attrNameLst>
                                      </p:cBhvr>
                                      <p:to>
                                        <p:strVal val="visible"/>
                                      </p:to>
                                    </p:set>
                                    <p:anim calcmode="lin" valueType="num">
                                      <p:cBhvr>
                                        <p:cTn id="14" dur="500" fill="hold"/>
                                        <p:tgtEl>
                                          <p:spTgt spid="1741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741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0"/>
            <a:ext cx="9144000" cy="1125538"/>
          </a:xfrm>
        </p:spPr>
        <p:txBody>
          <a:bodyPr/>
          <a:lstStyle/>
          <a:p>
            <a:pPr algn="ctr"/>
            <a:r>
              <a:rPr lang="en-US" altLang="en-US" sz="6000" smtClean="0">
                <a:latin typeface="Times New Roman" pitchFamily="18" charset="0"/>
                <a:cs typeface="Times New Roman" pitchFamily="18" charset="0"/>
              </a:rPr>
              <a:t>18 USC § 3553(a)(1)</a:t>
            </a:r>
          </a:p>
        </p:txBody>
      </p:sp>
      <p:sp>
        <p:nvSpPr>
          <p:cNvPr id="18435" name="Content Placeholder 2"/>
          <p:cNvSpPr>
            <a:spLocks noGrp="1"/>
          </p:cNvSpPr>
          <p:nvPr>
            <p:ph idx="1"/>
          </p:nvPr>
        </p:nvSpPr>
        <p:spPr>
          <a:xfrm>
            <a:off x="0" y="2060575"/>
            <a:ext cx="9144000" cy="4797425"/>
          </a:xfrm>
        </p:spPr>
        <p:txBody>
          <a:bodyPr/>
          <a:lstStyle/>
          <a:p>
            <a:pPr marL="0" indent="0">
              <a:buFontTx/>
              <a:buNone/>
            </a:pPr>
            <a:r>
              <a:rPr lang="en-US" altLang="en-US" sz="5400" smtClean="0">
                <a:latin typeface="Times New Roman" pitchFamily="18" charset="0"/>
                <a:cs typeface="Times New Roman" pitchFamily="18" charset="0"/>
              </a:rPr>
              <a:t>(1) the nature and circumstances of the offense and the history and characteristics of the defendant;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435">
                                            <p:txEl>
                                              <p:pRg st="0" end="0"/>
                                            </p:txEl>
                                          </p:spTgt>
                                        </p:tgtEl>
                                        <p:attrNameLst>
                                          <p:attrName>style.visibility</p:attrName>
                                        </p:attrNameLst>
                                      </p:cBhvr>
                                      <p:to>
                                        <p:strVal val="visible"/>
                                      </p:to>
                                    </p:set>
                                    <p:anim calcmode="lin" valueType="num">
                                      <p:cBhvr>
                                        <p:cTn id="14" dur="500" fill="hold"/>
                                        <p:tgtEl>
                                          <p:spTgt spid="1843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843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84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260350"/>
            <a:ext cx="9144000" cy="868363"/>
          </a:xfrm>
        </p:spPr>
        <p:txBody>
          <a:bodyPr/>
          <a:lstStyle/>
          <a:p>
            <a:pPr algn="ctr"/>
            <a:r>
              <a:rPr lang="en-US" altLang="en-US" sz="6000" smtClean="0">
                <a:latin typeface="Times New Roman" pitchFamily="18" charset="0"/>
                <a:cs typeface="Times New Roman" pitchFamily="18" charset="0"/>
              </a:rPr>
              <a:t>18 USC § 3553(a)(2)(A)</a:t>
            </a:r>
          </a:p>
        </p:txBody>
      </p:sp>
      <p:sp>
        <p:nvSpPr>
          <p:cNvPr id="20483" name="Content Placeholder 2"/>
          <p:cNvSpPr>
            <a:spLocks noGrp="1"/>
          </p:cNvSpPr>
          <p:nvPr>
            <p:ph idx="1"/>
          </p:nvPr>
        </p:nvSpPr>
        <p:spPr>
          <a:xfrm>
            <a:off x="0" y="1484313"/>
            <a:ext cx="9144000" cy="5373687"/>
          </a:xfrm>
        </p:spPr>
        <p:txBody>
          <a:bodyPr/>
          <a:lstStyle/>
          <a:p>
            <a:r>
              <a:rPr lang="en-US" altLang="en-US" sz="5400" smtClean="0">
                <a:latin typeface="Times New Roman" pitchFamily="18" charset="0"/>
                <a:cs typeface="Times New Roman" pitchFamily="18" charset="0"/>
              </a:rPr>
              <a:t>(2)the need for the sentence imposed— </a:t>
            </a:r>
          </a:p>
          <a:p>
            <a:r>
              <a:rPr lang="en-US" altLang="en-US" sz="5400" smtClean="0">
                <a:latin typeface="Times New Roman" pitchFamily="18" charset="0"/>
                <a:cs typeface="Times New Roman" pitchFamily="18" charset="0"/>
              </a:rPr>
              <a:t>(A)to reflect the seriousness of the offense, to promote respect for the law, and to provide just punishment for the offense;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ppt_w</p:attrName>
                                        </p:attrNameLst>
                                      </p:cBhvr>
                                      <p:tavLst>
                                        <p:tav tm="0">
                                          <p:val>
                                            <p:fltVal val="0"/>
                                          </p:val>
                                        </p:tav>
                                        <p:tav tm="100000">
                                          <p:val>
                                            <p:strVal val="#ppt_w"/>
                                          </p:val>
                                        </p:tav>
                                      </p:tavLst>
                                    </p:anim>
                                    <p:anim calcmode="lin" valueType="num">
                                      <p:cBhvr>
                                        <p:cTn id="8" dur="500" fill="hold"/>
                                        <p:tgtEl>
                                          <p:spTgt spid="19458"/>
                                        </p:tgtEl>
                                        <p:attrNameLst>
                                          <p:attrName>ppt_h</p:attrName>
                                        </p:attrNameLst>
                                      </p:cBhvr>
                                      <p:tavLst>
                                        <p:tav tm="0">
                                          <p:val>
                                            <p:fltVal val="0"/>
                                          </p:val>
                                        </p:tav>
                                        <p:tav tm="100000">
                                          <p:val>
                                            <p:strVal val="#ppt_h"/>
                                          </p:val>
                                        </p:tav>
                                      </p:tavLst>
                                    </p:anim>
                                    <p:animEffect transition="in" filter="fade">
                                      <p:cBhvr>
                                        <p:cTn id="9" dur="500"/>
                                        <p:tgtEl>
                                          <p:spTgt spid="1945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483">
                                            <p:txEl>
                                              <p:pRg st="0" end="0"/>
                                            </p:txEl>
                                          </p:spTgt>
                                        </p:tgtEl>
                                        <p:attrNameLst>
                                          <p:attrName>style.visibility</p:attrName>
                                        </p:attrNameLst>
                                      </p:cBhvr>
                                      <p:to>
                                        <p:strVal val="visible"/>
                                      </p:to>
                                    </p:set>
                                    <p:anim calcmode="lin" valueType="num">
                                      <p:cBhvr>
                                        <p:cTn id="14" dur="500" fill="hold"/>
                                        <p:tgtEl>
                                          <p:spTgt spid="2048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048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048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0483">
                                            <p:txEl>
                                              <p:pRg st="1" end="1"/>
                                            </p:txEl>
                                          </p:spTgt>
                                        </p:tgtEl>
                                        <p:attrNameLst>
                                          <p:attrName>style.visibility</p:attrName>
                                        </p:attrNameLst>
                                      </p:cBhvr>
                                      <p:to>
                                        <p:strVal val="visible"/>
                                      </p:to>
                                    </p:set>
                                    <p:anim calcmode="lin" valueType="num">
                                      <p:cBhvr>
                                        <p:cTn id="21" dur="500" fill="hold"/>
                                        <p:tgtEl>
                                          <p:spTgt spid="2048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2048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048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260350"/>
            <a:ext cx="9144000" cy="868363"/>
          </a:xfrm>
        </p:spPr>
        <p:txBody>
          <a:bodyPr/>
          <a:lstStyle/>
          <a:p>
            <a:pPr algn="ctr"/>
            <a:r>
              <a:rPr lang="en-US" altLang="en-US" sz="6000" smtClean="0">
                <a:latin typeface="Times New Roman" pitchFamily="18" charset="0"/>
                <a:cs typeface="Times New Roman" pitchFamily="18" charset="0"/>
              </a:rPr>
              <a:t>18 USC § 3553(a)(2)(B)</a:t>
            </a:r>
          </a:p>
        </p:txBody>
      </p:sp>
      <p:sp>
        <p:nvSpPr>
          <p:cNvPr id="3" name="Content Placeholder 2"/>
          <p:cNvSpPr>
            <a:spLocks noGrp="1"/>
          </p:cNvSpPr>
          <p:nvPr>
            <p:ph idx="1"/>
          </p:nvPr>
        </p:nvSpPr>
        <p:spPr>
          <a:xfrm>
            <a:off x="0" y="1773238"/>
            <a:ext cx="9144000" cy="4724400"/>
          </a:xfrm>
        </p:spPr>
        <p:txBody>
          <a:bodyPr/>
          <a:lstStyle/>
          <a:p>
            <a:pPr marL="0" indent="0">
              <a:buFontTx/>
              <a:buNone/>
              <a:defRPr/>
            </a:pPr>
            <a:endParaRPr lang="en-US" sz="5400" dirty="0" smtClean="0">
              <a:latin typeface="Times New Roman" panose="02020603050405020304" pitchFamily="18" charset="0"/>
              <a:cs typeface="Times New Roman" panose="02020603050405020304" pitchFamily="18" charset="0"/>
            </a:endParaRPr>
          </a:p>
          <a:p>
            <a:pPr>
              <a:defRPr/>
            </a:pPr>
            <a:r>
              <a:rPr lang="en-US" sz="5400" dirty="0" smtClean="0">
                <a:latin typeface="Times New Roman" panose="02020603050405020304" pitchFamily="18" charset="0"/>
                <a:cs typeface="Times New Roman" panose="02020603050405020304" pitchFamily="18" charset="0"/>
              </a:rPr>
              <a:t>(B) to afford adequate deterrence to criminal conduct;</a:t>
            </a:r>
            <a:endParaRPr lang="en-US" sz="5400" dirty="0">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ppt_w</p:attrName>
                                        </p:attrNameLst>
                                      </p:cBhvr>
                                      <p:tavLst>
                                        <p:tav tm="0">
                                          <p:val>
                                            <p:fltVal val="0"/>
                                          </p:val>
                                        </p:tav>
                                        <p:tav tm="100000">
                                          <p:val>
                                            <p:strVal val="#ppt_w"/>
                                          </p:val>
                                        </p:tav>
                                      </p:tavLst>
                                    </p:anim>
                                    <p:anim calcmode="lin" valueType="num">
                                      <p:cBhvr>
                                        <p:cTn id="8" dur="500" fill="hold"/>
                                        <p:tgtEl>
                                          <p:spTgt spid="20482"/>
                                        </p:tgtEl>
                                        <p:attrNameLst>
                                          <p:attrName>ppt_h</p:attrName>
                                        </p:attrNameLst>
                                      </p:cBhvr>
                                      <p:tavLst>
                                        <p:tav tm="0">
                                          <p:val>
                                            <p:fltVal val="0"/>
                                          </p:val>
                                        </p:tav>
                                        <p:tav tm="100000">
                                          <p:val>
                                            <p:strVal val="#ppt_h"/>
                                          </p:val>
                                        </p:tav>
                                      </p:tavLst>
                                    </p:anim>
                                    <p:animEffect transition="in" filter="fade">
                                      <p:cBhvr>
                                        <p:cTn id="9" dur="500"/>
                                        <p:tgtEl>
                                          <p:spTgt spid="2048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115888"/>
            <a:ext cx="9144000" cy="1225550"/>
          </a:xfrm>
        </p:spPr>
        <p:txBody>
          <a:bodyPr/>
          <a:lstStyle/>
          <a:p>
            <a:pPr algn="ctr" eaLnBrk="1" hangingPunct="1"/>
            <a:r>
              <a:rPr lang="en-US" altLang="en-US" sz="2800" smtClean="0">
                <a:latin typeface="Times New Roman" pitchFamily="18" charset="0"/>
                <a:cs typeface="Times New Roman" pitchFamily="18" charset="0"/>
              </a:rPr>
              <a:t>THIS MONTH, WE CELEBRATE THE 150</a:t>
            </a:r>
            <a:r>
              <a:rPr lang="en-US" altLang="en-US" sz="2800" baseline="30000" smtClean="0">
                <a:latin typeface="Times New Roman" pitchFamily="18" charset="0"/>
                <a:cs typeface="Times New Roman" pitchFamily="18" charset="0"/>
              </a:rPr>
              <a:t>TH</a:t>
            </a:r>
            <a:r>
              <a:rPr lang="en-US" altLang="en-US" sz="2800" smtClean="0">
                <a:latin typeface="Times New Roman" pitchFamily="18" charset="0"/>
                <a:cs typeface="Times New Roman" pitchFamily="18" charset="0"/>
              </a:rPr>
              <a:t>  ANNIVERSARY OF LINCOLN’S GETTYSBURG ADDRESS, NOVEMBER 19, 1863.</a:t>
            </a:r>
          </a:p>
        </p:txBody>
      </p:sp>
      <p:sp>
        <p:nvSpPr>
          <p:cNvPr id="3" name="Content Placeholder 2"/>
          <p:cNvSpPr>
            <a:spLocks noGrp="1"/>
          </p:cNvSpPr>
          <p:nvPr>
            <p:ph idx="1"/>
          </p:nvPr>
        </p:nvSpPr>
        <p:spPr>
          <a:xfrm>
            <a:off x="2771775" y="836613"/>
            <a:ext cx="6337300" cy="6021387"/>
          </a:xfrm>
        </p:spPr>
        <p:txBody>
          <a:bodyPr/>
          <a:lstStyle/>
          <a:p>
            <a:pPr marL="0" indent="0" algn="ctr" eaLnBrk="1" hangingPunct="1">
              <a:buFontTx/>
              <a:buNone/>
              <a:defRPr/>
            </a:pPr>
            <a:endParaRPr lang="en-US" dirty="0" smtClean="0">
              <a:latin typeface="Times New Roman" panose="02020603050405020304" pitchFamily="18" charset="0"/>
              <a:cs typeface="Times New Roman" panose="02020603050405020304" pitchFamily="18" charset="0"/>
            </a:endParaRPr>
          </a:p>
          <a:p>
            <a:pPr marL="0" indent="0" algn="ctr" eaLnBrk="1" hangingPunct="1">
              <a:buFontTx/>
              <a:buNone/>
              <a:defRPr/>
            </a:pPr>
            <a:r>
              <a:rPr lang="en-US" sz="2800" dirty="0" smtClean="0">
                <a:latin typeface="Times New Roman" panose="02020603050405020304" pitchFamily="18" charset="0"/>
                <a:cs typeface="Times New Roman" panose="02020603050405020304" pitchFamily="18" charset="0"/>
              </a:rPr>
              <a:t>WE ARE MET ON A GREAT BATTLEFIELD OF THAT WAR. WE HAVE COME TO DEDICATE A PORTION OF THAT FIELD AS A FINAL RESTING PLACE FOR THOSE WHO HERE GAVE THEIR LIVES THAT THE NATION MIGHT LIVE</a:t>
            </a:r>
          </a:p>
          <a:p>
            <a:pPr algn="ctr" eaLnBrk="1" hangingPunct="1">
              <a:defRPr/>
            </a:pPr>
            <a:endParaRPr lang="en-US" sz="2800" dirty="0" smtClean="0">
              <a:latin typeface="Times New Roman" panose="02020603050405020304" pitchFamily="18" charset="0"/>
              <a:cs typeface="Times New Roman" panose="02020603050405020304" pitchFamily="18" charset="0"/>
            </a:endParaRPr>
          </a:p>
          <a:p>
            <a:pPr marL="0" indent="0" algn="ctr" eaLnBrk="1" hangingPunct="1">
              <a:buFontTx/>
              <a:buNone/>
              <a:defRPr/>
            </a:pPr>
            <a:r>
              <a:rPr lang="en-US" sz="2800" dirty="0" smtClean="0">
                <a:latin typeface="Times New Roman" panose="02020603050405020304" pitchFamily="18" charset="0"/>
                <a:cs typeface="Times New Roman" panose="02020603050405020304" pitchFamily="18" charset="0"/>
              </a:rPr>
              <a:t>THE WORLD WILL LITTLE NOTE , NOR LONG REMEMBER WHAT WE SAY HERE, BUT IT CAN NEVER FORGET WHAT THEY DID HERE.</a:t>
            </a:r>
          </a:p>
        </p:txBody>
      </p:sp>
      <p:pic>
        <p:nvPicPr>
          <p:cNvPr id="410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84313"/>
            <a:ext cx="2771775" cy="53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 calcmode="lin" valueType="num">
                                      <p:cBhvr>
                                        <p:cTn id="14" dur="500" fill="hold"/>
                                        <p:tgtEl>
                                          <p:spTgt spid="4100"/>
                                        </p:tgtEl>
                                        <p:attrNameLst>
                                          <p:attrName>ppt_w</p:attrName>
                                        </p:attrNameLst>
                                      </p:cBhvr>
                                      <p:tavLst>
                                        <p:tav tm="0">
                                          <p:val>
                                            <p:fltVal val="0"/>
                                          </p:val>
                                        </p:tav>
                                        <p:tav tm="100000">
                                          <p:val>
                                            <p:strVal val="#ppt_w"/>
                                          </p:val>
                                        </p:tav>
                                      </p:tavLst>
                                    </p:anim>
                                    <p:anim calcmode="lin" valueType="num">
                                      <p:cBhvr>
                                        <p:cTn id="15" dur="500" fill="hold"/>
                                        <p:tgtEl>
                                          <p:spTgt spid="4100"/>
                                        </p:tgtEl>
                                        <p:attrNameLst>
                                          <p:attrName>ppt_h</p:attrName>
                                        </p:attrNameLst>
                                      </p:cBhvr>
                                      <p:tavLst>
                                        <p:tav tm="0">
                                          <p:val>
                                            <p:fltVal val="0"/>
                                          </p:val>
                                        </p:tav>
                                        <p:tav tm="100000">
                                          <p:val>
                                            <p:strVal val="#ppt_h"/>
                                          </p:val>
                                        </p:tav>
                                      </p:tavLst>
                                    </p:anim>
                                    <p:animEffect transition="in" filter="fade">
                                      <p:cBhvr>
                                        <p:cTn id="16" dur="500"/>
                                        <p:tgtEl>
                                          <p:spTgt spid="410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260350"/>
            <a:ext cx="9144000" cy="868363"/>
          </a:xfrm>
        </p:spPr>
        <p:txBody>
          <a:bodyPr/>
          <a:lstStyle/>
          <a:p>
            <a:pPr algn="ctr"/>
            <a:r>
              <a:rPr lang="it-IT" altLang="en-US" sz="6000" smtClean="0">
                <a:latin typeface="Times New Roman" pitchFamily="18" charset="0"/>
                <a:cs typeface="Times New Roman" pitchFamily="18" charset="0"/>
              </a:rPr>
              <a:t>18 USC § 3553(a)(2)(C)</a:t>
            </a:r>
            <a:endParaRPr lang="en-US" altLang="en-US" sz="6000" smtClean="0">
              <a:latin typeface="Times New Roman" pitchFamily="18" charset="0"/>
              <a:cs typeface="Times New Roman" pitchFamily="18" charset="0"/>
            </a:endParaRPr>
          </a:p>
        </p:txBody>
      </p:sp>
      <p:sp>
        <p:nvSpPr>
          <p:cNvPr id="21507" name="Content Placeholder 2"/>
          <p:cNvSpPr>
            <a:spLocks noGrp="1"/>
          </p:cNvSpPr>
          <p:nvPr>
            <p:ph idx="1"/>
          </p:nvPr>
        </p:nvSpPr>
        <p:spPr>
          <a:xfrm>
            <a:off x="0" y="1844675"/>
            <a:ext cx="9144000" cy="5013325"/>
          </a:xfrm>
        </p:spPr>
        <p:txBody>
          <a:bodyPr/>
          <a:lstStyle/>
          <a:p>
            <a:r>
              <a:rPr lang="en-US" altLang="en-US" sz="5400" smtClean="0">
                <a:latin typeface="Times New Roman" pitchFamily="18" charset="0"/>
                <a:cs typeface="Times New Roman" pitchFamily="18" charset="0"/>
              </a:rPr>
              <a:t>(C) to protect the public from further crimes of the defendant; and</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ppt_w</p:attrName>
                                        </p:attrNameLst>
                                      </p:cBhvr>
                                      <p:tavLst>
                                        <p:tav tm="0">
                                          <p:val>
                                            <p:fltVal val="0"/>
                                          </p:val>
                                        </p:tav>
                                        <p:tav tm="100000">
                                          <p:val>
                                            <p:strVal val="#ppt_w"/>
                                          </p:val>
                                        </p:tav>
                                      </p:tavLst>
                                    </p:anim>
                                    <p:anim calcmode="lin" valueType="num">
                                      <p:cBhvr>
                                        <p:cTn id="8" dur="500" fill="hold"/>
                                        <p:tgtEl>
                                          <p:spTgt spid="21506"/>
                                        </p:tgtEl>
                                        <p:attrNameLst>
                                          <p:attrName>ppt_h</p:attrName>
                                        </p:attrNameLst>
                                      </p:cBhvr>
                                      <p:tavLst>
                                        <p:tav tm="0">
                                          <p:val>
                                            <p:fltVal val="0"/>
                                          </p:val>
                                        </p:tav>
                                        <p:tav tm="100000">
                                          <p:val>
                                            <p:strVal val="#ppt_h"/>
                                          </p:val>
                                        </p:tav>
                                      </p:tavLst>
                                    </p:anim>
                                    <p:animEffect transition="in" filter="fade">
                                      <p:cBhvr>
                                        <p:cTn id="9" dur="500"/>
                                        <p:tgtEl>
                                          <p:spTgt spid="2150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507">
                                            <p:txEl>
                                              <p:pRg st="0" end="0"/>
                                            </p:txEl>
                                          </p:spTgt>
                                        </p:tgtEl>
                                        <p:attrNameLst>
                                          <p:attrName>style.visibility</p:attrName>
                                        </p:attrNameLst>
                                      </p:cBhvr>
                                      <p:to>
                                        <p:strVal val="visible"/>
                                      </p:to>
                                    </p:set>
                                    <p:anim calcmode="lin" valueType="num">
                                      <p:cBhvr>
                                        <p:cTn id="14" dur="500" fill="hold"/>
                                        <p:tgtEl>
                                          <p:spTgt spid="2150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150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1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260350"/>
            <a:ext cx="9144000" cy="868363"/>
          </a:xfrm>
        </p:spPr>
        <p:txBody>
          <a:bodyPr/>
          <a:lstStyle/>
          <a:p>
            <a:pPr algn="ctr"/>
            <a:r>
              <a:rPr lang="it-IT" altLang="en-US" sz="6000" smtClean="0">
                <a:latin typeface="Times New Roman" pitchFamily="18" charset="0"/>
                <a:cs typeface="Times New Roman" pitchFamily="18" charset="0"/>
              </a:rPr>
              <a:t>18 USC § 3553(a)(2)(D)</a:t>
            </a:r>
            <a:endParaRPr lang="en-US" altLang="en-US" sz="6000" smtClean="0">
              <a:latin typeface="Times New Roman" pitchFamily="18" charset="0"/>
              <a:cs typeface="Times New Roman" pitchFamily="18" charset="0"/>
            </a:endParaRPr>
          </a:p>
        </p:txBody>
      </p:sp>
      <p:sp>
        <p:nvSpPr>
          <p:cNvPr id="22531" name="Content Placeholder 2"/>
          <p:cNvSpPr>
            <a:spLocks noGrp="1"/>
          </p:cNvSpPr>
          <p:nvPr>
            <p:ph idx="1"/>
          </p:nvPr>
        </p:nvSpPr>
        <p:spPr/>
        <p:txBody>
          <a:bodyPr/>
          <a:lstStyle/>
          <a:p>
            <a:r>
              <a:rPr lang="en-US" altLang="en-US" sz="5400" smtClean="0">
                <a:latin typeface="Times New Roman" pitchFamily="18" charset="0"/>
                <a:cs typeface="Times New Roman" pitchFamily="18" charset="0"/>
              </a:rPr>
              <a:t>(D) to provide the defendant with needed educational or vocational training, medical care, or other correctional treatment in the most effective manner;</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ppt_w</p:attrName>
                                        </p:attrNameLst>
                                      </p:cBhvr>
                                      <p:tavLst>
                                        <p:tav tm="0">
                                          <p:val>
                                            <p:fltVal val="0"/>
                                          </p:val>
                                        </p:tav>
                                        <p:tav tm="100000">
                                          <p:val>
                                            <p:strVal val="#ppt_w"/>
                                          </p:val>
                                        </p:tav>
                                      </p:tavLst>
                                    </p:anim>
                                    <p:anim calcmode="lin" valueType="num">
                                      <p:cBhvr>
                                        <p:cTn id="8" dur="500" fill="hold"/>
                                        <p:tgtEl>
                                          <p:spTgt spid="22530"/>
                                        </p:tgtEl>
                                        <p:attrNameLst>
                                          <p:attrName>ppt_h</p:attrName>
                                        </p:attrNameLst>
                                      </p:cBhvr>
                                      <p:tavLst>
                                        <p:tav tm="0">
                                          <p:val>
                                            <p:fltVal val="0"/>
                                          </p:val>
                                        </p:tav>
                                        <p:tav tm="100000">
                                          <p:val>
                                            <p:strVal val="#ppt_h"/>
                                          </p:val>
                                        </p:tav>
                                      </p:tavLst>
                                    </p:anim>
                                    <p:animEffect transition="in" filter="fade">
                                      <p:cBhvr>
                                        <p:cTn id="9" dur="500"/>
                                        <p:tgtEl>
                                          <p:spTgt spid="2253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2531">
                                            <p:txEl>
                                              <p:pRg st="0" end="0"/>
                                            </p:txEl>
                                          </p:spTgt>
                                        </p:tgtEl>
                                        <p:attrNameLst>
                                          <p:attrName>style.visibility</p:attrName>
                                        </p:attrNameLst>
                                      </p:cBhvr>
                                      <p:to>
                                        <p:strVal val="visible"/>
                                      </p:to>
                                    </p:set>
                                    <p:anim calcmode="lin" valueType="num">
                                      <p:cBhvr>
                                        <p:cTn id="14" dur="500" fill="hold"/>
                                        <p:tgtEl>
                                          <p:spTgt spid="2253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253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25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 Pornography Cases –</a:t>
            </a:r>
            <a:endParaRPr lang="en-US" dirty="0"/>
          </a:p>
        </p:txBody>
      </p:sp>
      <p:sp>
        <p:nvSpPr>
          <p:cNvPr id="3" name="Content Placeholder 2"/>
          <p:cNvSpPr>
            <a:spLocks noGrp="1"/>
          </p:cNvSpPr>
          <p:nvPr>
            <p:ph idx="1"/>
          </p:nvPr>
        </p:nvSpPr>
        <p:spPr>
          <a:xfrm>
            <a:off x="250825" y="874712"/>
            <a:ext cx="8642350" cy="5602288"/>
          </a:xfrm>
        </p:spPr>
        <p:txBody>
          <a:bodyPr/>
          <a:lstStyle/>
          <a:p>
            <a:r>
              <a:rPr lang="en-US" dirty="0" smtClean="0"/>
              <a:t>Military veteran client charged with Receipt and Possession of Child Porn</a:t>
            </a:r>
          </a:p>
          <a:p>
            <a:pPr lvl="1"/>
            <a:r>
              <a:rPr lang="en-US" dirty="0" smtClean="0"/>
              <a:t>Served in the military 26 years in combat and remote bases.  Honorable Discharge</a:t>
            </a:r>
          </a:p>
          <a:p>
            <a:pPr lvl="1"/>
            <a:r>
              <a:rPr lang="en-US" dirty="0" smtClean="0"/>
              <a:t>Has had two heart attacks, has history of heart disease and is on medication.</a:t>
            </a:r>
          </a:p>
          <a:p>
            <a:pPr lvl="1"/>
            <a:r>
              <a:rPr lang="en-US" dirty="0" smtClean="0"/>
              <a:t>Suffers from Depression</a:t>
            </a:r>
          </a:p>
          <a:p>
            <a:pPr lvl="1"/>
            <a:r>
              <a:rPr lang="en-US" dirty="0" smtClean="0"/>
              <a:t>Sixty six years old – married for 46 years.</a:t>
            </a:r>
          </a:p>
          <a:p>
            <a:pPr lvl="1"/>
            <a:r>
              <a:rPr lang="en-US" dirty="0" smtClean="0"/>
              <a:t>USSG s. 5H1.1 (age); s. 5H1.3 (mental condition); 5H1.4 (physical condition); s. 5H1.11 (military service).</a:t>
            </a:r>
          </a:p>
          <a:p>
            <a:pPr lvl="1"/>
            <a:r>
              <a:rPr lang="en-US" dirty="0" smtClean="0"/>
              <a:t>Suicide concerns in all CP cases.</a:t>
            </a:r>
          </a:p>
          <a:p>
            <a:pPr lvl="1"/>
            <a:endParaRPr lang="en-US" dirty="0"/>
          </a:p>
        </p:txBody>
      </p:sp>
    </p:spTree>
    <p:extLst>
      <p:ext uri="{BB962C8B-B14F-4D97-AF65-F5344CB8AC3E}">
        <p14:creationId xmlns:p14="http://schemas.microsoft.com/office/powerpoint/2010/main" val="246560945"/>
      </p:ext>
    </p:extLst>
  </p:cSld>
  <p:clrMapOvr>
    <a:masterClrMapping/>
  </p:clrMapOvr>
  <p:transition>
    <p:split orient="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50825" y="914401"/>
            <a:ext cx="8642350" cy="5754688"/>
          </a:xfrm>
        </p:spPr>
        <p:txBody>
          <a:bodyPr/>
          <a:lstStyle/>
          <a:p>
            <a:r>
              <a:rPr lang="en-US" dirty="0" smtClean="0"/>
              <a:t>21 year old Iraq war veteran</a:t>
            </a:r>
          </a:p>
          <a:p>
            <a:r>
              <a:rPr lang="en-US" dirty="0" smtClean="0"/>
              <a:t>Suffers from PTSD</a:t>
            </a:r>
          </a:p>
          <a:p>
            <a:r>
              <a:rPr lang="en-US" dirty="0" smtClean="0"/>
              <a:t>Sustained combat wounds</a:t>
            </a:r>
          </a:p>
          <a:p>
            <a:pPr lvl="1"/>
            <a:r>
              <a:rPr lang="en-US" dirty="0" smtClean="0"/>
              <a:t>s. 5H1.1 (Age)</a:t>
            </a:r>
          </a:p>
          <a:p>
            <a:pPr lvl="1"/>
            <a:r>
              <a:rPr lang="en-US" dirty="0" smtClean="0"/>
              <a:t>s.  5H1.3 (mental condition)</a:t>
            </a:r>
          </a:p>
          <a:p>
            <a:pPr lvl="1"/>
            <a:r>
              <a:rPr lang="en-US" dirty="0" smtClean="0"/>
              <a:t>s.  5H1.4 (physical condition)</a:t>
            </a:r>
          </a:p>
          <a:p>
            <a:pPr lvl="1"/>
            <a:r>
              <a:rPr lang="en-US" dirty="0" smtClean="0"/>
              <a:t>s.  5H1.11 (military service)</a:t>
            </a:r>
          </a:p>
          <a:p>
            <a:pPr lvl="1"/>
            <a:r>
              <a:rPr lang="en-US" dirty="0" smtClean="0"/>
              <a:t>18 USC s. 3553(a)(1) “history and circumstances of defendant.”</a:t>
            </a:r>
          </a:p>
          <a:p>
            <a:pPr lvl="1"/>
            <a:r>
              <a:rPr lang="en-US" dirty="0" smtClean="0"/>
              <a:t>18 USC s. 3553(a)(2)(D) “provide the </a:t>
            </a:r>
            <a:r>
              <a:rPr lang="en-US" dirty="0" err="1" smtClean="0"/>
              <a:t>Def</a:t>
            </a:r>
            <a:endParaRPr lang="en-US" dirty="0" smtClean="0"/>
          </a:p>
          <a:p>
            <a:pPr marL="457200" lvl="1" indent="0">
              <a:buNone/>
            </a:pPr>
            <a:r>
              <a:rPr lang="en-US" dirty="0" smtClean="0"/>
              <a:t>With needed medical care.”</a:t>
            </a:r>
          </a:p>
          <a:p>
            <a:pPr lvl="1"/>
            <a:endParaRPr lang="en-US" dirty="0" smtClean="0"/>
          </a:p>
        </p:txBody>
      </p:sp>
    </p:spTree>
    <p:extLst>
      <p:ext uri="{BB962C8B-B14F-4D97-AF65-F5344CB8AC3E}">
        <p14:creationId xmlns:p14="http://schemas.microsoft.com/office/powerpoint/2010/main" val="2344203388"/>
      </p:ext>
    </p:extLst>
  </p:cSld>
  <p:clrMapOvr>
    <a:masterClrMapping/>
  </p:clrMapOvr>
  <p:transition>
    <p:split orient="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60350"/>
            <a:ext cx="8642350" cy="882650"/>
          </a:xfrm>
        </p:spPr>
        <p:txBody>
          <a:bodyPr/>
          <a:lstStyle/>
          <a:p>
            <a:r>
              <a:rPr lang="en-US" dirty="0" smtClean="0"/>
              <a:t>Internet Sex Solicitation Cases</a:t>
            </a:r>
            <a:endParaRPr lang="en-US" dirty="0"/>
          </a:p>
        </p:txBody>
      </p:sp>
      <p:sp>
        <p:nvSpPr>
          <p:cNvPr id="3" name="Content Placeholder 2"/>
          <p:cNvSpPr>
            <a:spLocks noGrp="1"/>
          </p:cNvSpPr>
          <p:nvPr>
            <p:ph idx="1"/>
          </p:nvPr>
        </p:nvSpPr>
        <p:spPr>
          <a:xfrm>
            <a:off x="152400" y="1143000"/>
            <a:ext cx="8642350" cy="3810000"/>
          </a:xfrm>
        </p:spPr>
        <p:txBody>
          <a:bodyPr/>
          <a:lstStyle/>
          <a:p>
            <a:r>
              <a:rPr lang="en-US" dirty="0" smtClean="0"/>
              <a:t>Cases Carry a mandatory minimum penalty of ten years in prison.  For first offense, guideline range in normally 70 to 87 months (5.10 – 7.3 years).</a:t>
            </a:r>
          </a:p>
          <a:p>
            <a:r>
              <a:rPr lang="en-US" dirty="0" smtClean="0"/>
              <a:t>Prepare pre-plea memorandum to prosecutor outlining all of the client’s specific offender characteristics as well as positive </a:t>
            </a:r>
            <a:r>
              <a:rPr lang="en-US" i="1" dirty="0" smtClean="0"/>
              <a:t>Booker </a:t>
            </a:r>
            <a:r>
              <a:rPr lang="en-US" dirty="0" smtClean="0"/>
              <a:t>factors.</a:t>
            </a:r>
          </a:p>
          <a:p>
            <a:r>
              <a:rPr lang="en-US" dirty="0" smtClean="0"/>
              <a:t>Vietnam veteran, two purple hearts, raised thee daughters alone. Sixty-nine years old; serious medical issues.</a:t>
            </a:r>
          </a:p>
          <a:p>
            <a:endParaRPr lang="en-US" dirty="0"/>
          </a:p>
        </p:txBody>
      </p:sp>
    </p:spTree>
    <p:extLst>
      <p:ext uri="{BB962C8B-B14F-4D97-AF65-F5344CB8AC3E}">
        <p14:creationId xmlns:p14="http://schemas.microsoft.com/office/powerpoint/2010/main" val="1648924828"/>
      </p:ext>
    </p:extLst>
  </p:cSld>
  <p:clrMapOvr>
    <a:masterClrMapping/>
  </p:clrMapOvr>
  <p:transition>
    <p:split orient="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115888"/>
            <a:ext cx="9144000" cy="1225550"/>
          </a:xfrm>
        </p:spPr>
        <p:txBody>
          <a:bodyPr/>
          <a:lstStyle/>
          <a:p>
            <a:pPr algn="ctr"/>
            <a:r>
              <a:rPr lang="en-US" altLang="en-US" i="1" smtClean="0">
                <a:latin typeface="Times New Roman" pitchFamily="18" charset="0"/>
                <a:cs typeface="Times New Roman" pitchFamily="18" charset="0"/>
              </a:rPr>
              <a:t>United States v. Conyers</a:t>
            </a:r>
            <a:r>
              <a:rPr lang="en-US" altLang="en-US" smtClean="0">
                <a:latin typeface="Times New Roman" pitchFamily="18" charset="0"/>
                <a:cs typeface="Times New Roman" pitchFamily="18" charset="0"/>
              </a:rPr>
              <a:t>, 2011 U.S. Dist. LEXIS 83949 (S.D.S.C. July 29, 2011) </a:t>
            </a:r>
          </a:p>
        </p:txBody>
      </p:sp>
      <p:sp>
        <p:nvSpPr>
          <p:cNvPr id="25603" name="Content Placeholder 2"/>
          <p:cNvSpPr>
            <a:spLocks noGrp="1"/>
          </p:cNvSpPr>
          <p:nvPr>
            <p:ph idx="1"/>
          </p:nvPr>
        </p:nvSpPr>
        <p:spPr>
          <a:xfrm>
            <a:off x="0" y="1706563"/>
            <a:ext cx="9144000" cy="5151437"/>
          </a:xfrm>
        </p:spPr>
        <p:txBody>
          <a:bodyPr/>
          <a:lstStyle/>
          <a:p>
            <a:r>
              <a:rPr lang="en-US" altLang="en-US" smtClean="0">
                <a:latin typeface="Times New Roman" pitchFamily="18" charset="0"/>
                <a:cs typeface="Times New Roman" pitchFamily="18" charset="0"/>
              </a:rPr>
              <a:t>Counsel’s failure to inform defendant about the newly revised departure under USSG §5H1.11 did not constitute ineffective assistance of counsel because district court took defendant’s military service into consideration under the § 3553(a) factors. </a:t>
            </a:r>
          </a:p>
          <a:p>
            <a:r>
              <a:rPr lang="en-US" altLang="en-US" smtClean="0">
                <a:latin typeface="Times New Roman" pitchFamily="18" charset="0"/>
                <a:cs typeface="Times New Roman" pitchFamily="18" charset="0"/>
              </a:rPr>
              <a:t>Further, the sentencing court would not have granted a departure under §5H1.11 because defendant’s military service was not “present to an unusual degree” to warrant such a departure.</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ppt_w</p:attrName>
                                        </p:attrNameLst>
                                      </p:cBhvr>
                                      <p:tavLst>
                                        <p:tav tm="0">
                                          <p:val>
                                            <p:fltVal val="0"/>
                                          </p:val>
                                        </p:tav>
                                        <p:tav tm="100000">
                                          <p:val>
                                            <p:strVal val="#ppt_w"/>
                                          </p:val>
                                        </p:tav>
                                      </p:tavLst>
                                    </p:anim>
                                    <p:anim calcmode="lin" valueType="num">
                                      <p:cBhvr>
                                        <p:cTn id="8" dur="500" fill="hold"/>
                                        <p:tgtEl>
                                          <p:spTgt spid="24578"/>
                                        </p:tgtEl>
                                        <p:attrNameLst>
                                          <p:attrName>ppt_h</p:attrName>
                                        </p:attrNameLst>
                                      </p:cBhvr>
                                      <p:tavLst>
                                        <p:tav tm="0">
                                          <p:val>
                                            <p:fltVal val="0"/>
                                          </p:val>
                                        </p:tav>
                                        <p:tav tm="100000">
                                          <p:val>
                                            <p:strVal val="#ppt_h"/>
                                          </p:val>
                                        </p:tav>
                                      </p:tavLst>
                                    </p:anim>
                                    <p:animEffect transition="in" filter="fade">
                                      <p:cBhvr>
                                        <p:cTn id="9" dur="500"/>
                                        <p:tgtEl>
                                          <p:spTgt spid="2457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5603">
                                            <p:txEl>
                                              <p:pRg st="0" end="0"/>
                                            </p:txEl>
                                          </p:spTgt>
                                        </p:tgtEl>
                                        <p:attrNameLst>
                                          <p:attrName>style.visibility</p:attrName>
                                        </p:attrNameLst>
                                      </p:cBhvr>
                                      <p:to>
                                        <p:strVal val="visible"/>
                                      </p:to>
                                    </p:set>
                                    <p:anim calcmode="lin" valueType="num">
                                      <p:cBhvr>
                                        <p:cTn id="14" dur="5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560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560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5603">
                                            <p:txEl>
                                              <p:pRg st="1" end="1"/>
                                            </p:txEl>
                                          </p:spTgt>
                                        </p:tgtEl>
                                        <p:attrNameLst>
                                          <p:attrName>style.visibility</p:attrName>
                                        </p:attrNameLst>
                                      </p:cBhvr>
                                      <p:to>
                                        <p:strVal val="visible"/>
                                      </p:to>
                                    </p:set>
                                    <p:anim calcmode="lin" valueType="num">
                                      <p:cBhvr>
                                        <p:cTn id="21" dur="5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2560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560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0" y="260350"/>
            <a:ext cx="9144000" cy="1152525"/>
          </a:xfrm>
        </p:spPr>
        <p:txBody>
          <a:bodyPr/>
          <a:lstStyle/>
          <a:p>
            <a:pPr algn="ctr"/>
            <a:r>
              <a:rPr lang="en-US" altLang="en-US" sz="4800" i="1" smtClean="0">
                <a:latin typeface="Times New Roman" pitchFamily="18" charset="0"/>
                <a:cs typeface="Times New Roman" pitchFamily="18" charset="0"/>
              </a:rPr>
              <a:t>United States v. Howe</a:t>
            </a:r>
            <a:r>
              <a:rPr lang="en-US" altLang="en-US" sz="4800" smtClean="0">
                <a:latin typeface="Times New Roman" pitchFamily="18" charset="0"/>
                <a:cs typeface="Times New Roman" pitchFamily="18" charset="0"/>
              </a:rPr>
              <a:t>, 543 F.3d 128 (3rd Cir. 2009) </a:t>
            </a:r>
          </a:p>
        </p:txBody>
      </p:sp>
      <p:sp>
        <p:nvSpPr>
          <p:cNvPr id="23555" name="Content Placeholder 2"/>
          <p:cNvSpPr>
            <a:spLocks noGrp="1"/>
          </p:cNvSpPr>
          <p:nvPr>
            <p:ph idx="1"/>
          </p:nvPr>
        </p:nvSpPr>
        <p:spPr>
          <a:xfrm>
            <a:off x="0" y="1773238"/>
            <a:ext cx="9144000" cy="5084762"/>
          </a:xfrm>
        </p:spPr>
        <p:txBody>
          <a:bodyPr/>
          <a:lstStyle/>
          <a:p>
            <a:r>
              <a:rPr lang="en-US" altLang="en-US" sz="4000" smtClean="0">
                <a:latin typeface="Times New Roman" pitchFamily="18" charset="0"/>
                <a:cs typeface="Times New Roman" pitchFamily="18" charset="0"/>
              </a:rPr>
              <a:t>Sentence of probation in a wire-fraud case was not unreasonable where district court varied downward from an advisory 18-24 month range in consideration of, among other things, defendant’s lack of criminal history, 20 years military service (including honorable discharge).</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animEffect transition="in" filter="fade">
                                      <p:cBhvr>
                                        <p:cTn id="9" dur="500"/>
                                        <p:tgtEl>
                                          <p:spTgt spid="2355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3555">
                                            <p:txEl>
                                              <p:pRg st="0" end="0"/>
                                            </p:txEl>
                                          </p:spTgt>
                                        </p:tgtEl>
                                        <p:attrNameLst>
                                          <p:attrName>style.visibility</p:attrName>
                                        </p:attrNameLst>
                                      </p:cBhvr>
                                      <p:to>
                                        <p:strVal val="visible"/>
                                      </p:to>
                                    </p:set>
                                    <p:anim calcmode="lin" valueType="num">
                                      <p:cBhvr>
                                        <p:cTn id="14" dur="500" fill="hold"/>
                                        <p:tgtEl>
                                          <p:spTgt spid="2355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355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3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0" y="260350"/>
            <a:ext cx="9144000" cy="1081088"/>
          </a:xfrm>
        </p:spPr>
        <p:txBody>
          <a:bodyPr/>
          <a:lstStyle/>
          <a:p>
            <a:pPr algn="ctr"/>
            <a:r>
              <a:rPr lang="en-US" altLang="en-US" i="1" smtClean="0">
                <a:latin typeface="Times New Roman" pitchFamily="18" charset="0"/>
                <a:cs typeface="Times New Roman" pitchFamily="18" charset="0"/>
              </a:rPr>
              <a:t>United States v. Williams</a:t>
            </a:r>
            <a:r>
              <a:rPr lang="en-US" altLang="en-US" smtClean="0">
                <a:latin typeface="Times New Roman" pitchFamily="18" charset="0"/>
                <a:cs typeface="Times New Roman" pitchFamily="18" charset="0"/>
              </a:rPr>
              <a:t>, 332 Fed. Appx. 937 (5th Cir. 2009) </a:t>
            </a:r>
          </a:p>
        </p:txBody>
      </p:sp>
      <p:sp>
        <p:nvSpPr>
          <p:cNvPr id="25603" name="Content Placeholder 2"/>
          <p:cNvSpPr>
            <a:spLocks noGrp="1"/>
          </p:cNvSpPr>
          <p:nvPr>
            <p:ph idx="1"/>
          </p:nvPr>
        </p:nvSpPr>
        <p:spPr>
          <a:xfrm>
            <a:off x="0" y="1706563"/>
            <a:ext cx="9144000" cy="5151437"/>
          </a:xfrm>
        </p:spPr>
        <p:txBody>
          <a:bodyPr/>
          <a:lstStyle/>
          <a:p>
            <a:r>
              <a:rPr lang="en-US" altLang="en-US" smtClean="0">
                <a:latin typeface="Times New Roman" pitchFamily="18" charset="0"/>
                <a:cs typeface="Times New Roman" pitchFamily="18" charset="0"/>
              </a:rPr>
              <a:t>Williams pleaded guilty to attempting to commit extortion affecting interstate commerce. Rule 35(a) resentencing adjustment from 188-235 months to 120 months based upon defendant’s pre-indictment military service was not unreasonable. Documents showed that defendant rejoined the army after the offense conduct and pre-indictment. </a:t>
            </a:r>
          </a:p>
          <a:p>
            <a:r>
              <a:rPr lang="en-US" altLang="en-US" smtClean="0">
                <a:latin typeface="Times New Roman" pitchFamily="18" charset="0"/>
                <a:cs typeface="Times New Roman" pitchFamily="18" charset="0"/>
              </a:rPr>
              <a:t>“Williams’s service to his country is admirable and worthy of consideration as a mitigating factor supporting a downward departure.”</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ppt_w</p:attrName>
                                        </p:attrNameLst>
                                      </p:cBhvr>
                                      <p:tavLst>
                                        <p:tav tm="0">
                                          <p:val>
                                            <p:fltVal val="0"/>
                                          </p:val>
                                        </p:tav>
                                        <p:tav tm="100000">
                                          <p:val>
                                            <p:strVal val="#ppt_w"/>
                                          </p:val>
                                        </p:tav>
                                      </p:tavLst>
                                    </p:anim>
                                    <p:anim calcmode="lin" valueType="num">
                                      <p:cBhvr>
                                        <p:cTn id="8" dur="500" fill="hold"/>
                                        <p:tgtEl>
                                          <p:spTgt spid="25602"/>
                                        </p:tgtEl>
                                        <p:attrNameLst>
                                          <p:attrName>ppt_h</p:attrName>
                                        </p:attrNameLst>
                                      </p:cBhvr>
                                      <p:tavLst>
                                        <p:tav tm="0">
                                          <p:val>
                                            <p:fltVal val="0"/>
                                          </p:val>
                                        </p:tav>
                                        <p:tav tm="100000">
                                          <p:val>
                                            <p:strVal val="#ppt_h"/>
                                          </p:val>
                                        </p:tav>
                                      </p:tavLst>
                                    </p:anim>
                                    <p:animEffect transition="in" filter="fade">
                                      <p:cBhvr>
                                        <p:cTn id="9" dur="500"/>
                                        <p:tgtEl>
                                          <p:spTgt spid="2560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5603">
                                            <p:txEl>
                                              <p:pRg st="0" end="0"/>
                                            </p:txEl>
                                          </p:spTgt>
                                        </p:tgtEl>
                                        <p:attrNameLst>
                                          <p:attrName>style.visibility</p:attrName>
                                        </p:attrNameLst>
                                      </p:cBhvr>
                                      <p:to>
                                        <p:strVal val="visible"/>
                                      </p:to>
                                    </p:set>
                                    <p:anim calcmode="lin" valueType="num">
                                      <p:cBhvr>
                                        <p:cTn id="14" dur="5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560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560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5603">
                                            <p:txEl>
                                              <p:pRg st="1" end="1"/>
                                            </p:txEl>
                                          </p:spTgt>
                                        </p:tgtEl>
                                        <p:attrNameLst>
                                          <p:attrName>style.visibility</p:attrName>
                                        </p:attrNameLst>
                                      </p:cBhvr>
                                      <p:to>
                                        <p:strVal val="visible"/>
                                      </p:to>
                                    </p:set>
                                    <p:anim calcmode="lin" valueType="num">
                                      <p:cBhvr>
                                        <p:cTn id="21" dur="5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2560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260350"/>
            <a:ext cx="9144000" cy="1081088"/>
          </a:xfrm>
        </p:spPr>
        <p:txBody>
          <a:bodyPr/>
          <a:lstStyle/>
          <a:p>
            <a:pPr algn="ctr"/>
            <a:r>
              <a:rPr lang="en-US" altLang="en-US" i="1" smtClean="0">
                <a:latin typeface="Times New Roman" pitchFamily="18" charset="0"/>
                <a:cs typeface="Times New Roman" pitchFamily="18" charset="0"/>
              </a:rPr>
              <a:t>United States v. Panyard</a:t>
            </a:r>
            <a:r>
              <a:rPr lang="en-US" altLang="en-US" smtClean="0">
                <a:latin typeface="Times New Roman" pitchFamily="18" charset="0"/>
                <a:cs typeface="Times New Roman" pitchFamily="18" charset="0"/>
              </a:rPr>
              <a:t>, 2009 WL 1099257 (E.D. Mich. 2009) </a:t>
            </a:r>
          </a:p>
        </p:txBody>
      </p:sp>
      <p:sp>
        <p:nvSpPr>
          <p:cNvPr id="26627" name="Content Placeholder 2"/>
          <p:cNvSpPr>
            <a:spLocks noGrp="1"/>
          </p:cNvSpPr>
          <p:nvPr>
            <p:ph idx="1"/>
          </p:nvPr>
        </p:nvSpPr>
        <p:spPr>
          <a:xfrm>
            <a:off x="0" y="1916113"/>
            <a:ext cx="9144000" cy="4941887"/>
          </a:xfrm>
        </p:spPr>
        <p:txBody>
          <a:bodyPr/>
          <a:lstStyle/>
          <a:p>
            <a:r>
              <a:rPr lang="en-US" altLang="en-US" sz="3600" smtClean="0">
                <a:latin typeface="Times New Roman" pitchFamily="18" charset="0"/>
                <a:cs typeface="Times New Roman" pitchFamily="18" charset="0"/>
              </a:rPr>
              <a:t>At defendant’s sentencing for environmental offenses, district court reasonably varied below the advisory 27-33 month range to impose 15 months imprisonment after concluding that military service during Desert Storm (served on a Navy destroyer and carried a top secret clearance) lent moderate support for a variance.</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ppt_w</p:attrName>
                                        </p:attrNameLst>
                                      </p:cBhvr>
                                      <p:tavLst>
                                        <p:tav tm="0">
                                          <p:val>
                                            <p:fltVal val="0"/>
                                          </p:val>
                                        </p:tav>
                                        <p:tav tm="100000">
                                          <p:val>
                                            <p:strVal val="#ppt_w"/>
                                          </p:val>
                                        </p:tav>
                                      </p:tavLst>
                                    </p:anim>
                                    <p:anim calcmode="lin" valueType="num">
                                      <p:cBhvr>
                                        <p:cTn id="8" dur="500" fill="hold"/>
                                        <p:tgtEl>
                                          <p:spTgt spid="26626"/>
                                        </p:tgtEl>
                                        <p:attrNameLst>
                                          <p:attrName>ppt_h</p:attrName>
                                        </p:attrNameLst>
                                      </p:cBhvr>
                                      <p:tavLst>
                                        <p:tav tm="0">
                                          <p:val>
                                            <p:fltVal val="0"/>
                                          </p:val>
                                        </p:tav>
                                        <p:tav tm="100000">
                                          <p:val>
                                            <p:strVal val="#ppt_h"/>
                                          </p:val>
                                        </p:tav>
                                      </p:tavLst>
                                    </p:anim>
                                    <p:animEffect transition="in" filter="fade">
                                      <p:cBhvr>
                                        <p:cTn id="9" dur="500"/>
                                        <p:tgtEl>
                                          <p:spTgt spid="2662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6627">
                                            <p:txEl>
                                              <p:pRg st="0" end="0"/>
                                            </p:txEl>
                                          </p:spTgt>
                                        </p:tgtEl>
                                        <p:attrNameLst>
                                          <p:attrName>style.visibility</p:attrName>
                                        </p:attrNameLst>
                                      </p:cBhvr>
                                      <p:to>
                                        <p:strVal val="visible"/>
                                      </p:to>
                                    </p:set>
                                    <p:anim calcmode="lin" valueType="num">
                                      <p:cBhvr>
                                        <p:cTn id="14"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662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6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260350"/>
            <a:ext cx="9144000" cy="1008063"/>
          </a:xfrm>
        </p:spPr>
        <p:txBody>
          <a:bodyPr/>
          <a:lstStyle/>
          <a:p>
            <a:pPr algn="ctr"/>
            <a:r>
              <a:rPr lang="en-US" altLang="en-US" i="1" smtClean="0">
                <a:latin typeface="Times New Roman" pitchFamily="18" charset="0"/>
                <a:cs typeface="Times New Roman" pitchFamily="18" charset="0"/>
              </a:rPr>
              <a:t>United States v. Cole</a:t>
            </a:r>
            <a:r>
              <a:rPr lang="en-US" altLang="en-US" smtClean="0">
                <a:latin typeface="Times New Roman" pitchFamily="18" charset="0"/>
                <a:cs typeface="Times New Roman" pitchFamily="18" charset="0"/>
              </a:rPr>
              <a:t>, 622 F.Supp.2d 632 (N.D. Ohio 2008)</a:t>
            </a:r>
          </a:p>
        </p:txBody>
      </p:sp>
      <p:sp>
        <p:nvSpPr>
          <p:cNvPr id="27651" name="Content Placeholder 2"/>
          <p:cNvSpPr>
            <a:spLocks noGrp="1"/>
          </p:cNvSpPr>
          <p:nvPr>
            <p:ph idx="1"/>
          </p:nvPr>
        </p:nvSpPr>
        <p:spPr>
          <a:xfrm>
            <a:off x="0" y="1706563"/>
            <a:ext cx="9144000" cy="5151437"/>
          </a:xfrm>
        </p:spPr>
        <p:txBody>
          <a:bodyPr/>
          <a:lstStyle/>
          <a:p>
            <a:r>
              <a:rPr lang="en-US" altLang="en-US" smtClean="0">
                <a:latin typeface="Times New Roman" pitchFamily="18" charset="0"/>
                <a:cs typeface="Times New Roman" pitchFamily="18" charset="0"/>
              </a:rPr>
              <a:t>At defendant’s sentencing for securities fraud offenses, the district court varied below the advisory 30-37 month range to impose 366 days imprisonment and a $180,000 fine in consideration of the defendant’s lack of criminal history, admirable military service (which included a combat tour in Viet Nam as a Special Forces officer and the receipt of 2 Bronze Stars), community involvement, and a history of having sacrificed to raise two children.</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ppt_w</p:attrName>
                                        </p:attrNameLst>
                                      </p:cBhvr>
                                      <p:tavLst>
                                        <p:tav tm="0">
                                          <p:val>
                                            <p:fltVal val="0"/>
                                          </p:val>
                                        </p:tav>
                                        <p:tav tm="100000">
                                          <p:val>
                                            <p:strVal val="#ppt_w"/>
                                          </p:val>
                                        </p:tav>
                                      </p:tavLst>
                                    </p:anim>
                                    <p:anim calcmode="lin" valueType="num">
                                      <p:cBhvr>
                                        <p:cTn id="8" dur="500" fill="hold"/>
                                        <p:tgtEl>
                                          <p:spTgt spid="27650"/>
                                        </p:tgtEl>
                                        <p:attrNameLst>
                                          <p:attrName>ppt_h</p:attrName>
                                        </p:attrNameLst>
                                      </p:cBhvr>
                                      <p:tavLst>
                                        <p:tav tm="0">
                                          <p:val>
                                            <p:fltVal val="0"/>
                                          </p:val>
                                        </p:tav>
                                        <p:tav tm="100000">
                                          <p:val>
                                            <p:strVal val="#ppt_h"/>
                                          </p:val>
                                        </p:tav>
                                      </p:tavLst>
                                    </p:anim>
                                    <p:animEffect transition="in" filter="fade">
                                      <p:cBhvr>
                                        <p:cTn id="9" dur="500"/>
                                        <p:tgtEl>
                                          <p:spTgt spid="276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7651">
                                            <p:txEl>
                                              <p:pRg st="0" end="0"/>
                                            </p:txEl>
                                          </p:spTgt>
                                        </p:tgtEl>
                                        <p:attrNameLst>
                                          <p:attrName>style.visibility</p:attrName>
                                        </p:attrNameLst>
                                      </p:cBhvr>
                                      <p:to>
                                        <p:strVal val="visible"/>
                                      </p:to>
                                    </p:set>
                                    <p:anim calcmode="lin" valueType="num">
                                      <p:cBhvr>
                                        <p:cTn id="14" dur="500" fill="hold"/>
                                        <p:tgtEl>
                                          <p:spTgt spid="2765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765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5875" y="0"/>
            <a:ext cx="9144000" cy="1312863"/>
          </a:xfrm>
        </p:spPr>
        <p:txBody>
          <a:bodyPr/>
          <a:lstStyle/>
          <a:p>
            <a:pPr algn="ctr"/>
            <a:r>
              <a:rPr lang="en-US" altLang="en-US" sz="2400" smtClean="0">
                <a:latin typeface="Times New Roman" pitchFamily="18" charset="0"/>
                <a:cs typeface="Times New Roman" pitchFamily="18" charset="0"/>
              </a:rPr>
              <a:t>IN 2009, A UNANIMOUS SUPREME COURT RECOGNIZED THAT THE SACRIFICE OF VETERANS, SHOULD BE CAREFULLY CONSIDERED AS PART OF THE SENTENCING PROCESS.</a:t>
            </a:r>
          </a:p>
        </p:txBody>
      </p:sp>
      <p:sp>
        <p:nvSpPr>
          <p:cNvPr id="5123" name="Content Placeholder 2"/>
          <p:cNvSpPr>
            <a:spLocks noGrp="1"/>
          </p:cNvSpPr>
          <p:nvPr>
            <p:ph idx="1"/>
          </p:nvPr>
        </p:nvSpPr>
        <p:spPr>
          <a:xfrm>
            <a:off x="0" y="1628775"/>
            <a:ext cx="9144000" cy="5329238"/>
          </a:xfrm>
        </p:spPr>
        <p:txBody>
          <a:bodyPr/>
          <a:lstStyle/>
          <a:p>
            <a:pPr marL="0" indent="0" algn="ctr">
              <a:buFontTx/>
              <a:buNone/>
            </a:pPr>
            <a:r>
              <a:rPr lang="en-US" altLang="en-US" smtClean="0">
                <a:latin typeface="Times New Roman" pitchFamily="18" charset="0"/>
                <a:cs typeface="Times New Roman" pitchFamily="18" charset="0"/>
              </a:rPr>
              <a:t>“Our Nation has a long tradition of according leniency to veterans in recognition of their service, especially for those who fought on the front lines as Porter did.</a:t>
            </a:r>
          </a:p>
          <a:p>
            <a:pPr marL="0" indent="0" algn="ctr">
              <a:buFontTx/>
              <a:buNone/>
            </a:pPr>
            <a:r>
              <a:rPr lang="en-US" altLang="en-US" smtClean="0">
                <a:latin typeface="Times New Roman" pitchFamily="18" charset="0"/>
                <a:cs typeface="Times New Roman" pitchFamily="18" charset="0"/>
              </a:rPr>
              <a:t>Moreover, the relevance of Porter’s extensive combat experience is not only that he served honorably under extreme hardship and gruesome conditions, but also that the jury might find mitigating the intense stress and mental and emotional toll that combat took on Porter.”</a:t>
            </a:r>
            <a:endParaRPr lang="en-US" altLang="en-US" sz="2800" smtClean="0">
              <a:latin typeface="Times New Roman" pitchFamily="18" charset="0"/>
              <a:cs typeface="Times New Roman" pitchFamily="18" charset="0"/>
            </a:endParaRPr>
          </a:p>
          <a:p>
            <a:pPr marL="0" indent="0" algn="ctr">
              <a:buFontTx/>
              <a:buNone/>
            </a:pPr>
            <a:r>
              <a:rPr lang="it-IT" altLang="en-US" sz="2800" smtClean="0">
                <a:latin typeface="Times New Roman" pitchFamily="18" charset="0"/>
                <a:cs typeface="Times New Roman" pitchFamily="18" charset="0"/>
              </a:rPr>
              <a:t>Porter v. McCollum, 130 S.Ct. 447 (2009).</a:t>
            </a:r>
            <a:endParaRPr lang="en-US" altLang="en-US" sz="2800" smtClean="0">
              <a:latin typeface="Times New Roman" pitchFamily="18" charset="0"/>
              <a:cs typeface="Times New Roman"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123">
                                            <p:txEl>
                                              <p:pRg st="0" end="0"/>
                                            </p:txEl>
                                          </p:spTgt>
                                        </p:tgtEl>
                                        <p:attrNameLst>
                                          <p:attrName>style.visibility</p:attrName>
                                        </p:attrNameLst>
                                      </p:cBhvr>
                                      <p:to>
                                        <p:strVal val="visible"/>
                                      </p:to>
                                    </p:set>
                                    <p:anim calcmode="lin" valueType="num">
                                      <p:cBhvr>
                                        <p:cTn id="14" dur="500" fill="hold"/>
                                        <p:tgtEl>
                                          <p:spTgt spid="512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512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512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123">
                                            <p:txEl>
                                              <p:pRg st="1" end="1"/>
                                            </p:txEl>
                                          </p:spTgt>
                                        </p:tgtEl>
                                        <p:attrNameLst>
                                          <p:attrName>style.visibility</p:attrName>
                                        </p:attrNameLst>
                                      </p:cBhvr>
                                      <p:to>
                                        <p:strVal val="visible"/>
                                      </p:to>
                                    </p:set>
                                    <p:anim calcmode="lin" valueType="num">
                                      <p:cBhvr>
                                        <p:cTn id="21" dur="500" fill="hold"/>
                                        <p:tgtEl>
                                          <p:spTgt spid="512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512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512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123">
                                            <p:txEl>
                                              <p:pRg st="2" end="2"/>
                                            </p:txEl>
                                          </p:spTgt>
                                        </p:tgtEl>
                                        <p:attrNameLst>
                                          <p:attrName>style.visibility</p:attrName>
                                        </p:attrNameLst>
                                      </p:cBhvr>
                                      <p:to>
                                        <p:strVal val="visible"/>
                                      </p:to>
                                    </p:set>
                                    <p:anim calcmode="lin" valueType="num">
                                      <p:cBhvr>
                                        <p:cTn id="28" dur="500" fill="hold"/>
                                        <p:tgtEl>
                                          <p:spTgt spid="512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5123">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9525" y="0"/>
            <a:ext cx="9144000" cy="1295400"/>
          </a:xfrm>
        </p:spPr>
        <p:txBody>
          <a:bodyPr/>
          <a:lstStyle/>
          <a:p>
            <a:pPr algn="ctr"/>
            <a:r>
              <a:rPr lang="en-US" altLang="en-US" sz="3600" i="1" smtClean="0">
                <a:latin typeface="Times New Roman" pitchFamily="18" charset="0"/>
                <a:cs typeface="Times New Roman" pitchFamily="18" charset="0"/>
              </a:rPr>
              <a:t>United States v. Hogge</a:t>
            </a:r>
            <a:r>
              <a:rPr lang="en-US" altLang="en-US" sz="3600" smtClean="0">
                <a:latin typeface="Times New Roman" pitchFamily="18" charset="0"/>
                <a:cs typeface="Times New Roman" pitchFamily="18" charset="0"/>
              </a:rPr>
              <a:t>, 2101 U.S. Dist. LEXIS 142344 (N.D. IND March 29, 2010)</a:t>
            </a:r>
          </a:p>
        </p:txBody>
      </p:sp>
      <p:sp>
        <p:nvSpPr>
          <p:cNvPr id="28675" name="Content Placeholder 2"/>
          <p:cNvSpPr>
            <a:spLocks noGrp="1"/>
          </p:cNvSpPr>
          <p:nvPr>
            <p:ph idx="1"/>
          </p:nvPr>
        </p:nvSpPr>
        <p:spPr>
          <a:xfrm>
            <a:off x="0" y="1916113"/>
            <a:ext cx="9144000" cy="4941887"/>
          </a:xfrm>
        </p:spPr>
        <p:txBody>
          <a:bodyPr/>
          <a:lstStyle/>
          <a:p>
            <a:r>
              <a:rPr lang="en-US" altLang="en-US" sz="4000" smtClean="0">
                <a:latin typeface="Times New Roman" pitchFamily="18" charset="0"/>
                <a:cs typeface="Times New Roman" pitchFamily="18" charset="0"/>
              </a:rPr>
              <a:t>Hogge defrauded numerous victims in an insurance fraud scheme. In varying downward, the district court noted that Hogge’s distinguished military record was relevant to departure and variance considerations under both USSG §5H1.11 and § 3553(a).</a:t>
            </a:r>
          </a:p>
          <a:p>
            <a:endParaRPr lang="en-US" altLang="en-US" sz="1200" smtClean="0"/>
          </a:p>
          <a:p>
            <a:endParaRPr lang="en-US" altLang="en-US" sz="120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ppt_w</p:attrName>
                                        </p:attrNameLst>
                                      </p:cBhvr>
                                      <p:tavLst>
                                        <p:tav tm="0">
                                          <p:val>
                                            <p:fltVal val="0"/>
                                          </p:val>
                                        </p:tav>
                                        <p:tav tm="100000">
                                          <p:val>
                                            <p:strVal val="#ppt_w"/>
                                          </p:val>
                                        </p:tav>
                                      </p:tavLst>
                                    </p:anim>
                                    <p:anim calcmode="lin" valueType="num">
                                      <p:cBhvr>
                                        <p:cTn id="8" dur="500" fill="hold"/>
                                        <p:tgtEl>
                                          <p:spTgt spid="28674"/>
                                        </p:tgtEl>
                                        <p:attrNameLst>
                                          <p:attrName>ppt_h</p:attrName>
                                        </p:attrNameLst>
                                      </p:cBhvr>
                                      <p:tavLst>
                                        <p:tav tm="0">
                                          <p:val>
                                            <p:fltVal val="0"/>
                                          </p:val>
                                        </p:tav>
                                        <p:tav tm="100000">
                                          <p:val>
                                            <p:strVal val="#ppt_h"/>
                                          </p:val>
                                        </p:tav>
                                      </p:tavLst>
                                    </p:anim>
                                    <p:animEffect transition="in" filter="fade">
                                      <p:cBhvr>
                                        <p:cTn id="9" dur="500"/>
                                        <p:tgtEl>
                                          <p:spTgt spid="2867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8675">
                                            <p:txEl>
                                              <p:pRg st="0" end="0"/>
                                            </p:txEl>
                                          </p:spTgt>
                                        </p:tgtEl>
                                        <p:attrNameLst>
                                          <p:attrName>style.visibility</p:attrName>
                                        </p:attrNameLst>
                                      </p:cBhvr>
                                      <p:to>
                                        <p:strVal val="visible"/>
                                      </p:to>
                                    </p:set>
                                    <p:anim calcmode="lin" valueType="num">
                                      <p:cBhvr>
                                        <p:cTn id="14" dur="500" fill="hold"/>
                                        <p:tgtEl>
                                          <p:spTgt spid="28675">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8675">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86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260350"/>
            <a:ext cx="9144000" cy="1008063"/>
          </a:xfrm>
        </p:spPr>
        <p:txBody>
          <a:bodyPr/>
          <a:lstStyle/>
          <a:p>
            <a:pPr algn="ctr"/>
            <a:r>
              <a:rPr lang="en-US" altLang="en-US" i="1" smtClean="0">
                <a:latin typeface="Times New Roman" pitchFamily="18" charset="0"/>
                <a:cs typeface="Times New Roman" pitchFamily="18" charset="0"/>
              </a:rPr>
              <a:t>United States v. Moses</a:t>
            </a:r>
            <a:r>
              <a:rPr lang="en-US" altLang="en-US" smtClean="0">
                <a:latin typeface="Times New Roman" pitchFamily="18" charset="0"/>
                <a:cs typeface="Times New Roman" pitchFamily="18" charset="0"/>
              </a:rPr>
              <a:t>, (E.D. WI.), 2007 WL 42752 (Jan 5, 2007)</a:t>
            </a:r>
          </a:p>
        </p:txBody>
      </p:sp>
      <p:sp>
        <p:nvSpPr>
          <p:cNvPr id="29699" name="Content Placeholder 2"/>
          <p:cNvSpPr>
            <a:spLocks noGrp="1"/>
          </p:cNvSpPr>
          <p:nvPr>
            <p:ph idx="1"/>
          </p:nvPr>
        </p:nvSpPr>
        <p:spPr>
          <a:xfrm>
            <a:off x="0" y="1706563"/>
            <a:ext cx="9144000" cy="5151437"/>
          </a:xfrm>
        </p:spPr>
        <p:txBody>
          <a:bodyPr/>
          <a:lstStyle/>
          <a:p>
            <a:r>
              <a:rPr lang="en-US" altLang="en-US" sz="2800" smtClean="0">
                <a:latin typeface="Times New Roman" pitchFamily="18" charset="0"/>
                <a:cs typeface="Times New Roman" pitchFamily="18" charset="0"/>
              </a:rPr>
              <a:t>In sentencing defendant for firearms violations and considering a 110-137 month advisory range, court considered, among other things, his United States Marine Corps service (including his dishonorable discharge for larceny as well as his National Defense Service Medal, Sharpshooter badge, and Good Conduct medal) under 3553(a)(1) to vary downward to 84 months. </a:t>
            </a:r>
          </a:p>
          <a:p>
            <a:r>
              <a:rPr lang="en-US" altLang="en-US" sz="2800" smtClean="0">
                <a:latin typeface="Times New Roman" pitchFamily="18" charset="0"/>
                <a:cs typeface="Times New Roman" pitchFamily="18" charset="0"/>
              </a:rPr>
              <a:t>The court considered these in combination with defendant’s solid employment history, dedication to his children, and lack of violence or intent to harm, as well as his good performance on pretrial release.</a:t>
            </a:r>
          </a:p>
          <a:p>
            <a:endParaRPr lang="en-US" altLang="en-US" sz="120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ppt_w</p:attrName>
                                        </p:attrNameLst>
                                      </p:cBhvr>
                                      <p:tavLst>
                                        <p:tav tm="0">
                                          <p:val>
                                            <p:fltVal val="0"/>
                                          </p:val>
                                        </p:tav>
                                        <p:tav tm="100000">
                                          <p:val>
                                            <p:strVal val="#ppt_w"/>
                                          </p:val>
                                        </p:tav>
                                      </p:tavLst>
                                    </p:anim>
                                    <p:anim calcmode="lin" valueType="num">
                                      <p:cBhvr>
                                        <p:cTn id="8" dur="500" fill="hold"/>
                                        <p:tgtEl>
                                          <p:spTgt spid="29698"/>
                                        </p:tgtEl>
                                        <p:attrNameLst>
                                          <p:attrName>ppt_h</p:attrName>
                                        </p:attrNameLst>
                                      </p:cBhvr>
                                      <p:tavLst>
                                        <p:tav tm="0">
                                          <p:val>
                                            <p:fltVal val="0"/>
                                          </p:val>
                                        </p:tav>
                                        <p:tav tm="100000">
                                          <p:val>
                                            <p:strVal val="#ppt_h"/>
                                          </p:val>
                                        </p:tav>
                                      </p:tavLst>
                                    </p:anim>
                                    <p:animEffect transition="in" filter="fade">
                                      <p:cBhvr>
                                        <p:cTn id="9" dur="500"/>
                                        <p:tgtEl>
                                          <p:spTgt spid="296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9699">
                                            <p:txEl>
                                              <p:pRg st="0" end="0"/>
                                            </p:txEl>
                                          </p:spTgt>
                                        </p:tgtEl>
                                        <p:attrNameLst>
                                          <p:attrName>style.visibility</p:attrName>
                                        </p:attrNameLst>
                                      </p:cBhvr>
                                      <p:to>
                                        <p:strVal val="visible"/>
                                      </p:to>
                                    </p:set>
                                    <p:anim calcmode="lin" valueType="num">
                                      <p:cBhvr>
                                        <p:cTn id="14" dur="500" fill="hold"/>
                                        <p:tgtEl>
                                          <p:spTgt spid="2969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29699">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2969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9699">
                                            <p:txEl>
                                              <p:pRg st="1" end="1"/>
                                            </p:txEl>
                                          </p:spTgt>
                                        </p:tgtEl>
                                        <p:attrNameLst>
                                          <p:attrName>style.visibility</p:attrName>
                                        </p:attrNameLst>
                                      </p:cBhvr>
                                      <p:to>
                                        <p:strVal val="visible"/>
                                      </p:to>
                                    </p:set>
                                    <p:anim calcmode="lin" valueType="num">
                                      <p:cBhvr>
                                        <p:cTn id="21" dur="500" fill="hold"/>
                                        <p:tgtEl>
                                          <p:spTgt spid="29699">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29699">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260350"/>
            <a:ext cx="9144000" cy="1081088"/>
          </a:xfrm>
        </p:spPr>
        <p:txBody>
          <a:bodyPr/>
          <a:lstStyle/>
          <a:p>
            <a:pPr algn="ctr"/>
            <a:r>
              <a:rPr lang="en-US" altLang="en-US" i="1" smtClean="0">
                <a:latin typeface="Times New Roman" pitchFamily="18" charset="0"/>
                <a:cs typeface="Times New Roman" pitchFamily="18" charset="0"/>
              </a:rPr>
              <a:t>United States v. Nellum</a:t>
            </a:r>
            <a:r>
              <a:rPr lang="en-US" altLang="en-US" smtClean="0">
                <a:latin typeface="Times New Roman" pitchFamily="18" charset="0"/>
                <a:cs typeface="Times New Roman" pitchFamily="18" charset="0"/>
              </a:rPr>
              <a:t>, 2005 WL 300073 (N.D. IN. 2005) </a:t>
            </a:r>
          </a:p>
        </p:txBody>
      </p:sp>
      <p:sp>
        <p:nvSpPr>
          <p:cNvPr id="30723" name="Content Placeholder 2"/>
          <p:cNvSpPr>
            <a:spLocks noGrp="1"/>
          </p:cNvSpPr>
          <p:nvPr>
            <p:ph idx="1"/>
          </p:nvPr>
        </p:nvSpPr>
        <p:spPr>
          <a:xfrm>
            <a:off x="0" y="1706563"/>
            <a:ext cx="9144000" cy="5151437"/>
          </a:xfrm>
        </p:spPr>
        <p:txBody>
          <a:bodyPr/>
          <a:lstStyle/>
          <a:p>
            <a:r>
              <a:rPr lang="en-US" altLang="en-US" smtClean="0">
                <a:latin typeface="Times New Roman" pitchFamily="18" charset="0"/>
                <a:cs typeface="Times New Roman" pitchFamily="18" charset="0"/>
              </a:rPr>
              <a:t>At sentencing for crack cocaine offenses, district court varied below the advisory 168-210-month range to impose 108 months imprisonment after balancing seriousness of offense against improbability of recidivism, defendant’s poor health, lack of previous criminal history, and Army veteran status. </a:t>
            </a:r>
          </a:p>
          <a:p>
            <a:r>
              <a:rPr lang="en-US" altLang="en-US" smtClean="0">
                <a:latin typeface="Times New Roman" pitchFamily="18" charset="0"/>
                <a:cs typeface="Times New Roman" pitchFamily="18" charset="0"/>
              </a:rPr>
              <a:t>(“This court finds it very relevant that a defendant honorably served his country when considering his history and characteristics….”).</a:t>
            </a:r>
          </a:p>
          <a:p>
            <a:endParaRPr lang="en-US" altLang="en-US" sz="140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ppt_w</p:attrName>
                                        </p:attrNameLst>
                                      </p:cBhvr>
                                      <p:tavLst>
                                        <p:tav tm="0">
                                          <p:val>
                                            <p:fltVal val="0"/>
                                          </p:val>
                                        </p:tav>
                                        <p:tav tm="100000">
                                          <p:val>
                                            <p:strVal val="#ppt_w"/>
                                          </p:val>
                                        </p:tav>
                                      </p:tavLst>
                                    </p:anim>
                                    <p:anim calcmode="lin" valueType="num">
                                      <p:cBhvr>
                                        <p:cTn id="8" dur="500" fill="hold"/>
                                        <p:tgtEl>
                                          <p:spTgt spid="30722"/>
                                        </p:tgtEl>
                                        <p:attrNameLst>
                                          <p:attrName>ppt_h</p:attrName>
                                        </p:attrNameLst>
                                      </p:cBhvr>
                                      <p:tavLst>
                                        <p:tav tm="0">
                                          <p:val>
                                            <p:fltVal val="0"/>
                                          </p:val>
                                        </p:tav>
                                        <p:tav tm="100000">
                                          <p:val>
                                            <p:strVal val="#ppt_h"/>
                                          </p:val>
                                        </p:tav>
                                      </p:tavLst>
                                    </p:anim>
                                    <p:animEffect transition="in" filter="fade">
                                      <p:cBhvr>
                                        <p:cTn id="9" dur="500"/>
                                        <p:tgtEl>
                                          <p:spTgt spid="307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0723">
                                            <p:txEl>
                                              <p:pRg st="0" end="0"/>
                                            </p:txEl>
                                          </p:spTgt>
                                        </p:tgtEl>
                                        <p:attrNameLst>
                                          <p:attrName>style.visibility</p:attrName>
                                        </p:attrNameLst>
                                      </p:cBhvr>
                                      <p:to>
                                        <p:strVal val="visible"/>
                                      </p:to>
                                    </p:set>
                                    <p:anim calcmode="lin" valueType="num">
                                      <p:cBhvr>
                                        <p:cTn id="14" dur="500" fill="hold"/>
                                        <p:tgtEl>
                                          <p:spTgt spid="3072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072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072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0723">
                                            <p:txEl>
                                              <p:pRg st="1" end="1"/>
                                            </p:txEl>
                                          </p:spTgt>
                                        </p:tgtEl>
                                        <p:attrNameLst>
                                          <p:attrName>style.visibility</p:attrName>
                                        </p:attrNameLst>
                                      </p:cBhvr>
                                      <p:to>
                                        <p:strVal val="visible"/>
                                      </p:to>
                                    </p:set>
                                    <p:anim calcmode="lin" valueType="num">
                                      <p:cBhvr>
                                        <p:cTn id="21" dur="500" fill="hold"/>
                                        <p:tgtEl>
                                          <p:spTgt spid="30723">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0723">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07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260350"/>
            <a:ext cx="9144000" cy="1008063"/>
          </a:xfrm>
        </p:spPr>
        <p:txBody>
          <a:bodyPr/>
          <a:lstStyle/>
          <a:p>
            <a:pPr algn="ctr"/>
            <a:r>
              <a:rPr lang="en-US" altLang="en-US" i="1" smtClean="0">
                <a:latin typeface="Times New Roman" pitchFamily="18" charset="0"/>
                <a:cs typeface="Times New Roman" pitchFamily="18" charset="0"/>
              </a:rPr>
              <a:t>United States v. Shipley</a:t>
            </a:r>
            <a:r>
              <a:rPr lang="en-US" altLang="en-US" smtClean="0">
                <a:latin typeface="Times New Roman" pitchFamily="18" charset="0"/>
                <a:cs typeface="Times New Roman" pitchFamily="18" charset="0"/>
              </a:rPr>
              <a:t>, 560 F.Supp.2d. 739 (S.D. Iowa 2008) </a:t>
            </a:r>
          </a:p>
        </p:txBody>
      </p:sp>
      <p:sp>
        <p:nvSpPr>
          <p:cNvPr id="31747" name="Content Placeholder 2"/>
          <p:cNvSpPr>
            <a:spLocks noGrp="1"/>
          </p:cNvSpPr>
          <p:nvPr>
            <p:ph idx="1"/>
          </p:nvPr>
        </p:nvSpPr>
        <p:spPr>
          <a:xfrm>
            <a:off x="0" y="1706563"/>
            <a:ext cx="9144000" cy="5151437"/>
          </a:xfrm>
        </p:spPr>
        <p:txBody>
          <a:bodyPr/>
          <a:lstStyle/>
          <a:p>
            <a:r>
              <a:rPr lang="en-US" altLang="en-US" smtClean="0">
                <a:latin typeface="Times New Roman" pitchFamily="18" charset="0"/>
                <a:cs typeface="Times New Roman" pitchFamily="18" charset="0"/>
              </a:rPr>
              <a:t>In sentencing defendant to 90 months imprisonment for child pornography offenses that carried a 210-240 month advisory range, court considered among other things defendant’s 10 years of military service (including 3 years overseas service, a National Defense Service Medal, a Meritorious Service Medal, and an Army Commendation Medal), honorable discharge, and demonstrated remorse manifested in a suicide attempt.</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ppt_w</p:attrName>
                                        </p:attrNameLst>
                                      </p:cBhvr>
                                      <p:tavLst>
                                        <p:tav tm="0">
                                          <p:val>
                                            <p:fltVal val="0"/>
                                          </p:val>
                                        </p:tav>
                                        <p:tav tm="100000">
                                          <p:val>
                                            <p:strVal val="#ppt_w"/>
                                          </p:val>
                                        </p:tav>
                                      </p:tavLst>
                                    </p:anim>
                                    <p:anim calcmode="lin" valueType="num">
                                      <p:cBhvr>
                                        <p:cTn id="8" dur="500" fill="hold"/>
                                        <p:tgtEl>
                                          <p:spTgt spid="31746"/>
                                        </p:tgtEl>
                                        <p:attrNameLst>
                                          <p:attrName>ppt_h</p:attrName>
                                        </p:attrNameLst>
                                      </p:cBhvr>
                                      <p:tavLst>
                                        <p:tav tm="0">
                                          <p:val>
                                            <p:fltVal val="0"/>
                                          </p:val>
                                        </p:tav>
                                        <p:tav tm="100000">
                                          <p:val>
                                            <p:strVal val="#ppt_h"/>
                                          </p:val>
                                        </p:tav>
                                      </p:tavLst>
                                    </p:anim>
                                    <p:animEffect transition="in" filter="fade">
                                      <p:cBhvr>
                                        <p:cTn id="9" dur="500"/>
                                        <p:tgtEl>
                                          <p:spTgt spid="3174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1747">
                                            <p:txEl>
                                              <p:pRg st="0" end="0"/>
                                            </p:txEl>
                                          </p:spTgt>
                                        </p:tgtEl>
                                        <p:attrNameLst>
                                          <p:attrName>style.visibility</p:attrName>
                                        </p:attrNameLst>
                                      </p:cBhvr>
                                      <p:to>
                                        <p:strVal val="visible"/>
                                      </p:to>
                                    </p:set>
                                    <p:anim calcmode="lin" valueType="num">
                                      <p:cBhvr>
                                        <p:cTn id="14" dur="500" fill="hold"/>
                                        <p:tgtEl>
                                          <p:spTgt spid="31747">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1747">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0" y="260350"/>
            <a:ext cx="9144000" cy="1008063"/>
          </a:xfrm>
        </p:spPr>
        <p:txBody>
          <a:bodyPr/>
          <a:lstStyle/>
          <a:p>
            <a:pPr algn="ctr"/>
            <a:r>
              <a:rPr lang="en-US" altLang="en-US" i="1" smtClean="0">
                <a:latin typeface="Times New Roman" pitchFamily="18" charset="0"/>
                <a:cs typeface="Times New Roman" pitchFamily="18" charset="0"/>
              </a:rPr>
              <a:t>United States v. Lett</a:t>
            </a:r>
            <a:r>
              <a:rPr lang="en-US" altLang="en-US" smtClean="0">
                <a:latin typeface="Times New Roman" pitchFamily="18" charset="0"/>
                <a:cs typeface="Times New Roman" pitchFamily="18" charset="0"/>
              </a:rPr>
              <a:t>, 483 F.3d 782 </a:t>
            </a:r>
            <a:br>
              <a:rPr lang="en-US" altLang="en-US" smtClean="0">
                <a:latin typeface="Times New Roman" pitchFamily="18" charset="0"/>
                <a:cs typeface="Times New Roman" pitchFamily="18" charset="0"/>
              </a:rPr>
            </a:br>
            <a:r>
              <a:rPr lang="en-US" altLang="en-US" smtClean="0">
                <a:latin typeface="Times New Roman" pitchFamily="18" charset="0"/>
                <a:cs typeface="Times New Roman" pitchFamily="18" charset="0"/>
              </a:rPr>
              <a:t>(11th Cir. 2007) </a:t>
            </a:r>
          </a:p>
        </p:txBody>
      </p:sp>
      <p:sp>
        <p:nvSpPr>
          <p:cNvPr id="32771" name="Content Placeholder 2"/>
          <p:cNvSpPr>
            <a:spLocks noGrp="1"/>
          </p:cNvSpPr>
          <p:nvPr>
            <p:ph idx="1"/>
          </p:nvPr>
        </p:nvSpPr>
        <p:spPr>
          <a:xfrm>
            <a:off x="0" y="1706563"/>
            <a:ext cx="9144000" cy="5151437"/>
          </a:xfrm>
        </p:spPr>
        <p:txBody>
          <a:bodyPr/>
          <a:lstStyle/>
          <a:p>
            <a:r>
              <a:rPr lang="en-US" altLang="en-US" sz="2800" smtClean="0">
                <a:latin typeface="Times New Roman" pitchFamily="18" charset="0"/>
                <a:cs typeface="Times New Roman" pitchFamily="18" charset="0"/>
              </a:rPr>
              <a:t>At sentencing for crack cocaine offenses, the court imposed the 60 month statutory minimum, a reduction from the 70-87 month range, noting that the defendant was “an extremely valuable asset to the United States Army, an outstanding non-commissioned officer, a model soldier, a role model with excellent work ethic, a dynamic, innovative leader, a shining example for his peers and subordinates,” who had served in the Iraqi Freedom Campaign. </a:t>
            </a:r>
          </a:p>
          <a:p>
            <a:r>
              <a:rPr lang="en-US" altLang="en-US" sz="2800" smtClean="0">
                <a:latin typeface="Times New Roman" pitchFamily="18" charset="0"/>
                <a:cs typeface="Times New Roman" pitchFamily="18" charset="0"/>
              </a:rPr>
              <a:t>After deciding that the safety valve applied, the court resentenced Lett under Rule 35(a) to time served plus supervised release.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ppt_w</p:attrName>
                                        </p:attrNameLst>
                                      </p:cBhvr>
                                      <p:tavLst>
                                        <p:tav tm="0">
                                          <p:val>
                                            <p:fltVal val="0"/>
                                          </p:val>
                                        </p:tav>
                                        <p:tav tm="100000">
                                          <p:val>
                                            <p:strVal val="#ppt_w"/>
                                          </p:val>
                                        </p:tav>
                                      </p:tavLst>
                                    </p:anim>
                                    <p:anim calcmode="lin" valueType="num">
                                      <p:cBhvr>
                                        <p:cTn id="8" dur="500" fill="hold"/>
                                        <p:tgtEl>
                                          <p:spTgt spid="32770"/>
                                        </p:tgtEl>
                                        <p:attrNameLst>
                                          <p:attrName>ppt_h</p:attrName>
                                        </p:attrNameLst>
                                      </p:cBhvr>
                                      <p:tavLst>
                                        <p:tav tm="0">
                                          <p:val>
                                            <p:fltVal val="0"/>
                                          </p:val>
                                        </p:tav>
                                        <p:tav tm="100000">
                                          <p:val>
                                            <p:strVal val="#ppt_h"/>
                                          </p:val>
                                        </p:tav>
                                      </p:tavLst>
                                    </p:anim>
                                    <p:animEffect transition="in" filter="fade">
                                      <p:cBhvr>
                                        <p:cTn id="9" dur="500"/>
                                        <p:tgtEl>
                                          <p:spTgt spid="3277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2771">
                                            <p:txEl>
                                              <p:pRg st="0" end="0"/>
                                            </p:txEl>
                                          </p:spTgt>
                                        </p:tgtEl>
                                        <p:attrNameLst>
                                          <p:attrName>style.visibility</p:attrName>
                                        </p:attrNameLst>
                                      </p:cBhvr>
                                      <p:to>
                                        <p:strVal val="visible"/>
                                      </p:to>
                                    </p:set>
                                    <p:anim calcmode="lin" valueType="num">
                                      <p:cBhvr>
                                        <p:cTn id="14" dur="500" fill="hold"/>
                                        <p:tgtEl>
                                          <p:spTgt spid="32771">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2771">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2771">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2771">
                                            <p:txEl>
                                              <p:pRg st="1" end="1"/>
                                            </p:txEl>
                                          </p:spTgt>
                                        </p:tgtEl>
                                        <p:attrNameLst>
                                          <p:attrName>style.visibility</p:attrName>
                                        </p:attrNameLst>
                                      </p:cBhvr>
                                      <p:to>
                                        <p:strVal val="visible"/>
                                      </p:to>
                                    </p:set>
                                    <p:anim calcmode="lin" valueType="num">
                                      <p:cBhvr>
                                        <p:cTn id="21" dur="500" fill="hold"/>
                                        <p:tgtEl>
                                          <p:spTgt spid="32771">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2771">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27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0" y="260350"/>
            <a:ext cx="9144000" cy="1081088"/>
          </a:xfrm>
        </p:spPr>
        <p:txBody>
          <a:bodyPr/>
          <a:lstStyle/>
          <a:p>
            <a:pPr algn="ctr"/>
            <a:r>
              <a:rPr lang="en-US" altLang="en-US" i="1" smtClean="0">
                <a:latin typeface="Times New Roman" pitchFamily="18" charset="0"/>
                <a:cs typeface="Times New Roman" pitchFamily="18" charset="0"/>
              </a:rPr>
              <a:t>United States v. Lett</a:t>
            </a:r>
            <a:r>
              <a:rPr lang="en-US" altLang="en-US" smtClean="0">
                <a:latin typeface="Times New Roman" pitchFamily="18" charset="0"/>
                <a:cs typeface="Times New Roman" pitchFamily="18" charset="0"/>
              </a:rPr>
              <a:t>, 483 F.3d 782 </a:t>
            </a:r>
            <a:br>
              <a:rPr lang="en-US" altLang="en-US" smtClean="0">
                <a:latin typeface="Times New Roman" pitchFamily="18" charset="0"/>
                <a:cs typeface="Times New Roman" pitchFamily="18" charset="0"/>
              </a:rPr>
            </a:br>
            <a:r>
              <a:rPr lang="en-US" altLang="en-US" smtClean="0">
                <a:latin typeface="Times New Roman" pitchFamily="18" charset="0"/>
                <a:cs typeface="Times New Roman" pitchFamily="18" charset="0"/>
              </a:rPr>
              <a:t>(11th Cir. 2007) – </a:t>
            </a:r>
            <a:r>
              <a:rPr lang="en-US" altLang="en-US" i="1" smtClean="0">
                <a:latin typeface="Times New Roman" pitchFamily="18" charset="0"/>
                <a:cs typeface="Times New Roman" pitchFamily="18" charset="0"/>
              </a:rPr>
              <a:t>Cont’d</a:t>
            </a:r>
          </a:p>
        </p:txBody>
      </p:sp>
      <p:sp>
        <p:nvSpPr>
          <p:cNvPr id="34819" name="Content Placeholder 2"/>
          <p:cNvSpPr>
            <a:spLocks noGrp="1"/>
          </p:cNvSpPr>
          <p:nvPr>
            <p:ph idx="1"/>
          </p:nvPr>
        </p:nvSpPr>
        <p:spPr/>
        <p:txBody>
          <a:bodyPr/>
          <a:lstStyle/>
          <a:p>
            <a:r>
              <a:rPr lang="en-US" altLang="en-US" sz="3600" smtClean="0">
                <a:latin typeface="Times New Roman" pitchFamily="18" charset="0"/>
                <a:cs typeface="Times New Roman" pitchFamily="18" charset="0"/>
              </a:rPr>
              <a:t>In addition to Lett’s military record, the court cited his limited role in the offense, voluntary withdrawal from the criminal enterprise followed by re-enlisting in the Army, and lack of criminal history. </a:t>
            </a:r>
          </a:p>
          <a:p>
            <a:r>
              <a:rPr lang="en-US" altLang="en-US" sz="3600" smtClean="0">
                <a:latin typeface="Times New Roman" pitchFamily="18" charset="0"/>
                <a:cs typeface="Times New Roman" pitchFamily="18" charset="0"/>
              </a:rPr>
              <a:t>On appeal, the circuit court reversed because the district court lacked authority to resentence Lett to less than the statutory minimum.</a:t>
            </a:r>
          </a:p>
          <a:p>
            <a:endParaRPr lang="en-US" altLang="en-US"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
                                          </p:val>
                                        </p:tav>
                                        <p:tav tm="100000">
                                          <p:val>
                                            <p:strVal val="#ppt_w"/>
                                          </p:val>
                                        </p:tav>
                                      </p:tavLst>
                                    </p:anim>
                                    <p:anim calcmode="lin" valueType="num">
                                      <p:cBhvr>
                                        <p:cTn id="8" dur="500" fill="hold"/>
                                        <p:tgtEl>
                                          <p:spTgt spid="34818"/>
                                        </p:tgtEl>
                                        <p:attrNameLst>
                                          <p:attrName>ppt_h</p:attrName>
                                        </p:attrNameLst>
                                      </p:cBhvr>
                                      <p:tavLst>
                                        <p:tav tm="0">
                                          <p:val>
                                            <p:fltVal val="0"/>
                                          </p:val>
                                        </p:tav>
                                        <p:tav tm="100000">
                                          <p:val>
                                            <p:strVal val="#ppt_h"/>
                                          </p:val>
                                        </p:tav>
                                      </p:tavLst>
                                    </p:anim>
                                    <p:animEffect transition="in" filter="fade">
                                      <p:cBhvr>
                                        <p:cTn id="9" dur="500"/>
                                        <p:tgtEl>
                                          <p:spTgt spid="3481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4819">
                                            <p:txEl>
                                              <p:pRg st="0" end="0"/>
                                            </p:txEl>
                                          </p:spTgt>
                                        </p:tgtEl>
                                        <p:attrNameLst>
                                          <p:attrName>style.visibility</p:attrName>
                                        </p:attrNameLst>
                                      </p:cBhvr>
                                      <p:to>
                                        <p:strVal val="visible"/>
                                      </p:to>
                                    </p:set>
                                    <p:anim calcmode="lin" valueType="num">
                                      <p:cBhvr>
                                        <p:cTn id="14" dur="500" fill="hold"/>
                                        <p:tgtEl>
                                          <p:spTgt spid="3481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4819">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481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4819">
                                            <p:txEl>
                                              <p:pRg st="1" end="1"/>
                                            </p:txEl>
                                          </p:spTgt>
                                        </p:tgtEl>
                                        <p:attrNameLst>
                                          <p:attrName>style.visibility</p:attrName>
                                        </p:attrNameLst>
                                      </p:cBhvr>
                                      <p:to>
                                        <p:strVal val="visible"/>
                                      </p:to>
                                    </p:set>
                                    <p:anim calcmode="lin" valueType="num">
                                      <p:cBhvr>
                                        <p:cTn id="21" dur="500" fill="hold"/>
                                        <p:tgtEl>
                                          <p:spTgt spid="34819">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34819">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348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875" y="0"/>
            <a:ext cx="9159875" cy="6858000"/>
          </a:xfrm>
        </p:spPr>
      </p:pic>
      <p:sp>
        <p:nvSpPr>
          <p:cNvPr id="33795" name="TextBox 1"/>
          <p:cNvSpPr txBox="1">
            <a:spLocks noChangeArrowheads="1"/>
          </p:cNvSpPr>
          <p:nvPr/>
        </p:nvSpPr>
        <p:spPr bwMode="auto">
          <a:xfrm>
            <a:off x="4643438" y="404813"/>
            <a:ext cx="4500562"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FF1515"/>
              </a:buClr>
              <a:buChar char="•"/>
              <a:defRPr sz="3200">
                <a:solidFill>
                  <a:schemeClr val="tx1"/>
                </a:solidFill>
                <a:latin typeface="Verdana" pitchFamily="34" charset="0"/>
              </a:defRPr>
            </a:lvl1pPr>
            <a:lvl2pPr marL="742950" indent="-285750" eaLnBrk="0" hangingPunct="0">
              <a:spcBef>
                <a:spcPct val="20000"/>
              </a:spcBef>
              <a:buClr>
                <a:srgbClr val="FF1515"/>
              </a:buClr>
              <a:buChar char="•"/>
              <a:defRPr sz="2800">
                <a:solidFill>
                  <a:schemeClr val="tx1"/>
                </a:solidFill>
                <a:latin typeface="Verdana" pitchFamily="34" charset="0"/>
              </a:defRPr>
            </a:lvl2pPr>
            <a:lvl3pPr marL="1143000" indent="-228600" eaLnBrk="0" hangingPunct="0">
              <a:spcBef>
                <a:spcPct val="20000"/>
              </a:spcBef>
              <a:buClr>
                <a:srgbClr val="FF1515"/>
              </a:buClr>
              <a:buChar char="•"/>
              <a:defRPr sz="2400">
                <a:solidFill>
                  <a:schemeClr val="tx1"/>
                </a:solidFill>
                <a:latin typeface="Verdana" pitchFamily="34" charset="0"/>
              </a:defRPr>
            </a:lvl3pPr>
            <a:lvl4pPr marL="1600200" indent="-228600" eaLnBrk="0" hangingPunct="0">
              <a:spcBef>
                <a:spcPct val="20000"/>
              </a:spcBef>
              <a:buClr>
                <a:srgbClr val="FF1515"/>
              </a:buClr>
              <a:buChar char="•"/>
              <a:defRPr sz="2000">
                <a:solidFill>
                  <a:schemeClr val="tx1"/>
                </a:solidFill>
                <a:latin typeface="Verdana" pitchFamily="34" charset="0"/>
              </a:defRPr>
            </a:lvl4pPr>
            <a:lvl5pPr marL="2057400" indent="-228600" eaLnBrk="0" hangingPunct="0">
              <a:spcBef>
                <a:spcPct val="20000"/>
              </a:spcBef>
              <a:buClr>
                <a:srgbClr val="FF1515"/>
              </a:buClr>
              <a:buChar char="•"/>
              <a:defRPr sz="2000">
                <a:solidFill>
                  <a:schemeClr val="tx1"/>
                </a:solidFill>
                <a:latin typeface="Verdana" pitchFamily="34" charset="0"/>
              </a:defRPr>
            </a:lvl5pPr>
            <a:lvl6pPr marL="2514600" indent="-228600" eaLnBrk="0" fontAlgn="base" hangingPunct="0">
              <a:spcBef>
                <a:spcPct val="20000"/>
              </a:spcBef>
              <a:spcAft>
                <a:spcPct val="0"/>
              </a:spcAft>
              <a:buClr>
                <a:srgbClr val="FF1515"/>
              </a:buClr>
              <a:buChar char="•"/>
              <a:defRPr sz="2000">
                <a:solidFill>
                  <a:schemeClr val="tx1"/>
                </a:solidFill>
                <a:latin typeface="Verdana" pitchFamily="34" charset="0"/>
              </a:defRPr>
            </a:lvl6pPr>
            <a:lvl7pPr marL="2971800" indent="-228600" eaLnBrk="0" fontAlgn="base" hangingPunct="0">
              <a:spcBef>
                <a:spcPct val="20000"/>
              </a:spcBef>
              <a:spcAft>
                <a:spcPct val="0"/>
              </a:spcAft>
              <a:buClr>
                <a:srgbClr val="FF1515"/>
              </a:buClr>
              <a:buChar char="•"/>
              <a:defRPr sz="2000">
                <a:solidFill>
                  <a:schemeClr val="tx1"/>
                </a:solidFill>
                <a:latin typeface="Verdana" pitchFamily="34" charset="0"/>
              </a:defRPr>
            </a:lvl7pPr>
            <a:lvl8pPr marL="3429000" indent="-228600" eaLnBrk="0" fontAlgn="base" hangingPunct="0">
              <a:spcBef>
                <a:spcPct val="20000"/>
              </a:spcBef>
              <a:spcAft>
                <a:spcPct val="0"/>
              </a:spcAft>
              <a:buClr>
                <a:srgbClr val="FF1515"/>
              </a:buClr>
              <a:buChar char="•"/>
              <a:defRPr sz="2000">
                <a:solidFill>
                  <a:schemeClr val="tx1"/>
                </a:solidFill>
                <a:latin typeface="Verdana" pitchFamily="34" charset="0"/>
              </a:defRPr>
            </a:lvl8pPr>
            <a:lvl9pPr marL="3886200" indent="-228600" eaLnBrk="0" fontAlgn="base" hangingPunct="0">
              <a:spcBef>
                <a:spcPct val="20000"/>
              </a:spcBef>
              <a:spcAft>
                <a:spcPct val="0"/>
              </a:spcAft>
              <a:buClr>
                <a:srgbClr val="FF1515"/>
              </a:buClr>
              <a:buChar char="•"/>
              <a:defRPr sz="2000">
                <a:solidFill>
                  <a:schemeClr val="tx1"/>
                </a:solidFill>
                <a:latin typeface="Verdana" pitchFamily="34" charset="0"/>
              </a:defRPr>
            </a:lvl9pPr>
          </a:lstStyle>
          <a:p>
            <a:pPr eaLnBrk="1" hangingPunct="1">
              <a:spcBef>
                <a:spcPct val="0"/>
              </a:spcBef>
              <a:buClrTx/>
              <a:buFontTx/>
              <a:buNone/>
            </a:pPr>
            <a:r>
              <a:rPr lang="en-US" altLang="en-US" sz="6000">
                <a:latin typeface="Times New Roman" pitchFamily="18" charset="0"/>
                <a:cs typeface="Times New Roman" pitchFamily="18" charset="0"/>
              </a:rPr>
              <a:t>HAPPY VETERANS DAY!</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ppt_w</p:attrName>
                                        </p:attrNameLst>
                                      </p:cBhvr>
                                      <p:tavLst>
                                        <p:tav tm="0">
                                          <p:val>
                                            <p:fltVal val="0"/>
                                          </p:val>
                                        </p:tav>
                                        <p:tav tm="100000">
                                          <p:val>
                                            <p:strVal val="#ppt_w"/>
                                          </p:val>
                                        </p:tav>
                                      </p:tavLst>
                                    </p:anim>
                                    <p:anim calcmode="lin" valueType="num">
                                      <p:cBhvr>
                                        <p:cTn id="8" dur="500" fill="hold"/>
                                        <p:tgtEl>
                                          <p:spTgt spid="33794"/>
                                        </p:tgtEl>
                                        <p:attrNameLst>
                                          <p:attrName>ppt_h</p:attrName>
                                        </p:attrNameLst>
                                      </p:cBhvr>
                                      <p:tavLst>
                                        <p:tav tm="0">
                                          <p:val>
                                            <p:fltVal val="0"/>
                                          </p:val>
                                        </p:tav>
                                        <p:tav tm="100000">
                                          <p:val>
                                            <p:strVal val="#ppt_h"/>
                                          </p:val>
                                        </p:tav>
                                      </p:tavLst>
                                    </p:anim>
                                    <p:animEffect transition="in" filter="fade">
                                      <p:cBhvr>
                                        <p:cTn id="9" dur="500"/>
                                        <p:tgtEl>
                                          <p:spTgt spid="3379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3795"/>
                                        </p:tgtEl>
                                        <p:attrNameLst>
                                          <p:attrName>style.visibility</p:attrName>
                                        </p:attrNameLst>
                                      </p:cBhvr>
                                      <p:to>
                                        <p:strVal val="visible"/>
                                      </p:to>
                                    </p:set>
                                    <p:anim calcmode="lin" valueType="num">
                                      <p:cBhvr>
                                        <p:cTn id="14" dur="500" fill="hold"/>
                                        <p:tgtEl>
                                          <p:spTgt spid="33795"/>
                                        </p:tgtEl>
                                        <p:attrNameLst>
                                          <p:attrName>ppt_w</p:attrName>
                                        </p:attrNameLst>
                                      </p:cBhvr>
                                      <p:tavLst>
                                        <p:tav tm="0">
                                          <p:val>
                                            <p:fltVal val="0"/>
                                          </p:val>
                                        </p:tav>
                                        <p:tav tm="100000">
                                          <p:val>
                                            <p:strVal val="#ppt_w"/>
                                          </p:val>
                                        </p:tav>
                                      </p:tavLst>
                                    </p:anim>
                                    <p:anim calcmode="lin" valueType="num">
                                      <p:cBhvr>
                                        <p:cTn id="15" dur="500" fill="hold"/>
                                        <p:tgtEl>
                                          <p:spTgt spid="33795"/>
                                        </p:tgtEl>
                                        <p:attrNameLst>
                                          <p:attrName>ppt_h</p:attrName>
                                        </p:attrNameLst>
                                      </p:cBhvr>
                                      <p:tavLst>
                                        <p:tav tm="0">
                                          <p:val>
                                            <p:fltVal val="0"/>
                                          </p:val>
                                        </p:tav>
                                        <p:tav tm="100000">
                                          <p:val>
                                            <p:strVal val="#ppt_h"/>
                                          </p:val>
                                        </p:tav>
                                      </p:tavLst>
                                    </p:anim>
                                    <p:animEffect transition="in" filter="fade">
                                      <p:cBhvr>
                                        <p:cTn id="16"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sz="5400" smtClean="0">
                <a:latin typeface="Times New Roman" pitchFamily="18" charset="0"/>
                <a:cs typeface="Times New Roman" pitchFamily="18" charset="0"/>
              </a:rPr>
              <a:t>Fact Pattern of the Porter case:</a:t>
            </a:r>
          </a:p>
        </p:txBody>
      </p:sp>
      <p:sp>
        <p:nvSpPr>
          <p:cNvPr id="3" name="Content Placeholder 2"/>
          <p:cNvSpPr>
            <a:spLocks noGrp="1"/>
          </p:cNvSpPr>
          <p:nvPr>
            <p:ph idx="1"/>
          </p:nvPr>
        </p:nvSpPr>
        <p:spPr>
          <a:xfrm>
            <a:off x="0" y="1700213"/>
            <a:ext cx="9144000" cy="5157787"/>
          </a:xfrm>
        </p:spPr>
        <p:txBody>
          <a:bodyPr/>
          <a:lstStyle/>
          <a:p>
            <a:pPr>
              <a:defRPr/>
            </a:pPr>
            <a:r>
              <a:rPr lang="en-US" sz="3600" dirty="0" smtClean="0">
                <a:latin typeface="Times New Roman" panose="02020603050405020304" pitchFamily="18" charset="0"/>
                <a:cs typeface="Times New Roman" panose="02020603050405020304" pitchFamily="18" charset="0"/>
              </a:rPr>
              <a:t>Defendant charged in state court with first degree murder and sentenced to death.</a:t>
            </a:r>
          </a:p>
          <a:p>
            <a:pPr marL="0" indent="0">
              <a:buFontTx/>
              <a:buNone/>
              <a:defRPr/>
            </a:pPr>
            <a:endParaRPr lang="en-US" sz="3600" dirty="0" smtClean="0">
              <a:latin typeface="Times New Roman" panose="02020603050405020304" pitchFamily="18" charset="0"/>
              <a:cs typeface="Times New Roman" panose="02020603050405020304" pitchFamily="18" charset="0"/>
            </a:endParaRPr>
          </a:p>
          <a:p>
            <a:pPr>
              <a:defRPr/>
            </a:pPr>
            <a:r>
              <a:rPr lang="en-US" sz="3600" dirty="0" smtClean="0">
                <a:latin typeface="Times New Roman" panose="02020603050405020304" pitchFamily="18" charset="0"/>
                <a:cs typeface="Times New Roman" panose="02020603050405020304" pitchFamily="18" charset="0"/>
              </a:rPr>
              <a:t>During death penalty phase, defense counsel did not raise, as a mitigating factor, defendant’s heroic service during the Korean War, together with the Defendant’s struggles with PTSD when he returned from the war.</a:t>
            </a:r>
          </a:p>
          <a:p>
            <a:pPr>
              <a:defRPr/>
            </a:pPr>
            <a:endParaRPr lang="en-US" sz="2800" dirty="0" smtClean="0">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4313"/>
            <a:ext cx="9144000" cy="5373687"/>
          </a:xfrm>
        </p:spPr>
        <p:txBody>
          <a:bodyPr/>
          <a:lstStyle/>
          <a:p>
            <a:pPr>
              <a:defRPr/>
            </a:pPr>
            <a:r>
              <a:rPr lang="en-US" sz="4400" dirty="0" smtClean="0">
                <a:latin typeface="Times New Roman" panose="02020603050405020304" pitchFamily="18" charset="0"/>
                <a:cs typeface="Times New Roman" panose="02020603050405020304" pitchFamily="18" charset="0"/>
              </a:rPr>
              <a:t>Defendant filed a state habeas, alleging his state defense counsel was ineffective for not raising his military service as a mitigating factor. State habeas was denied and affirmed by Florida Supreme Court. </a:t>
            </a:r>
          </a:p>
          <a:p>
            <a:pPr marL="0" indent="0">
              <a:buFontTx/>
              <a:buNone/>
              <a:defRPr/>
            </a:pPr>
            <a:r>
              <a:rPr lang="en-US" sz="3600"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Porter v. State, 788 So. 2d 917 (Fla. 2001).</a:t>
            </a:r>
          </a:p>
          <a:p>
            <a:pPr>
              <a:defRPr/>
            </a:pPr>
            <a:endParaRPr lang="en-US" sz="3600" dirty="0">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4313"/>
            <a:ext cx="9144000" cy="5373687"/>
          </a:xfrm>
        </p:spPr>
        <p:txBody>
          <a:bodyPr/>
          <a:lstStyle/>
          <a:p>
            <a:pPr>
              <a:defRPr/>
            </a:pPr>
            <a:r>
              <a:rPr lang="en-US" sz="3600" dirty="0" smtClean="0">
                <a:latin typeface="Times New Roman" panose="02020603050405020304" pitchFamily="18" charset="0"/>
                <a:cs typeface="Times New Roman" panose="02020603050405020304" pitchFamily="18" charset="0"/>
              </a:rPr>
              <a:t>Defendant filed a federal habeas raising same ground. Federal habeas petition was granted.</a:t>
            </a:r>
          </a:p>
          <a:p>
            <a:pPr marL="400050" lvl="1" indent="0">
              <a:buFontTx/>
              <a:buNone/>
              <a:defRPr/>
            </a:pPr>
            <a:r>
              <a:rPr lang="en-US" dirty="0" smtClean="0">
                <a:latin typeface="Times New Roman" panose="02020603050405020304" pitchFamily="18" charset="0"/>
                <a:cs typeface="Times New Roman" panose="02020603050405020304" pitchFamily="18" charset="0"/>
              </a:rPr>
              <a:t>Porter v. Crosby, 6:03CV1465ORL31KRS, 2007 WL 1747316 (M.D. Fla. June 18, 2007). </a:t>
            </a:r>
          </a:p>
          <a:p>
            <a:pPr marL="0" indent="0">
              <a:buFontTx/>
              <a:buNone/>
              <a:defRPr/>
            </a:pPr>
            <a:endParaRPr lang="en-US" sz="2800" dirty="0" smtClean="0">
              <a:latin typeface="Times New Roman" panose="02020603050405020304" pitchFamily="18" charset="0"/>
              <a:cs typeface="Times New Roman" panose="02020603050405020304" pitchFamily="18" charset="0"/>
            </a:endParaRPr>
          </a:p>
          <a:p>
            <a:pPr>
              <a:defRPr/>
            </a:pPr>
            <a:r>
              <a:rPr lang="en-US" sz="3600" dirty="0" smtClean="0">
                <a:latin typeface="Times New Roman" panose="02020603050405020304" pitchFamily="18" charset="0"/>
                <a:cs typeface="Times New Roman" panose="02020603050405020304" pitchFamily="18" charset="0"/>
              </a:rPr>
              <a:t>On appeal to the Eleventh Circuit Court of Appeal, the Court reversed the District Court’s granting of the habeas.</a:t>
            </a:r>
          </a:p>
          <a:p>
            <a:pPr marL="400050" lvl="1" indent="0">
              <a:buFontTx/>
              <a:buNone/>
              <a:defRPr/>
            </a:pPr>
            <a:r>
              <a:rPr lang="en-US" dirty="0" smtClean="0">
                <a:latin typeface="Times New Roman" panose="02020603050405020304" pitchFamily="18" charset="0"/>
                <a:cs typeface="Times New Roman" panose="02020603050405020304" pitchFamily="18" charset="0"/>
              </a:rPr>
              <a:t>Porter v. Attorney Gen., 552 F.3d 1260 (11th Cir. 2008).</a:t>
            </a:r>
          </a:p>
          <a:p>
            <a:pPr>
              <a:defRPr/>
            </a:pPr>
            <a:endParaRPr lang="en-US" dirty="0" smtClean="0">
              <a:latin typeface="Times New Roman" panose="02020603050405020304" pitchFamily="18" charset="0"/>
              <a:cs typeface="Times New Roman" panose="02020603050405020304" pitchFamily="18" charset="0"/>
            </a:endParaRPr>
          </a:p>
          <a:p>
            <a:pPr marL="0" indent="0">
              <a:buFontTx/>
              <a:buNone/>
              <a:defRPr/>
            </a:pPr>
            <a:endParaRPr lang="en-US" dirty="0" smtClean="0">
              <a:latin typeface="Times New Roman" panose="02020603050405020304" pitchFamily="18" charset="0"/>
              <a:cs typeface="Times New Roman" panose="02020603050405020304" pitchFamily="18" charset="0"/>
            </a:endParaRPr>
          </a:p>
          <a:p>
            <a:pPr marL="0" indent="0">
              <a:buFontTx/>
              <a:buNone/>
              <a:defRPr/>
            </a:pPr>
            <a:endParaRPr lang="en-US" dirty="0" smtClean="0">
              <a:latin typeface="Times New Roman" panose="02020603050405020304" pitchFamily="18" charset="0"/>
              <a:cs typeface="Times New Roman" panose="02020603050405020304" pitchFamily="18" charset="0"/>
            </a:endParaRPr>
          </a:p>
          <a:p>
            <a:pPr marL="0" indent="0">
              <a:buFontTx/>
              <a:buNone/>
              <a:defRPr/>
            </a:pPr>
            <a:endParaRPr lang="en-US" dirty="0" smtClean="0">
              <a:latin typeface="Times New Roman" panose="02020603050405020304" pitchFamily="18" charset="0"/>
              <a:cs typeface="Times New Roman" panose="02020603050405020304" pitchFamily="18" charset="0"/>
            </a:endParaRPr>
          </a:p>
          <a:p>
            <a:pPr>
              <a:defRPr/>
            </a:pPr>
            <a:endParaRPr lang="en-US" dirty="0" smtClean="0"/>
          </a:p>
          <a:p>
            <a:pPr>
              <a:defRPr/>
            </a:pPr>
            <a:endParaRPr lang="en-US" dirty="0" smtClean="0"/>
          </a:p>
          <a:p>
            <a:pPr>
              <a:defRPr/>
            </a:pPr>
            <a:endParaRPr lang="en-US" dirty="0"/>
          </a:p>
          <a:p>
            <a:pPr>
              <a:defRPr/>
            </a:pPr>
            <a:endParaRPr lang="en-US" dirty="0"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1" dur="500"/>
                                        <p:tgtEl>
                                          <p:spTgt spid="3">
                                            <p:txEl>
                                              <p:pRg st="3" end="3"/>
                                            </p:tx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p:txBody>
          <a:bodyPr/>
          <a:lstStyle/>
          <a:p>
            <a:r>
              <a:rPr lang="en-US" altLang="en-US" sz="5400" smtClean="0">
                <a:latin typeface="Times New Roman" pitchFamily="18" charset="0"/>
                <a:cs typeface="Times New Roman" pitchFamily="18" charset="0"/>
              </a:rPr>
              <a:t>The U.S. Supreme Court granted certiorari and issued its unanimous decision in Porter.</a:t>
            </a:r>
          </a:p>
          <a:p>
            <a:endParaRPr lang="en-US" altLang="en-US" smtClean="0"/>
          </a:p>
          <a:p>
            <a:endParaRPr lang="en-US" altLang="en-US" smtClean="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p:cTn id="7" dur="500" fill="hold"/>
                                        <p:tgtEl>
                                          <p:spTgt spid="921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21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2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79388" y="404813"/>
            <a:ext cx="8642350" cy="1295400"/>
          </a:xfrm>
        </p:spPr>
        <p:txBody>
          <a:bodyPr/>
          <a:lstStyle/>
          <a:p>
            <a:pPr algn="ctr"/>
            <a:r>
              <a:rPr lang="en-US" altLang="en-US" sz="6000" smtClean="0">
                <a:latin typeface="Times New Roman" pitchFamily="18" charset="0"/>
                <a:cs typeface="Times New Roman" pitchFamily="18" charset="0"/>
              </a:rPr>
              <a:t>See Handout</a:t>
            </a:r>
            <a:r>
              <a:rPr lang="en-US" altLang="en-US" smtClean="0"/>
              <a:t/>
            </a:r>
            <a:br>
              <a:rPr lang="en-US" altLang="en-US" smtClean="0"/>
            </a:br>
            <a:endParaRPr lang="en-US" altLang="en-US" smtClean="0"/>
          </a:p>
        </p:txBody>
      </p:sp>
      <p:sp>
        <p:nvSpPr>
          <p:cNvPr id="3" name="Content Placeholder 2"/>
          <p:cNvSpPr>
            <a:spLocks noGrp="1"/>
          </p:cNvSpPr>
          <p:nvPr>
            <p:ph idx="1"/>
          </p:nvPr>
        </p:nvSpPr>
        <p:spPr>
          <a:xfrm>
            <a:off x="0" y="1700213"/>
            <a:ext cx="9144000" cy="5157787"/>
          </a:xfrm>
        </p:spPr>
        <p:txBody>
          <a:bodyPr/>
          <a:lstStyle/>
          <a:p>
            <a:pPr>
              <a:defRPr/>
            </a:pPr>
            <a:r>
              <a:rPr lang="en-US" sz="4000" dirty="0" smtClean="0">
                <a:latin typeface="Times New Roman" panose="02020603050405020304" pitchFamily="18" charset="0"/>
                <a:cs typeface="Times New Roman" panose="02020603050405020304" pitchFamily="18" charset="0"/>
              </a:rPr>
              <a:t>In 2012, the United States Sentencing Commission published a training document for judges discussing the application of the Porter decision, together with sentencing guidelines departures and Title 18, USC s. 3553(a) variances, in evaluating sentencing mitigation for veterans in federal court.</a:t>
            </a:r>
          </a:p>
          <a:p>
            <a:pPr marL="0" indent="0">
              <a:buFontTx/>
              <a:buNone/>
              <a:defRPr/>
            </a:pPr>
            <a:endParaRPr lang="en-US" dirty="0" smtClean="0">
              <a:latin typeface="Times New Roman" panose="02020603050405020304" pitchFamily="18" charset="0"/>
              <a:cs typeface="Times New Roman" panose="02020603050405020304" pitchFamily="18" charset="0"/>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animEffect transition="in" filter="fade">
                                      <p:cBhvr>
                                        <p:cTn id="9" dur="500"/>
                                        <p:tgtEl>
                                          <p:spTgt spid="1024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p:txBody>
          <a:bodyPr/>
          <a:lstStyle/>
          <a:p>
            <a:r>
              <a:rPr lang="en-US" altLang="en-US" sz="4000" smtClean="0">
                <a:latin typeface="Times New Roman" pitchFamily="18" charset="0"/>
                <a:cs typeface="Times New Roman" pitchFamily="18" charset="0"/>
              </a:rPr>
              <a:t>Thus, if the U.S. Supreme Court can unanimously agree that Veteran issues warrant consideration for mitigation in federal sentencings, then practitioners need to be effective in investigating, developing and presenting these mitigation issues.</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 calcmode="lin" valueType="num">
                                      <p:cBhvr>
                                        <p:cTn id="7" dur="500" fill="hold"/>
                                        <p:tgtEl>
                                          <p:spTgt spid="1126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126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12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p:bldLst>
  </p:timing>
</p:sld>
</file>

<file path=ppt/theme/theme1.xml><?xml version="1.0" encoding="utf-8"?>
<a:theme xmlns:a="http://schemas.openxmlformats.org/drawingml/2006/main" name="VeteransPPT">
  <a:themeElements>
    <a:clrScheme name="Competition 1">
      <a:dk1>
        <a:srgbClr val="000066"/>
      </a:dk1>
      <a:lt1>
        <a:srgbClr val="FFFFFF"/>
      </a:lt1>
      <a:dk2>
        <a:srgbClr val="000066"/>
      </a:dk2>
      <a:lt2>
        <a:srgbClr val="5C1F00"/>
      </a:lt2>
      <a:accent1>
        <a:srgbClr val="FF1515"/>
      </a:accent1>
      <a:accent2>
        <a:srgbClr val="381AEA"/>
      </a:accent2>
      <a:accent3>
        <a:srgbClr val="FFFFFF"/>
      </a:accent3>
      <a:accent4>
        <a:srgbClr val="000056"/>
      </a:accent4>
      <a:accent5>
        <a:srgbClr val="FFAAAA"/>
      </a:accent5>
      <a:accent6>
        <a:srgbClr val="3216D4"/>
      </a:accent6>
      <a:hlink>
        <a:srgbClr val="FFFFFF"/>
      </a:hlink>
      <a:folHlink>
        <a:srgbClr val="000000"/>
      </a:folHlink>
    </a:clrScheme>
    <a:fontScheme name="Competition">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Competition 1">
        <a:dk1>
          <a:srgbClr val="000066"/>
        </a:dk1>
        <a:lt1>
          <a:srgbClr val="FFFFFF"/>
        </a:lt1>
        <a:dk2>
          <a:srgbClr val="000066"/>
        </a:dk2>
        <a:lt2>
          <a:srgbClr val="5C1F00"/>
        </a:lt2>
        <a:accent1>
          <a:srgbClr val="FF1515"/>
        </a:accent1>
        <a:accent2>
          <a:srgbClr val="381AEA"/>
        </a:accent2>
        <a:accent3>
          <a:srgbClr val="FFFFFF"/>
        </a:accent3>
        <a:accent4>
          <a:srgbClr val="000056"/>
        </a:accent4>
        <a:accent5>
          <a:srgbClr val="FFAAAA"/>
        </a:accent5>
        <a:accent6>
          <a:srgbClr val="3216D4"/>
        </a:accent6>
        <a:hlink>
          <a:srgbClr val="FFFFFF"/>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VeteransPPT</Template>
  <TotalTime>52</TotalTime>
  <Words>2604</Words>
  <Application>Microsoft Office PowerPoint</Application>
  <PresentationFormat>On-screen Show (4:3)</PresentationFormat>
  <Paragraphs>130</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VeteransPPT</vt:lpstr>
      <vt:lpstr>PowerPoint Presentation</vt:lpstr>
      <vt:lpstr>THIS MONTH, WE CELEBRATE THE 150TH  ANNIVERSARY OF LINCOLN’S GETTYSBURG ADDRESS, NOVEMBER 19, 1863.</vt:lpstr>
      <vt:lpstr>IN 2009, A UNANIMOUS SUPREME COURT RECOGNIZED THAT THE SACRIFICE OF VETERANS, SHOULD BE CAREFULLY CONSIDERED AS PART OF THE SENTENCING PROCESS.</vt:lpstr>
      <vt:lpstr>Fact Pattern of the Porter case:</vt:lpstr>
      <vt:lpstr>PowerPoint Presentation</vt:lpstr>
      <vt:lpstr>PowerPoint Presentation</vt:lpstr>
      <vt:lpstr>PowerPoint Presentation</vt:lpstr>
      <vt:lpstr>See Handout </vt:lpstr>
      <vt:lpstr>PowerPoint Presentation</vt:lpstr>
      <vt:lpstr>Specific Offender Characteristics Recognized by the federal sentencing guidelines</vt:lpstr>
      <vt:lpstr>§5H1.3. Mental and Emotional Conditions (Policy Statement) </vt:lpstr>
      <vt:lpstr>§5H1.4. Physical Condition, Including Drug or Alcohol Dependence or Abuse; Gambling Addiction (Policy Statement) </vt:lpstr>
      <vt:lpstr>§5H1.4. Physical Condition, Including Drug or Alcohol Dependence or Abuse; Gambling Addiction  (Policy Statement) – Cont’d</vt:lpstr>
      <vt:lpstr>§5H1.11. Military, Civic, Charitable, or Public Service; Employment-Related Contributions; Record of Prior Good Works (Policy Statement) </vt:lpstr>
      <vt:lpstr>PowerPoint Presentation</vt:lpstr>
      <vt:lpstr>18 USC § 3553 - Imposition of a sentence (a) Factors To Be Considered in Imposing a Sentence. </vt:lpstr>
      <vt:lpstr>18 USC § 3553(a)(1)</vt:lpstr>
      <vt:lpstr>18 USC § 3553(a)(2)(A)</vt:lpstr>
      <vt:lpstr>18 USC § 3553(a)(2)(B)</vt:lpstr>
      <vt:lpstr>18 USC § 3553(a)(2)(C)</vt:lpstr>
      <vt:lpstr>18 USC § 3553(a)(2)(D)</vt:lpstr>
      <vt:lpstr>Child Pornography Cases –</vt:lpstr>
      <vt:lpstr>PowerPoint Presentation</vt:lpstr>
      <vt:lpstr>Internet Sex Solicitation Cases</vt:lpstr>
      <vt:lpstr>United States v. Conyers, 2011 U.S. Dist. LEXIS 83949 (S.D.S.C. July 29, 2011) </vt:lpstr>
      <vt:lpstr>United States v. Howe, 543 F.3d 128 (3rd Cir. 2009) </vt:lpstr>
      <vt:lpstr>United States v. Williams, 332 Fed. Appx. 937 (5th Cir. 2009) </vt:lpstr>
      <vt:lpstr>United States v. Panyard, 2009 WL 1099257 (E.D. Mich. 2009) </vt:lpstr>
      <vt:lpstr>United States v. Cole, 622 F.Supp.2d 632 (N.D. Ohio 2008)</vt:lpstr>
      <vt:lpstr>United States v. Hogge, 2101 U.S. Dist. LEXIS 142344 (N.D. IND March 29, 2010)</vt:lpstr>
      <vt:lpstr>United States v. Moses, (E.D. WI.), 2007 WL 42752 (Jan 5, 2007)</vt:lpstr>
      <vt:lpstr>United States v. Nellum, 2005 WL 300073 (N.D. IN. 2005) </vt:lpstr>
      <vt:lpstr>United States v. Shipley, 560 F.Supp.2d. 739 (S.D. Iowa 2008) </vt:lpstr>
      <vt:lpstr>United States v. Lett, 483 F.3d 782  (11th Cir. 2007) </vt:lpstr>
      <vt:lpstr>United States v. Lett, 483 F.3d 782  (11th Cir. 2007) – Cont’d</vt:lpstr>
      <vt:lpstr>PowerPoint Presentation</vt:lpstr>
    </vt:vector>
  </TitlesOfParts>
  <Company>Federal Defender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Standard</dc:creator>
  <cp:lastModifiedBy>Standard</cp:lastModifiedBy>
  <cp:revision>14</cp:revision>
  <dcterms:created xsi:type="dcterms:W3CDTF">2013-11-06T20:54:22Z</dcterms:created>
  <dcterms:modified xsi:type="dcterms:W3CDTF">2013-11-07T15:44:29Z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TC011408301033</vt:lpwstr>
  </property>
</Properties>
</file>