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4" r:id="rId3"/>
  </p:sldMasterIdLst>
  <p:notesMasterIdLst>
    <p:notesMasterId r:id="rId39"/>
  </p:notesMasterIdLst>
  <p:handoutMasterIdLst>
    <p:handoutMasterId r:id="rId40"/>
  </p:handoutMasterIdLst>
  <p:sldIdLst>
    <p:sldId id="515" r:id="rId4"/>
    <p:sldId id="536" r:id="rId5"/>
    <p:sldId id="534" r:id="rId6"/>
    <p:sldId id="516" r:id="rId7"/>
    <p:sldId id="517" r:id="rId8"/>
    <p:sldId id="518" r:id="rId9"/>
    <p:sldId id="542" r:id="rId10"/>
    <p:sldId id="527" r:id="rId11"/>
    <p:sldId id="519" r:id="rId12"/>
    <p:sldId id="520" r:id="rId13"/>
    <p:sldId id="528" r:id="rId14"/>
    <p:sldId id="521" r:id="rId15"/>
    <p:sldId id="529" r:id="rId16"/>
    <p:sldId id="530" r:id="rId17"/>
    <p:sldId id="531" r:id="rId18"/>
    <p:sldId id="532" r:id="rId19"/>
    <p:sldId id="268" r:id="rId20"/>
    <p:sldId id="269" r:id="rId21"/>
    <p:sldId id="270" r:id="rId22"/>
    <p:sldId id="537" r:id="rId23"/>
    <p:sldId id="523" r:id="rId24"/>
    <p:sldId id="533" r:id="rId25"/>
    <p:sldId id="524" r:id="rId26"/>
    <p:sldId id="525" r:id="rId27"/>
    <p:sldId id="526" r:id="rId28"/>
    <p:sldId id="522" r:id="rId29"/>
    <p:sldId id="512" r:id="rId30"/>
    <p:sldId id="513" r:id="rId31"/>
    <p:sldId id="514" r:id="rId32"/>
    <p:sldId id="273" r:id="rId33"/>
    <p:sldId id="538" r:id="rId34"/>
    <p:sldId id="539" r:id="rId35"/>
    <p:sldId id="540" r:id="rId36"/>
    <p:sldId id="541" r:id="rId37"/>
    <p:sldId id="535" r:id="rId38"/>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2" d="100"/>
          <a:sy n="92" d="100"/>
        </p:scale>
        <p:origin x="45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56D052A1-9215-4825-B6BF-077EEF64434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 xmlns:a16="http://schemas.microsoft.com/office/drawing/2014/main" id="{A7EE55B9-9C36-47FB-9742-A42750136B2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endParaRPr lang="en-US"/>
          </a:p>
        </p:txBody>
      </p:sp>
      <p:sp>
        <p:nvSpPr>
          <p:cNvPr id="4" name="Footer Placeholder 3">
            <a:extLst>
              <a:ext uri="{FF2B5EF4-FFF2-40B4-BE49-F238E27FC236}">
                <a16:creationId xmlns="" xmlns:a16="http://schemas.microsoft.com/office/drawing/2014/main" id="{484EBE6E-CCFB-46D3-A5B7-32920FBCDC3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 xmlns:a16="http://schemas.microsoft.com/office/drawing/2014/main" id="{FF8DA3BA-E8FA-4059-BAA8-1C87734081F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7536343-90E6-40C3-84C9-7975A5341E05}" type="slidenum">
              <a:rPr lang="en-US" smtClean="0"/>
              <a:t>‹#›</a:t>
            </a:fld>
            <a:endParaRPr lang="en-US"/>
          </a:p>
        </p:txBody>
      </p:sp>
    </p:spTree>
    <p:extLst>
      <p:ext uri="{BB962C8B-B14F-4D97-AF65-F5344CB8AC3E}">
        <p14:creationId xmlns:p14="http://schemas.microsoft.com/office/powerpoint/2010/main" val="21123959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AB9ED9F5-2019-49EB-BBB1-A50109B21F9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smtClean="0">
                <a:latin typeface="+mn-lt"/>
              </a:defRPr>
            </a:lvl1pPr>
          </a:lstStyle>
          <a:p>
            <a:pPr>
              <a:defRPr/>
            </a:pPr>
            <a:endParaRPr lang="en-US"/>
          </a:p>
        </p:txBody>
      </p:sp>
      <p:sp>
        <p:nvSpPr>
          <p:cNvPr id="3" name="Date Placeholder 2">
            <a:extLst>
              <a:ext uri="{FF2B5EF4-FFF2-40B4-BE49-F238E27FC236}">
                <a16:creationId xmlns="" xmlns:a16="http://schemas.microsoft.com/office/drawing/2014/main" id="{634B377D-92F0-485F-8FCA-64DEBDC6F1D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endParaRPr lang="en-US"/>
          </a:p>
        </p:txBody>
      </p:sp>
      <p:sp>
        <p:nvSpPr>
          <p:cNvPr id="4" name="Slide Image Placeholder 3">
            <a:extLst>
              <a:ext uri="{FF2B5EF4-FFF2-40B4-BE49-F238E27FC236}">
                <a16:creationId xmlns="" xmlns:a16="http://schemas.microsoft.com/office/drawing/2014/main" id="{B62D9A46-2F96-4B2B-9407-81675F3739E9}"/>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 xmlns:a16="http://schemas.microsoft.com/office/drawing/2014/main" id="{E1F8C14B-8D8F-4F7B-8C95-7699EA358733}"/>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 xmlns:a16="http://schemas.microsoft.com/office/drawing/2014/main" id="{47353F7D-E6E2-4A5B-B43A-AD902D63679E}"/>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smtClean="0">
                <a:latin typeface="+mn-lt"/>
              </a:defRPr>
            </a:lvl1pPr>
          </a:lstStyle>
          <a:p>
            <a:pPr>
              <a:defRPr/>
            </a:pPr>
            <a:endParaRPr lang="en-US"/>
          </a:p>
        </p:txBody>
      </p:sp>
      <p:sp>
        <p:nvSpPr>
          <p:cNvPr id="7" name="Slide Number Placeholder 6">
            <a:extLst>
              <a:ext uri="{FF2B5EF4-FFF2-40B4-BE49-F238E27FC236}">
                <a16:creationId xmlns="" xmlns:a16="http://schemas.microsoft.com/office/drawing/2014/main" id="{68AF93C5-23CB-4650-A10B-B81B63190F55}"/>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542818E1-8E51-4051-BA6B-8734FF4847DC}" type="slidenum">
              <a:rPr lang="en-US"/>
              <a:pPr>
                <a:defRPr/>
              </a:pPr>
              <a:t>‹#›</a:t>
            </a:fld>
            <a:endParaRPr lang="en-US"/>
          </a:p>
        </p:txBody>
      </p:sp>
    </p:spTree>
    <p:extLst>
      <p:ext uri="{BB962C8B-B14F-4D97-AF65-F5344CB8AC3E}">
        <p14:creationId xmlns:p14="http://schemas.microsoft.com/office/powerpoint/2010/main" val="1891703274"/>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40438352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GB" dirty="0"/>
          </a:p>
        </p:txBody>
      </p:sp>
    </p:spTree>
    <p:extLst>
      <p:ext uri="{BB962C8B-B14F-4D97-AF65-F5344CB8AC3E}">
        <p14:creationId xmlns:p14="http://schemas.microsoft.com/office/powerpoint/2010/main" val="11404763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GB" dirty="0"/>
          </a:p>
        </p:txBody>
      </p:sp>
    </p:spTree>
    <p:extLst>
      <p:ext uri="{BB962C8B-B14F-4D97-AF65-F5344CB8AC3E}">
        <p14:creationId xmlns:p14="http://schemas.microsoft.com/office/powerpoint/2010/main" val="370608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GB" dirty="0"/>
          </a:p>
        </p:txBody>
      </p:sp>
    </p:spTree>
    <p:extLst>
      <p:ext uri="{BB962C8B-B14F-4D97-AF65-F5344CB8AC3E}">
        <p14:creationId xmlns:p14="http://schemas.microsoft.com/office/powerpoint/2010/main" val="16757350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21459374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6607603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22110683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13063992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29567108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10203315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2880396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5924157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27768906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17903921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8026224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23157275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 xmlns:a16="http://schemas.microsoft.com/office/drawing/2014/main" id="{2CB63960-7876-4E86-90B8-86F51A30346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 xmlns:a16="http://schemas.microsoft.com/office/drawing/2014/main" id="{A1EA99E1-2F6A-4270-84D9-E833AF96670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6148" name="Slide Number Placeholder 3">
            <a:extLst>
              <a:ext uri="{FF2B5EF4-FFF2-40B4-BE49-F238E27FC236}">
                <a16:creationId xmlns="" xmlns:a16="http://schemas.microsoft.com/office/drawing/2014/main" id="{45F7D70A-4434-42A9-8C28-FB9F2C8E899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endParaRPr lang="en-US" altLang="en-US"/>
          </a:p>
        </p:txBody>
      </p:sp>
    </p:spTree>
    <p:extLst>
      <p:ext uri="{BB962C8B-B14F-4D97-AF65-F5344CB8AC3E}">
        <p14:creationId xmlns:p14="http://schemas.microsoft.com/office/powerpoint/2010/main" val="35306959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36822823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62805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5637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60859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877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33205076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57513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838825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01434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169451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915528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0075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GB" dirty="0"/>
          </a:p>
        </p:txBody>
      </p:sp>
    </p:spTree>
    <p:extLst>
      <p:ext uri="{BB962C8B-B14F-4D97-AF65-F5344CB8AC3E}">
        <p14:creationId xmlns:p14="http://schemas.microsoft.com/office/powerpoint/2010/main" val="713796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20463802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GB" dirty="0"/>
          </a:p>
        </p:txBody>
      </p:sp>
    </p:spTree>
    <p:extLst>
      <p:ext uri="{BB962C8B-B14F-4D97-AF65-F5344CB8AC3E}">
        <p14:creationId xmlns:p14="http://schemas.microsoft.com/office/powerpoint/2010/main" val="1773877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GB" dirty="0"/>
          </a:p>
        </p:txBody>
      </p:sp>
    </p:spTree>
    <p:extLst>
      <p:ext uri="{BB962C8B-B14F-4D97-AF65-F5344CB8AC3E}">
        <p14:creationId xmlns:p14="http://schemas.microsoft.com/office/powerpoint/2010/main" val="34663190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GB" dirty="0"/>
          </a:p>
        </p:txBody>
      </p:sp>
    </p:spTree>
    <p:extLst>
      <p:ext uri="{BB962C8B-B14F-4D97-AF65-F5344CB8AC3E}">
        <p14:creationId xmlns:p14="http://schemas.microsoft.com/office/powerpoint/2010/main" val="21630831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GB" dirty="0"/>
          </a:p>
        </p:txBody>
      </p:sp>
    </p:spTree>
    <p:extLst>
      <p:ext uri="{BB962C8B-B14F-4D97-AF65-F5344CB8AC3E}">
        <p14:creationId xmlns:p14="http://schemas.microsoft.com/office/powerpoint/2010/main" val="661919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462A8590-D0B6-4DEE-991F-5DA2BB1975E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 xmlns:a16="http://schemas.microsoft.com/office/drawing/2014/main" id="{8352EBE0-8519-40D2-9857-8025AE8CAB8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795FBFFD-EA6F-40B9-B189-76CF502A9E86}"/>
              </a:ext>
            </a:extLst>
          </p:cNvPr>
          <p:cNvSpPr>
            <a:spLocks noGrp="1"/>
          </p:cNvSpPr>
          <p:nvPr>
            <p:ph type="sldNum" sz="quarter" idx="12"/>
          </p:nvPr>
        </p:nvSpPr>
        <p:spPr/>
        <p:txBody>
          <a:bodyPr/>
          <a:lstStyle>
            <a:lvl1pPr>
              <a:defRPr/>
            </a:lvl1pPr>
          </a:lstStyle>
          <a:p>
            <a:pPr>
              <a:defRPr/>
            </a:pPr>
            <a:fld id="{D6982BF7-1036-4594-942B-88CBDE8EB3CE}" type="slidenum">
              <a:rPr lang="en-US"/>
              <a:pPr>
                <a:defRPr/>
              </a:pPr>
              <a:t>‹#›</a:t>
            </a:fld>
            <a:endParaRPr lang="en-US"/>
          </a:p>
        </p:txBody>
      </p:sp>
    </p:spTree>
    <p:extLst>
      <p:ext uri="{BB962C8B-B14F-4D97-AF65-F5344CB8AC3E}">
        <p14:creationId xmlns:p14="http://schemas.microsoft.com/office/powerpoint/2010/main" val="499361582"/>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F9B8D80-C983-40B4-A87F-55C69A5719B5}"/>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 xmlns:a16="http://schemas.microsoft.com/office/drawing/2014/main" id="{D973A775-9E25-4363-A2E6-6E13AA4D7FF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6A9D5B23-F74C-4167-BF64-269B68E451B2}"/>
              </a:ext>
            </a:extLst>
          </p:cNvPr>
          <p:cNvSpPr>
            <a:spLocks noGrp="1"/>
          </p:cNvSpPr>
          <p:nvPr>
            <p:ph type="sldNum" sz="quarter" idx="12"/>
          </p:nvPr>
        </p:nvSpPr>
        <p:spPr/>
        <p:txBody>
          <a:bodyPr/>
          <a:lstStyle>
            <a:lvl1pPr>
              <a:defRPr/>
            </a:lvl1pPr>
          </a:lstStyle>
          <a:p>
            <a:pPr>
              <a:defRPr/>
            </a:pPr>
            <a:fld id="{D15BF481-DB6D-40C7-A181-47E8F69A35D8}" type="slidenum">
              <a:rPr lang="en-US"/>
              <a:pPr>
                <a:defRPr/>
              </a:pPr>
              <a:t>‹#›</a:t>
            </a:fld>
            <a:endParaRPr lang="en-US"/>
          </a:p>
        </p:txBody>
      </p:sp>
    </p:spTree>
    <p:extLst>
      <p:ext uri="{BB962C8B-B14F-4D97-AF65-F5344CB8AC3E}">
        <p14:creationId xmlns:p14="http://schemas.microsoft.com/office/powerpoint/2010/main" val="243742552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814754E-6D0C-474A-B2EE-1B3FF9923411}"/>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 xmlns:a16="http://schemas.microsoft.com/office/drawing/2014/main" id="{8E879037-74EE-4908-8E2D-3174748396D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6F96B13F-9E51-46CB-BAAE-E1A96A5E1E12}"/>
              </a:ext>
            </a:extLst>
          </p:cNvPr>
          <p:cNvSpPr>
            <a:spLocks noGrp="1"/>
          </p:cNvSpPr>
          <p:nvPr>
            <p:ph type="sldNum" sz="quarter" idx="12"/>
          </p:nvPr>
        </p:nvSpPr>
        <p:spPr/>
        <p:txBody>
          <a:bodyPr/>
          <a:lstStyle>
            <a:lvl1pPr>
              <a:defRPr/>
            </a:lvl1pPr>
          </a:lstStyle>
          <a:p>
            <a:pPr>
              <a:defRPr/>
            </a:pPr>
            <a:fld id="{76932E30-16C2-4215-A323-6274FE66A073}" type="slidenum">
              <a:rPr lang="en-US"/>
              <a:pPr>
                <a:defRPr/>
              </a:pPr>
              <a:t>‹#›</a:t>
            </a:fld>
            <a:endParaRPr lang="en-US"/>
          </a:p>
        </p:txBody>
      </p:sp>
    </p:spTree>
    <p:extLst>
      <p:ext uri="{BB962C8B-B14F-4D97-AF65-F5344CB8AC3E}">
        <p14:creationId xmlns:p14="http://schemas.microsoft.com/office/powerpoint/2010/main" val="436363126"/>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eaLnBrk="1" fontAlgn="auto" hangingPunct="1">
              <a:spcBef>
                <a:spcPts val="0"/>
              </a:spcBef>
              <a:spcAft>
                <a:spcPts val="0"/>
              </a:spcAft>
            </a:pPr>
            <a:fld id="{DD0A6DF9-7B66-458C-8A71-25507A7FD534}" type="datetimeFigureOut">
              <a:rPr lang="en-US" smtClean="0">
                <a:solidFill>
                  <a:prstClr val="black">
                    <a:tint val="75000"/>
                  </a:prstClr>
                </a:solidFill>
                <a:latin typeface="Calibri"/>
              </a:rPr>
              <a:pPr eaLnBrk="1" fontAlgn="auto" hangingPunct="1">
                <a:spcBef>
                  <a:spcPts val="0"/>
                </a:spcBef>
                <a:spcAft>
                  <a:spcPts val="0"/>
                </a:spcAft>
              </a:pPr>
              <a:t>2/27/2019</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eaLnBrk="1" fontAlgn="auto" hangingPunct="1">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eaLnBrk="1" fontAlgn="auto" hangingPunct="1">
              <a:spcBef>
                <a:spcPts val="0"/>
              </a:spcBef>
              <a:spcAft>
                <a:spcPts val="0"/>
              </a:spcAft>
            </a:pPr>
            <a:fld id="{C3070D8E-DCF7-4DEE-BE14-995C189D862A}" type="slidenum">
              <a:rPr lang="en-US" smtClean="0">
                <a:solidFill>
                  <a:prstClr val="black">
                    <a:tint val="75000"/>
                  </a:prstClr>
                </a:solidFill>
                <a:latin typeface="Calibri"/>
              </a:rPr>
              <a:pPr eaLnBrk="1" fontAlgn="auto" hangingPunct="1">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41599917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D793E1EC-9DDD-4A11-A4AE-E315410F15F3}"/>
              </a:ext>
            </a:extLst>
          </p:cNvPr>
          <p:cNvSpPr>
            <a:spLocks noGrp="1"/>
          </p:cNvSpPr>
          <p:nvPr>
            <p:ph type="dt" sz="half" idx="10"/>
          </p:nvPr>
        </p:nvSpPr>
        <p:spPr/>
        <p:txBody>
          <a:bodyPr/>
          <a:lstStyle>
            <a:lvl1pPr>
              <a:defRPr/>
            </a:lvl1pPr>
          </a:lstStyle>
          <a:p>
            <a:pPr>
              <a:defRPr/>
            </a:pPr>
            <a:fld id="{C79AAED1-4D15-4988-BDD6-988113A8F7EA}" type="datetime1">
              <a:rPr lang="en-US"/>
              <a:pPr>
                <a:defRPr/>
              </a:pPr>
              <a:t>2/27/2019</a:t>
            </a:fld>
            <a:endParaRPr lang="en-US"/>
          </a:p>
        </p:txBody>
      </p:sp>
      <p:sp>
        <p:nvSpPr>
          <p:cNvPr id="5" name="Footer Placeholder 4">
            <a:extLst>
              <a:ext uri="{FF2B5EF4-FFF2-40B4-BE49-F238E27FC236}">
                <a16:creationId xmlns="" xmlns:a16="http://schemas.microsoft.com/office/drawing/2014/main" id="{7AE8DAC2-F2E1-40DD-85AD-9442415CB82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D801FD56-B711-4765-83EA-BC6BA59D5391}"/>
              </a:ext>
            </a:extLst>
          </p:cNvPr>
          <p:cNvSpPr>
            <a:spLocks noGrp="1"/>
          </p:cNvSpPr>
          <p:nvPr>
            <p:ph type="sldNum" sz="quarter" idx="12"/>
          </p:nvPr>
        </p:nvSpPr>
        <p:spPr/>
        <p:txBody>
          <a:bodyPr/>
          <a:lstStyle>
            <a:lvl1pPr>
              <a:defRPr/>
            </a:lvl1pPr>
          </a:lstStyle>
          <a:p>
            <a:pPr>
              <a:defRPr/>
            </a:pPr>
            <a:fld id="{BA1505DD-43C7-4A3E-8B83-6858F9191BE3}" type="slidenum">
              <a:rPr lang="en-US"/>
              <a:pPr>
                <a:defRPr/>
              </a:pPr>
              <a:t>‹#›</a:t>
            </a:fld>
            <a:endParaRPr lang="en-US"/>
          </a:p>
        </p:txBody>
      </p:sp>
    </p:spTree>
    <p:extLst>
      <p:ext uri="{BB962C8B-B14F-4D97-AF65-F5344CB8AC3E}">
        <p14:creationId xmlns:p14="http://schemas.microsoft.com/office/powerpoint/2010/main" val="3196020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 xmlns:a16="http://schemas.microsoft.com/office/drawing/2014/main" id="{A7262DBE-BC0D-4BE7-89AA-C1DD4B502B59}"/>
              </a:ext>
            </a:extLst>
          </p:cNvPr>
          <p:cNvSpPr>
            <a:spLocks noGrp="1"/>
          </p:cNvSpPr>
          <p:nvPr>
            <p:ph type="dt" sz="half" idx="10"/>
          </p:nvPr>
        </p:nvSpPr>
        <p:spPr/>
        <p:txBody>
          <a:bodyPr/>
          <a:lstStyle>
            <a:lvl1pPr>
              <a:defRPr/>
            </a:lvl1pPr>
          </a:lstStyle>
          <a:p>
            <a:pPr>
              <a:defRPr/>
            </a:pPr>
            <a:fld id="{CB70CE9E-1D56-48EA-83B4-6729AC51D0F7}" type="datetime1">
              <a:rPr lang="en-US"/>
              <a:pPr>
                <a:defRPr/>
              </a:pPr>
              <a:t>2/27/2019</a:t>
            </a:fld>
            <a:endParaRPr lang="en-US"/>
          </a:p>
        </p:txBody>
      </p:sp>
      <p:sp>
        <p:nvSpPr>
          <p:cNvPr id="4" name="Footer Placeholder 4">
            <a:extLst>
              <a:ext uri="{FF2B5EF4-FFF2-40B4-BE49-F238E27FC236}">
                <a16:creationId xmlns="" xmlns:a16="http://schemas.microsoft.com/office/drawing/2014/main" id="{021EF6B1-BCAC-41E2-B749-C4E36389177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 xmlns:a16="http://schemas.microsoft.com/office/drawing/2014/main" id="{A7F7BD05-E8FF-413D-A00D-3D1A35648477}"/>
              </a:ext>
            </a:extLst>
          </p:cNvPr>
          <p:cNvSpPr>
            <a:spLocks noGrp="1"/>
          </p:cNvSpPr>
          <p:nvPr>
            <p:ph type="sldNum" sz="quarter" idx="12"/>
          </p:nvPr>
        </p:nvSpPr>
        <p:spPr/>
        <p:txBody>
          <a:bodyPr/>
          <a:lstStyle>
            <a:lvl1pPr>
              <a:defRPr/>
            </a:lvl1pPr>
          </a:lstStyle>
          <a:p>
            <a:pPr>
              <a:defRPr/>
            </a:pPr>
            <a:fld id="{E2F0C8DF-F645-47E9-8D77-347FC913CB2A}" type="slidenum">
              <a:rPr lang="en-US"/>
              <a:pPr>
                <a:defRPr/>
              </a:pPr>
              <a:t>‹#›</a:t>
            </a:fld>
            <a:endParaRPr lang="en-US"/>
          </a:p>
        </p:txBody>
      </p:sp>
    </p:spTree>
    <p:extLst>
      <p:ext uri="{BB962C8B-B14F-4D97-AF65-F5344CB8AC3E}">
        <p14:creationId xmlns:p14="http://schemas.microsoft.com/office/powerpoint/2010/main" val="331349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eaLnBrk="1" fontAlgn="auto" hangingPunct="1">
              <a:spcBef>
                <a:spcPts val="0"/>
              </a:spcBef>
              <a:spcAft>
                <a:spcPts val="0"/>
              </a:spcAft>
            </a:pPr>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pPr eaLnBrk="1" fontAlgn="auto" hangingPunct="1">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pPr eaLnBrk="1" fontAlgn="auto" hangingPunct="1">
              <a:spcBef>
                <a:spcPts val="0"/>
              </a:spcBef>
              <a:spcAft>
                <a:spcPts val="0"/>
              </a:spcAft>
            </a:pPr>
            <a:fld id="{C3070D8E-DCF7-4DEE-BE14-995C189D862A}" type="slidenum">
              <a:rPr lang="en-US" smtClean="0">
                <a:solidFill>
                  <a:prstClr val="black">
                    <a:tint val="75000"/>
                  </a:prstClr>
                </a:solidFill>
                <a:latin typeface="Calibri"/>
              </a:rPr>
              <a:pPr eaLnBrk="1" fontAlgn="auto" hangingPunct="1">
                <a:spcBef>
                  <a:spcPts val="0"/>
                </a:spcBef>
                <a:spcAft>
                  <a:spcPts val="0"/>
                </a:spcAft>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095399085"/>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D793E1EC-9DDD-4A11-A4AE-E315410F15F3}"/>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 xmlns:a16="http://schemas.microsoft.com/office/drawing/2014/main" id="{7AE8DAC2-F2E1-40DD-85AD-9442415CB82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D801FD56-B711-4765-83EA-BC6BA59D5391}"/>
              </a:ext>
            </a:extLst>
          </p:cNvPr>
          <p:cNvSpPr>
            <a:spLocks noGrp="1"/>
          </p:cNvSpPr>
          <p:nvPr>
            <p:ph type="sldNum" sz="quarter" idx="12"/>
          </p:nvPr>
        </p:nvSpPr>
        <p:spPr/>
        <p:txBody>
          <a:bodyPr/>
          <a:lstStyle>
            <a:lvl1pPr>
              <a:defRPr/>
            </a:lvl1pPr>
          </a:lstStyle>
          <a:p>
            <a:pPr>
              <a:defRPr/>
            </a:pPr>
            <a:fld id="{BA1505DD-43C7-4A3E-8B83-6858F9191BE3}" type="slidenum">
              <a:rPr lang="en-US"/>
              <a:pPr>
                <a:defRPr/>
              </a:pPr>
              <a:t>‹#›</a:t>
            </a:fld>
            <a:endParaRPr lang="en-US"/>
          </a:p>
        </p:txBody>
      </p:sp>
    </p:spTree>
    <p:extLst>
      <p:ext uri="{BB962C8B-B14F-4D97-AF65-F5344CB8AC3E}">
        <p14:creationId xmlns:p14="http://schemas.microsoft.com/office/powerpoint/2010/main" val="811607151"/>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 xmlns:a16="http://schemas.microsoft.com/office/drawing/2014/main" id="{B104AEA7-FDD7-49BF-8B8B-10CBB1418818}"/>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 xmlns:a16="http://schemas.microsoft.com/office/drawing/2014/main" id="{C8F8B37E-4977-4E4B-B17E-A5789897404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7015F358-6285-4350-A20E-4B5822D048B3}"/>
              </a:ext>
            </a:extLst>
          </p:cNvPr>
          <p:cNvSpPr>
            <a:spLocks noGrp="1"/>
          </p:cNvSpPr>
          <p:nvPr>
            <p:ph type="sldNum" sz="quarter" idx="12"/>
          </p:nvPr>
        </p:nvSpPr>
        <p:spPr/>
        <p:txBody>
          <a:bodyPr/>
          <a:lstStyle>
            <a:lvl1pPr>
              <a:defRPr/>
            </a:lvl1pPr>
          </a:lstStyle>
          <a:p>
            <a:pPr>
              <a:defRPr/>
            </a:pPr>
            <a:fld id="{A864BCB9-2F53-45C8-972B-3FD8EF1A58D1}" type="slidenum">
              <a:rPr lang="en-US"/>
              <a:pPr>
                <a:defRPr/>
              </a:pPr>
              <a:t>‹#›</a:t>
            </a:fld>
            <a:endParaRPr lang="en-US"/>
          </a:p>
        </p:txBody>
      </p:sp>
    </p:spTree>
    <p:extLst>
      <p:ext uri="{BB962C8B-B14F-4D97-AF65-F5344CB8AC3E}">
        <p14:creationId xmlns:p14="http://schemas.microsoft.com/office/powerpoint/2010/main" val="32403934"/>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 xmlns:a16="http://schemas.microsoft.com/office/drawing/2014/main" id="{C67A4415-BF56-4E92-81A8-C7A9988861FC}"/>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 xmlns:a16="http://schemas.microsoft.com/office/drawing/2014/main" id="{9C2A27FB-504A-4409-8A44-77C5813A2EC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0F939EE8-4462-455A-A294-E3C168C45AF3}"/>
              </a:ext>
            </a:extLst>
          </p:cNvPr>
          <p:cNvSpPr>
            <a:spLocks noGrp="1"/>
          </p:cNvSpPr>
          <p:nvPr>
            <p:ph type="sldNum" sz="quarter" idx="12"/>
          </p:nvPr>
        </p:nvSpPr>
        <p:spPr/>
        <p:txBody>
          <a:bodyPr/>
          <a:lstStyle>
            <a:lvl1pPr>
              <a:defRPr/>
            </a:lvl1pPr>
          </a:lstStyle>
          <a:p>
            <a:pPr>
              <a:defRPr/>
            </a:pPr>
            <a:fld id="{D05156ED-E4FF-469A-A497-49F33E7E5565}" type="slidenum">
              <a:rPr lang="en-US"/>
              <a:pPr>
                <a:defRPr/>
              </a:pPr>
              <a:t>‹#›</a:t>
            </a:fld>
            <a:endParaRPr lang="en-US"/>
          </a:p>
        </p:txBody>
      </p:sp>
    </p:spTree>
    <p:extLst>
      <p:ext uri="{BB962C8B-B14F-4D97-AF65-F5344CB8AC3E}">
        <p14:creationId xmlns:p14="http://schemas.microsoft.com/office/powerpoint/2010/main" val="2481984200"/>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 xmlns:a16="http://schemas.microsoft.com/office/drawing/2014/main" id="{D5BBB113-6285-4F4E-98A3-49175B23C3A9}"/>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 xmlns:a16="http://schemas.microsoft.com/office/drawing/2014/main" id="{5EB14D59-E801-46C5-8BA0-443EAA01FC86}"/>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 xmlns:a16="http://schemas.microsoft.com/office/drawing/2014/main" id="{0FB64AC5-E862-4B10-8B7F-54BEF9513CDF}"/>
              </a:ext>
            </a:extLst>
          </p:cNvPr>
          <p:cNvSpPr>
            <a:spLocks noGrp="1"/>
          </p:cNvSpPr>
          <p:nvPr>
            <p:ph type="sldNum" sz="quarter" idx="12"/>
          </p:nvPr>
        </p:nvSpPr>
        <p:spPr/>
        <p:txBody>
          <a:bodyPr/>
          <a:lstStyle>
            <a:lvl1pPr>
              <a:defRPr/>
            </a:lvl1pPr>
          </a:lstStyle>
          <a:p>
            <a:pPr>
              <a:defRPr/>
            </a:pPr>
            <a:fld id="{338F265A-7781-4809-9878-2742B3B1BA43}" type="slidenum">
              <a:rPr lang="en-US"/>
              <a:pPr>
                <a:defRPr/>
              </a:pPr>
              <a:t>‹#›</a:t>
            </a:fld>
            <a:endParaRPr lang="en-US"/>
          </a:p>
        </p:txBody>
      </p:sp>
    </p:spTree>
    <p:extLst>
      <p:ext uri="{BB962C8B-B14F-4D97-AF65-F5344CB8AC3E}">
        <p14:creationId xmlns:p14="http://schemas.microsoft.com/office/powerpoint/2010/main" val="805595022"/>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 xmlns:a16="http://schemas.microsoft.com/office/drawing/2014/main" id="{A7262DBE-BC0D-4BE7-89AA-C1DD4B502B59}"/>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 xmlns:a16="http://schemas.microsoft.com/office/drawing/2014/main" id="{021EF6B1-BCAC-41E2-B749-C4E36389177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 xmlns:a16="http://schemas.microsoft.com/office/drawing/2014/main" id="{A7F7BD05-E8FF-413D-A00D-3D1A35648477}"/>
              </a:ext>
            </a:extLst>
          </p:cNvPr>
          <p:cNvSpPr>
            <a:spLocks noGrp="1"/>
          </p:cNvSpPr>
          <p:nvPr>
            <p:ph type="sldNum" sz="quarter" idx="12"/>
          </p:nvPr>
        </p:nvSpPr>
        <p:spPr/>
        <p:txBody>
          <a:bodyPr/>
          <a:lstStyle>
            <a:lvl1pPr>
              <a:defRPr/>
            </a:lvl1pPr>
          </a:lstStyle>
          <a:p>
            <a:pPr>
              <a:defRPr/>
            </a:pPr>
            <a:fld id="{E2F0C8DF-F645-47E9-8D77-347FC913CB2A}" type="slidenum">
              <a:rPr lang="en-US"/>
              <a:pPr>
                <a:defRPr/>
              </a:pPr>
              <a:t>‹#›</a:t>
            </a:fld>
            <a:endParaRPr lang="en-US"/>
          </a:p>
        </p:txBody>
      </p:sp>
    </p:spTree>
    <p:extLst>
      <p:ext uri="{BB962C8B-B14F-4D97-AF65-F5344CB8AC3E}">
        <p14:creationId xmlns:p14="http://schemas.microsoft.com/office/powerpoint/2010/main" val="2474845107"/>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 xmlns:a16="http://schemas.microsoft.com/office/drawing/2014/main" id="{FDD84607-619A-4C30-ABC1-25ED6C59712A}"/>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 xmlns:a16="http://schemas.microsoft.com/office/drawing/2014/main" id="{E87032B5-8299-46F8-97E4-02B11A20E66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 xmlns:a16="http://schemas.microsoft.com/office/drawing/2014/main" id="{498AA082-EB8B-4F02-80C3-89C8431E6494}"/>
              </a:ext>
            </a:extLst>
          </p:cNvPr>
          <p:cNvSpPr>
            <a:spLocks noGrp="1"/>
          </p:cNvSpPr>
          <p:nvPr>
            <p:ph type="sldNum" sz="quarter" idx="12"/>
          </p:nvPr>
        </p:nvSpPr>
        <p:spPr/>
        <p:txBody>
          <a:bodyPr/>
          <a:lstStyle>
            <a:lvl1pPr>
              <a:defRPr/>
            </a:lvl1pPr>
          </a:lstStyle>
          <a:p>
            <a:pPr>
              <a:defRPr/>
            </a:pPr>
            <a:fld id="{4BAF4583-1544-4BA5-93AC-AEEEFB052839}" type="slidenum">
              <a:rPr lang="en-US"/>
              <a:pPr>
                <a:defRPr/>
              </a:pPr>
              <a:t>‹#›</a:t>
            </a:fld>
            <a:endParaRPr lang="en-US"/>
          </a:p>
        </p:txBody>
      </p:sp>
    </p:spTree>
    <p:extLst>
      <p:ext uri="{BB962C8B-B14F-4D97-AF65-F5344CB8AC3E}">
        <p14:creationId xmlns:p14="http://schemas.microsoft.com/office/powerpoint/2010/main" val="890707714"/>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 xmlns:a16="http://schemas.microsoft.com/office/drawing/2014/main" id="{CB609E87-A031-4CB8-A31E-A15E0963EEE6}"/>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 xmlns:a16="http://schemas.microsoft.com/office/drawing/2014/main" id="{26124FC4-4FAD-404C-A28D-C7EED87F949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5DA1EEE3-B47D-4434-92F5-41FDF5DE31FD}"/>
              </a:ext>
            </a:extLst>
          </p:cNvPr>
          <p:cNvSpPr>
            <a:spLocks noGrp="1"/>
          </p:cNvSpPr>
          <p:nvPr>
            <p:ph type="sldNum" sz="quarter" idx="12"/>
          </p:nvPr>
        </p:nvSpPr>
        <p:spPr/>
        <p:txBody>
          <a:bodyPr/>
          <a:lstStyle>
            <a:lvl1pPr>
              <a:defRPr/>
            </a:lvl1pPr>
          </a:lstStyle>
          <a:p>
            <a:pPr>
              <a:defRPr/>
            </a:pPr>
            <a:fld id="{BC8DA46C-A834-4C0E-B224-49888282490D}" type="slidenum">
              <a:rPr lang="en-US"/>
              <a:pPr>
                <a:defRPr/>
              </a:pPr>
              <a:t>‹#›</a:t>
            </a:fld>
            <a:endParaRPr lang="en-US"/>
          </a:p>
        </p:txBody>
      </p:sp>
    </p:spTree>
    <p:extLst>
      <p:ext uri="{BB962C8B-B14F-4D97-AF65-F5344CB8AC3E}">
        <p14:creationId xmlns:p14="http://schemas.microsoft.com/office/powerpoint/2010/main" val="304829978"/>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 xmlns:a16="http://schemas.microsoft.com/office/drawing/2014/main" id="{AE1BC542-AFF3-4D22-BD6D-5B5664A39AFE}"/>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 xmlns:a16="http://schemas.microsoft.com/office/drawing/2014/main" id="{9F1B1088-FE95-4852-B2E1-8A5790702F9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FF7E21DF-B4F5-4744-A3A0-F29852A81FC4}"/>
              </a:ext>
            </a:extLst>
          </p:cNvPr>
          <p:cNvSpPr>
            <a:spLocks noGrp="1"/>
          </p:cNvSpPr>
          <p:nvPr>
            <p:ph type="sldNum" sz="quarter" idx="12"/>
          </p:nvPr>
        </p:nvSpPr>
        <p:spPr/>
        <p:txBody>
          <a:bodyPr/>
          <a:lstStyle>
            <a:lvl1pPr>
              <a:defRPr/>
            </a:lvl1pPr>
          </a:lstStyle>
          <a:p>
            <a:pPr>
              <a:defRPr/>
            </a:pPr>
            <a:fld id="{12EEA544-BA70-4D05-80E9-D217943B4781}" type="slidenum">
              <a:rPr lang="en-US"/>
              <a:pPr>
                <a:defRPr/>
              </a:pPr>
              <a:t>‹#›</a:t>
            </a:fld>
            <a:endParaRPr lang="en-US"/>
          </a:p>
        </p:txBody>
      </p:sp>
    </p:spTree>
    <p:extLst>
      <p:ext uri="{BB962C8B-B14F-4D97-AF65-F5344CB8AC3E}">
        <p14:creationId xmlns:p14="http://schemas.microsoft.com/office/powerpoint/2010/main" val="3118537184"/>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 xmlns:a16="http://schemas.microsoft.com/office/drawing/2014/main" id="{223A4428-132A-42C7-BF65-A3DAFEA0AF89}"/>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 xmlns:a16="http://schemas.microsoft.com/office/drawing/2014/main" id="{BDD6D773-FB4F-4F96-A19B-C814B15B2FA1}"/>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 xmlns:a16="http://schemas.microsoft.com/office/drawing/2014/main" id="{B8BDD11D-8D62-489D-91BE-8C0C26AFE1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endParaRPr lang="en-US"/>
          </a:p>
        </p:txBody>
      </p:sp>
      <p:sp>
        <p:nvSpPr>
          <p:cNvPr id="5" name="Footer Placeholder 4">
            <a:extLst>
              <a:ext uri="{FF2B5EF4-FFF2-40B4-BE49-F238E27FC236}">
                <a16:creationId xmlns="" xmlns:a16="http://schemas.microsoft.com/office/drawing/2014/main" id="{E50223BB-E1C1-4D23-85BC-2394D9E9CE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smtClean="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 xmlns:a16="http://schemas.microsoft.com/office/drawing/2014/main" id="{D1319353-6CA0-4B8C-A0DC-787DB82085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653E4672-BF6E-420A-9D93-3F5D74B9EBB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0A6DF9-7B66-458C-8A71-25507A7FD534}" type="datetimeFigureOut">
              <a:rPr lang="en-US" smtClean="0"/>
              <a:t>2/27/2019</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070D8E-DCF7-4DEE-BE14-995C189D862A}" type="slidenum">
              <a:rPr lang="en-US" smtClean="0"/>
              <a:t>‹#›</a:t>
            </a:fld>
            <a:endParaRPr lang="en-US"/>
          </a:p>
        </p:txBody>
      </p:sp>
    </p:spTree>
    <p:extLst>
      <p:ext uri="{BB962C8B-B14F-4D97-AF65-F5344CB8AC3E}">
        <p14:creationId xmlns:p14="http://schemas.microsoft.com/office/powerpoint/2010/main" val="888573353"/>
      </p:ext>
    </p:extLst>
  </p:cSld>
  <p:clrMap bg1="lt1" tx1="dk1" bg2="lt2" tx2="dk2" accent1="accent1" accent2="accent2" accent3="accent3" accent4="accent4" accent5="accent5" accent6="accent6" hlink="hlink" folHlink="folHlink"/>
  <p:sldLayoutIdLst>
    <p:sldLayoutId id="2147483661" r:id="rId1"/>
    <p:sldLayoutId id="2147483666" r:id="rId2"/>
    <p:sldLayoutId id="2147483667"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070D8E-DCF7-4DEE-BE14-995C189D862A}" type="slidenum">
              <a:rPr lang="en-US" smtClean="0"/>
              <a:t>‹#›</a:t>
            </a:fld>
            <a:endParaRPr lang="en-US"/>
          </a:p>
        </p:txBody>
      </p:sp>
    </p:spTree>
    <p:extLst>
      <p:ext uri="{BB962C8B-B14F-4D97-AF65-F5344CB8AC3E}">
        <p14:creationId xmlns:p14="http://schemas.microsoft.com/office/powerpoint/2010/main" val="2462073569"/>
      </p:ext>
    </p:extLst>
  </p:cSld>
  <p:clrMap bg1="lt1" tx1="dk1" bg2="lt2" tx2="dk2" accent1="accent1" accent2="accent2" accent3="accent3" accent4="accent4" accent5="accent5" accent6="accent6" hlink="hlink" folHlink="folHlink"/>
  <p:sldLayoutIdLst>
    <p:sldLayoutId id="2147483665"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555" y="280555"/>
            <a:ext cx="10131136" cy="924790"/>
          </a:xfrm>
        </p:spPr>
        <p:txBody>
          <a:bodyPr/>
          <a:lstStyle/>
          <a:p>
            <a:r>
              <a:rPr lang="en-GB" sz="2200" dirty="0">
                <a:solidFill>
                  <a:srgbClr val="FF0000"/>
                </a:solidFill>
              </a:rPr>
              <a:t/>
            </a:r>
            <a:br>
              <a:rPr lang="en-GB" sz="2200" dirty="0">
                <a:solidFill>
                  <a:srgbClr val="FF0000"/>
                </a:solidFill>
              </a:rPr>
            </a:br>
            <a:r>
              <a:rPr lang="en-GB" sz="2200" dirty="0">
                <a:solidFill>
                  <a:srgbClr val="FF0000"/>
                </a:solidFill>
              </a:rPr>
              <a:t> </a:t>
            </a:r>
            <a:r>
              <a:rPr lang="en-GB" sz="4800" dirty="0">
                <a:solidFill>
                  <a:srgbClr val="FF0000"/>
                </a:solidFill>
              </a:rPr>
              <a:t>Federal Bar Tax Law Conference-Inbound Developments (March 8, 2019)  </a:t>
            </a:r>
          </a:p>
        </p:txBody>
      </p:sp>
      <p:sp>
        <p:nvSpPr>
          <p:cNvPr id="5" name="Text Placeholder 4"/>
          <p:cNvSpPr>
            <a:spLocks noGrp="1"/>
          </p:cNvSpPr>
          <p:nvPr>
            <p:ph idx="1"/>
          </p:nvPr>
        </p:nvSpPr>
        <p:spPr>
          <a:xfrm>
            <a:off x="394855" y="1620981"/>
            <a:ext cx="10169238" cy="4655127"/>
          </a:xfrm>
        </p:spPr>
        <p:txBody>
          <a:bodyPr numCol="1"/>
          <a:lstStyle/>
          <a:p>
            <a:pPr>
              <a:spcAft>
                <a:spcPts val="600"/>
              </a:spcAft>
            </a:pPr>
            <a:endParaRPr lang="en-US" sz="1100" dirty="0"/>
          </a:p>
          <a:p>
            <a:pPr marL="0" lvl="2" indent="0">
              <a:spcBef>
                <a:spcPts val="0"/>
              </a:spcBef>
              <a:spcAft>
                <a:spcPts val="600"/>
              </a:spcAft>
              <a:buSzPct val="100000"/>
              <a:buNone/>
            </a:pPr>
            <a:r>
              <a:rPr lang="en-US" sz="2400" dirty="0"/>
              <a:t>Private Sector Panelists:</a:t>
            </a:r>
          </a:p>
          <a:p>
            <a:pPr marL="0" lvl="2" indent="0">
              <a:spcBef>
                <a:spcPts val="0"/>
              </a:spcBef>
              <a:spcAft>
                <a:spcPts val="600"/>
              </a:spcAft>
              <a:buSzPct val="100000"/>
              <a:buNone/>
            </a:pPr>
            <a:endParaRPr lang="en-US" sz="2400" dirty="0"/>
          </a:p>
          <a:p>
            <a:pPr marL="0" lvl="2" indent="0">
              <a:spcBef>
                <a:spcPts val="0"/>
              </a:spcBef>
              <a:spcAft>
                <a:spcPts val="600"/>
              </a:spcAft>
              <a:buSzPct val="100000"/>
              <a:buNone/>
            </a:pPr>
            <a:r>
              <a:rPr lang="en-US" sz="2400" dirty="0"/>
              <a:t>Joseph Calianno, BDO USA LLP (Moderator)</a:t>
            </a:r>
          </a:p>
          <a:p>
            <a:pPr marL="0" lvl="2" indent="0">
              <a:spcBef>
                <a:spcPts val="0"/>
              </a:spcBef>
              <a:spcAft>
                <a:spcPts val="600"/>
              </a:spcAft>
              <a:buSzPct val="100000"/>
              <a:buNone/>
            </a:pPr>
            <a:r>
              <a:rPr lang="en-US" sz="2400" dirty="0"/>
              <a:t>Heather K.P. Fincher, </a:t>
            </a:r>
            <a:r>
              <a:rPr lang="en-US" sz="2400" dirty="0" err="1"/>
              <a:t>BakerHostetler</a:t>
            </a:r>
            <a:r>
              <a:rPr lang="en-US" sz="2400" dirty="0"/>
              <a:t>  </a:t>
            </a:r>
          </a:p>
          <a:p>
            <a:pPr marL="0" lvl="2" indent="0">
              <a:spcBef>
                <a:spcPts val="0"/>
              </a:spcBef>
              <a:spcAft>
                <a:spcPts val="600"/>
              </a:spcAft>
              <a:buSzPct val="100000"/>
              <a:buNone/>
            </a:pPr>
            <a:r>
              <a:rPr lang="en-US" sz="2400" dirty="0"/>
              <a:t>Alan Granwell, Holland &amp; Knight LLP</a:t>
            </a:r>
          </a:p>
          <a:p>
            <a:pPr marL="0" lvl="2" indent="0">
              <a:spcBef>
                <a:spcPts val="0"/>
              </a:spcBef>
              <a:spcAft>
                <a:spcPts val="600"/>
              </a:spcAft>
              <a:buSzPct val="100000"/>
              <a:buNone/>
            </a:pPr>
            <a:r>
              <a:rPr lang="en-US" sz="2400" dirty="0"/>
              <a:t>Brad Rode, Andersen Tax LLC</a:t>
            </a:r>
          </a:p>
          <a:p>
            <a:pPr marL="0" lvl="2" indent="0">
              <a:spcBef>
                <a:spcPts val="0"/>
              </a:spcBef>
              <a:spcAft>
                <a:spcPts val="600"/>
              </a:spcAft>
              <a:buSzPct val="100000"/>
              <a:buNone/>
            </a:pPr>
            <a:endParaRPr lang="en-US" sz="2400" dirty="0"/>
          </a:p>
          <a:p>
            <a:pPr marL="0" lvl="2" indent="0">
              <a:spcBef>
                <a:spcPts val="0"/>
              </a:spcBef>
              <a:spcAft>
                <a:spcPts val="600"/>
              </a:spcAft>
              <a:buSzPct val="100000"/>
              <a:buNone/>
            </a:pPr>
            <a:r>
              <a:rPr lang="en-US" sz="2400" dirty="0"/>
              <a:t>Government Panelists:</a:t>
            </a:r>
          </a:p>
          <a:p>
            <a:pPr marL="0" lvl="2" indent="0">
              <a:spcBef>
                <a:spcPts val="0"/>
              </a:spcBef>
              <a:spcAft>
                <a:spcPts val="600"/>
              </a:spcAft>
              <a:buSzPct val="100000"/>
              <a:buNone/>
            </a:pPr>
            <a:endParaRPr lang="en-US" sz="2400" dirty="0"/>
          </a:p>
          <a:p>
            <a:pPr marL="0" lvl="2" indent="0">
              <a:spcBef>
                <a:spcPts val="0"/>
              </a:spcBef>
              <a:spcAft>
                <a:spcPts val="600"/>
              </a:spcAft>
              <a:buSzPct val="100000"/>
              <a:buNone/>
            </a:pPr>
            <a:r>
              <a:rPr lang="en-US" sz="2400" dirty="0"/>
              <a:t>Subin Seth, IRS</a:t>
            </a:r>
          </a:p>
          <a:p>
            <a:pPr marL="0" lvl="2" indent="0">
              <a:spcBef>
                <a:spcPts val="0"/>
              </a:spcBef>
              <a:spcAft>
                <a:spcPts val="600"/>
              </a:spcAft>
              <a:buSzPct val="100000"/>
              <a:buNone/>
            </a:pPr>
            <a:r>
              <a:rPr lang="en-US" sz="2400" dirty="0"/>
              <a:t>Tracy M. Villecco, IRS</a:t>
            </a:r>
          </a:p>
          <a:p>
            <a:pPr marL="330200" lvl="3" indent="0">
              <a:spcBef>
                <a:spcPts val="0"/>
              </a:spcBef>
              <a:spcAft>
                <a:spcPts val="600"/>
              </a:spcAft>
              <a:buClr>
                <a:schemeClr val="accent1"/>
              </a:buClr>
              <a:buSzPct val="80000"/>
              <a:buNone/>
            </a:pPr>
            <a:endParaRPr lang="en-US" sz="2800" dirty="0"/>
          </a:p>
          <a:p>
            <a:pPr marL="615950" lvl="3" indent="-285750">
              <a:spcBef>
                <a:spcPts val="0"/>
              </a:spcBef>
              <a:spcAft>
                <a:spcPts val="600"/>
              </a:spcAft>
              <a:buClr>
                <a:schemeClr val="accent1"/>
              </a:buClr>
              <a:buSzPct val="80000"/>
              <a:buFont typeface="Wingdings 3" panose="05040102010807070707" pitchFamily="18" charset="2"/>
              <a:buChar char="u"/>
            </a:pPr>
            <a:endParaRPr lang="en-US" sz="1800" dirty="0"/>
          </a:p>
          <a:p>
            <a:pPr marL="0" lvl="2" indent="0">
              <a:spcBef>
                <a:spcPts val="0"/>
              </a:spcBef>
              <a:spcAft>
                <a:spcPts val="600"/>
              </a:spcAft>
              <a:buClr>
                <a:schemeClr val="accent1"/>
              </a:buClr>
              <a:buSzPct val="80000"/>
              <a:buNone/>
            </a:pPr>
            <a:endParaRPr lang="en-US" sz="1800" dirty="0"/>
          </a:p>
          <a:p>
            <a:pPr marL="0" lvl="2" indent="0">
              <a:spcBef>
                <a:spcPts val="0"/>
              </a:spcBef>
              <a:spcAft>
                <a:spcPts val="600"/>
              </a:spcAft>
              <a:buClr>
                <a:schemeClr val="accent1"/>
              </a:buClr>
              <a:buSzPct val="80000"/>
              <a:buNone/>
            </a:pPr>
            <a:endParaRPr lang="en-US" sz="1800" dirty="0"/>
          </a:p>
          <a:p>
            <a:pPr marL="0" lvl="2" indent="0">
              <a:spcBef>
                <a:spcPts val="0"/>
              </a:spcBef>
              <a:spcAft>
                <a:spcPts val="600"/>
              </a:spcAft>
              <a:buClr>
                <a:schemeClr val="accent1"/>
              </a:buClr>
              <a:buSzPct val="80000"/>
              <a:buNone/>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US" sz="1800" dirty="0"/>
          </a:p>
          <a:p>
            <a:pPr marL="0" lvl="2" indent="0">
              <a:spcBef>
                <a:spcPts val="0"/>
              </a:spcBef>
              <a:spcAft>
                <a:spcPts val="600"/>
              </a:spcAft>
              <a:buClr>
                <a:schemeClr val="accent1"/>
              </a:buClr>
              <a:buSzPct val="80000"/>
              <a:buNone/>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GB" sz="1800" dirty="0"/>
          </a:p>
        </p:txBody>
      </p:sp>
    </p:spTree>
    <p:extLst>
      <p:ext uri="{BB962C8B-B14F-4D97-AF65-F5344CB8AC3E}">
        <p14:creationId xmlns:p14="http://schemas.microsoft.com/office/powerpoint/2010/main" val="18821301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4055" y="377164"/>
            <a:ext cx="8610600" cy="537236"/>
          </a:xfrm>
        </p:spPr>
        <p:txBody>
          <a:bodyPr/>
          <a:lstStyle/>
          <a:p>
            <a:r>
              <a:rPr lang="en-US" sz="2200" dirty="0">
                <a:solidFill>
                  <a:srgbClr val="FF0000"/>
                </a:solidFill>
              </a:rPr>
              <a:t>Some Selected Takeaways </a:t>
            </a:r>
            <a:r>
              <a:rPr lang="en-US" sz="2200" dirty="0" smtClean="0">
                <a:solidFill>
                  <a:srgbClr val="FF0000"/>
                </a:solidFill>
              </a:rPr>
              <a:t>from</a:t>
            </a:r>
            <a:r>
              <a:rPr lang="en-US" sz="2200" dirty="0" smtClean="0">
                <a:solidFill>
                  <a:srgbClr val="FF0000"/>
                </a:solidFill>
              </a:rPr>
              <a:t> </a:t>
            </a:r>
            <a:r>
              <a:rPr lang="en-US" sz="2200" dirty="0">
                <a:solidFill>
                  <a:srgbClr val="FF0000"/>
                </a:solidFill>
              </a:rPr>
              <a:t>Proposed </a:t>
            </a:r>
            <a:r>
              <a:rPr lang="en-US" sz="2200" dirty="0" smtClean="0">
                <a:solidFill>
                  <a:srgbClr val="FF0000"/>
                </a:solidFill>
              </a:rPr>
              <a:t>Regulations/Preamble  </a:t>
            </a:r>
            <a:endParaRPr lang="en-US" sz="2200" dirty="0">
              <a:solidFill>
                <a:srgbClr val="FF0000"/>
              </a:solidFill>
            </a:endParaRPr>
          </a:p>
        </p:txBody>
      </p:sp>
      <p:sp>
        <p:nvSpPr>
          <p:cNvPr id="3" name="Content Placeholder 2"/>
          <p:cNvSpPr>
            <a:spLocks noGrp="1"/>
          </p:cNvSpPr>
          <p:nvPr>
            <p:ph idx="1"/>
          </p:nvPr>
        </p:nvSpPr>
        <p:spPr>
          <a:xfrm>
            <a:off x="498764" y="1381991"/>
            <a:ext cx="11083635" cy="5339485"/>
          </a:xfrm>
        </p:spPr>
        <p:txBody>
          <a:bodyPr/>
          <a:lstStyle/>
          <a:p>
            <a:pPr lvl="1"/>
            <a:r>
              <a:rPr lang="en-US" dirty="0"/>
              <a:t>As it relates to exceptions to base erosion payments</a:t>
            </a:r>
            <a:r>
              <a:rPr lang="en-US" sz="2000" dirty="0"/>
              <a:t>:</a:t>
            </a:r>
          </a:p>
          <a:p>
            <a:pPr lvl="2"/>
            <a:r>
              <a:rPr lang="en-US" sz="2400" dirty="0"/>
              <a:t>Service Cost Method (SCM) exception--Assuming certain requirements under the Proposed Regulations are satisfied relating the SCM exception, only the “mark up” or “profit” element of the of the payment is treated as a base erosion payment (Treasury rejected an all or nothing approach)</a:t>
            </a:r>
          </a:p>
          <a:p>
            <a:pPr lvl="2"/>
            <a:r>
              <a:rPr lang="en-US" sz="2400" dirty="0"/>
              <a:t>ECI exception--payments to a foreign related party that are subject to net-based tax as ECI or a similar standard under a US income tax treaty are excluded from the definition of base erosion payments </a:t>
            </a:r>
          </a:p>
          <a:p>
            <a:pPr lvl="2"/>
            <a:r>
              <a:rPr lang="en-US" sz="2400" dirty="0"/>
              <a:t>Exceptions for Section 988 losses and TLAC  </a:t>
            </a:r>
          </a:p>
          <a:p>
            <a:pPr lvl="2"/>
            <a:endParaRPr lang="en-US" sz="2400" dirty="0"/>
          </a:p>
          <a:p>
            <a:pPr marL="1587" lvl="1" indent="0">
              <a:buNone/>
            </a:pPr>
            <a:r>
              <a:rPr lang="en-US" dirty="0"/>
              <a:t>	</a:t>
            </a:r>
          </a:p>
          <a:p>
            <a:pPr lvl="2"/>
            <a:endParaRPr lang="en-US" sz="1600" dirty="0"/>
          </a:p>
          <a:p>
            <a:pPr lvl="2"/>
            <a:endParaRPr lang="en-US" sz="1600" dirty="0"/>
          </a:p>
          <a:p>
            <a:pPr marL="338137" lvl="2" indent="0">
              <a:buNone/>
            </a:pPr>
            <a:endParaRPr lang="en-US" sz="2000" dirty="0"/>
          </a:p>
        </p:txBody>
      </p:sp>
      <p:sp>
        <p:nvSpPr>
          <p:cNvPr id="4" name="Slide Number Placeholder 5">
            <a:extLst>
              <a:ext uri="{FF2B5EF4-FFF2-40B4-BE49-F238E27FC236}">
                <a16:creationId xmlns="" xmlns:a16="http://schemas.microsoft.com/office/drawing/2014/main" id="{EE9DDF04-9634-4BF0-8C28-AAA20E459E94}"/>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10</a:t>
            </a:fld>
            <a:endParaRPr lang="en-US" dirty="0"/>
          </a:p>
        </p:txBody>
      </p:sp>
    </p:spTree>
    <p:extLst>
      <p:ext uri="{BB962C8B-B14F-4D97-AF65-F5344CB8AC3E}">
        <p14:creationId xmlns:p14="http://schemas.microsoft.com/office/powerpoint/2010/main" val="3168236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5420" y="345992"/>
            <a:ext cx="8610600" cy="537236"/>
          </a:xfrm>
        </p:spPr>
        <p:txBody>
          <a:bodyPr/>
          <a:lstStyle/>
          <a:p>
            <a:r>
              <a:rPr lang="en-US" sz="2200" dirty="0">
                <a:solidFill>
                  <a:srgbClr val="FF0000"/>
                </a:solidFill>
              </a:rPr>
              <a:t>Some Selected Takeaways </a:t>
            </a:r>
            <a:r>
              <a:rPr lang="en-US" sz="2200" dirty="0" smtClean="0">
                <a:solidFill>
                  <a:srgbClr val="FF0000"/>
                </a:solidFill>
              </a:rPr>
              <a:t>from</a:t>
            </a:r>
            <a:r>
              <a:rPr lang="en-US" sz="2200" dirty="0" smtClean="0">
                <a:solidFill>
                  <a:srgbClr val="FF0000"/>
                </a:solidFill>
              </a:rPr>
              <a:t> </a:t>
            </a:r>
            <a:r>
              <a:rPr lang="en-US" sz="2200" dirty="0">
                <a:solidFill>
                  <a:srgbClr val="FF0000"/>
                </a:solidFill>
              </a:rPr>
              <a:t>Proposed </a:t>
            </a:r>
            <a:r>
              <a:rPr lang="en-US" sz="2200" dirty="0" smtClean="0">
                <a:solidFill>
                  <a:srgbClr val="FF0000"/>
                </a:solidFill>
              </a:rPr>
              <a:t>Regulations/Preamble  </a:t>
            </a:r>
            <a:endParaRPr lang="en-US" sz="2200" dirty="0">
              <a:solidFill>
                <a:srgbClr val="FF0000"/>
              </a:solidFill>
            </a:endParaRPr>
          </a:p>
        </p:txBody>
      </p:sp>
      <p:sp>
        <p:nvSpPr>
          <p:cNvPr id="3" name="Content Placeholder 2"/>
          <p:cNvSpPr>
            <a:spLocks noGrp="1"/>
          </p:cNvSpPr>
          <p:nvPr>
            <p:ph idx="1"/>
          </p:nvPr>
        </p:nvSpPr>
        <p:spPr>
          <a:xfrm>
            <a:off x="768928" y="1039091"/>
            <a:ext cx="9576956" cy="5621482"/>
          </a:xfrm>
        </p:spPr>
        <p:txBody>
          <a:bodyPr/>
          <a:lstStyle/>
          <a:p>
            <a:pPr lvl="1"/>
            <a:r>
              <a:rPr lang="en-US" dirty="0"/>
              <a:t>As it relates to exceptions to base erosion payments (</a:t>
            </a:r>
            <a:r>
              <a:rPr lang="en-US" dirty="0" err="1"/>
              <a:t>con’t</a:t>
            </a:r>
            <a:r>
              <a:rPr lang="en-US" dirty="0"/>
              <a:t>)</a:t>
            </a:r>
            <a:r>
              <a:rPr lang="en-US" sz="2000" dirty="0"/>
              <a:t>:</a:t>
            </a:r>
          </a:p>
          <a:p>
            <a:pPr lvl="2"/>
            <a:r>
              <a:rPr lang="en-US" sz="2200" dirty="0"/>
              <a:t>The Proposed Regulations confirm the exclusion of a deduction described in Section 59A(c)(2)(A)(i) (deduction allowed under Chapter 1 for the taxable year with respect to any base erosion payment) or Section 59A(c)(2)(A)(ii) (deduction allowed under Chapter 1 for the taxable year for depreciation or amortization with respect to any property acquired with such payment) that is allowed in a taxable year beginning after December 31, 2017, if it relates to a base erosion payment that occurred in a taxable year beginning before January 1, 2018 </a:t>
            </a:r>
          </a:p>
          <a:p>
            <a:pPr lvl="2"/>
            <a:r>
              <a:rPr lang="en-US" sz="2200" dirty="0"/>
              <a:t>The Proposed Regulations provide that any disallowed disqualified interest under Section 163(j) that resulted from a payment or accrual to a foreign related party and that is carried forward from a taxable year beginning before January 1, 2018, is not a base erosion payment (Treasury reverses position taken in Notice 2018-28)</a:t>
            </a:r>
          </a:p>
          <a:p>
            <a:pPr lvl="2"/>
            <a:endParaRPr lang="en-US" sz="1600" dirty="0"/>
          </a:p>
          <a:p>
            <a:pPr lvl="2"/>
            <a:endParaRPr lang="en-US" sz="1600" dirty="0"/>
          </a:p>
          <a:p>
            <a:pPr marL="1587" lvl="1" indent="0">
              <a:buNone/>
            </a:pPr>
            <a:r>
              <a:rPr lang="en-US" sz="2000" dirty="0"/>
              <a:t>	</a:t>
            </a:r>
          </a:p>
          <a:p>
            <a:pPr lvl="2"/>
            <a:endParaRPr lang="en-US" sz="1600" dirty="0"/>
          </a:p>
          <a:p>
            <a:pPr lvl="2"/>
            <a:endParaRPr lang="en-US" sz="1600" dirty="0"/>
          </a:p>
          <a:p>
            <a:pPr marL="338137" lvl="2" indent="0">
              <a:buNone/>
            </a:pPr>
            <a:endParaRPr lang="en-US" sz="2000" dirty="0"/>
          </a:p>
        </p:txBody>
      </p:sp>
      <p:sp>
        <p:nvSpPr>
          <p:cNvPr id="4" name="Slide Number Placeholder 5">
            <a:extLst>
              <a:ext uri="{FF2B5EF4-FFF2-40B4-BE49-F238E27FC236}">
                <a16:creationId xmlns="" xmlns:a16="http://schemas.microsoft.com/office/drawing/2014/main" id="{2C82AAEA-0C64-4C89-B2AE-C161C8CBF7E0}"/>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11</a:t>
            </a:fld>
            <a:endParaRPr lang="en-US" dirty="0"/>
          </a:p>
        </p:txBody>
      </p:sp>
    </p:spTree>
    <p:extLst>
      <p:ext uri="{BB962C8B-B14F-4D97-AF65-F5344CB8AC3E}">
        <p14:creationId xmlns:p14="http://schemas.microsoft.com/office/powerpoint/2010/main" val="1254545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5283" y="285090"/>
            <a:ext cx="8610600" cy="537236"/>
          </a:xfrm>
        </p:spPr>
        <p:txBody>
          <a:bodyPr/>
          <a:lstStyle/>
          <a:p>
            <a:r>
              <a:rPr lang="en-US" sz="2200" dirty="0">
                <a:solidFill>
                  <a:srgbClr val="FF0000"/>
                </a:solidFill>
              </a:rPr>
              <a:t>Some Selected Takeaways </a:t>
            </a:r>
            <a:r>
              <a:rPr lang="en-US" sz="2200" dirty="0" smtClean="0">
                <a:solidFill>
                  <a:srgbClr val="FF0000"/>
                </a:solidFill>
              </a:rPr>
              <a:t>from</a:t>
            </a:r>
            <a:r>
              <a:rPr lang="en-US" sz="2200" dirty="0" smtClean="0">
                <a:solidFill>
                  <a:srgbClr val="FF0000"/>
                </a:solidFill>
              </a:rPr>
              <a:t> </a:t>
            </a:r>
            <a:r>
              <a:rPr lang="en-US" sz="2200" dirty="0">
                <a:solidFill>
                  <a:srgbClr val="FF0000"/>
                </a:solidFill>
              </a:rPr>
              <a:t>Proposed </a:t>
            </a:r>
            <a:r>
              <a:rPr lang="en-US" sz="2200" dirty="0" smtClean="0">
                <a:solidFill>
                  <a:srgbClr val="FF0000"/>
                </a:solidFill>
              </a:rPr>
              <a:t>Regulations/Preamble  </a:t>
            </a:r>
            <a:endParaRPr lang="en-US" sz="2200" dirty="0">
              <a:solidFill>
                <a:srgbClr val="FF0000"/>
              </a:solidFill>
            </a:endParaRPr>
          </a:p>
        </p:txBody>
      </p:sp>
      <p:sp>
        <p:nvSpPr>
          <p:cNvPr id="3" name="Content Placeholder 2"/>
          <p:cNvSpPr>
            <a:spLocks noGrp="1"/>
          </p:cNvSpPr>
          <p:nvPr>
            <p:ph idx="1"/>
          </p:nvPr>
        </p:nvSpPr>
        <p:spPr>
          <a:xfrm>
            <a:off x="467592" y="1288473"/>
            <a:ext cx="9878292" cy="5372100"/>
          </a:xfrm>
        </p:spPr>
        <p:txBody>
          <a:bodyPr/>
          <a:lstStyle/>
          <a:p>
            <a:pPr lvl="1"/>
            <a:r>
              <a:rPr lang="en-US" sz="2200" dirty="0" smtClean="0"/>
              <a:t>The </a:t>
            </a:r>
            <a:r>
              <a:rPr lang="en-US" sz="2200" dirty="0"/>
              <a:t>computation of modified taxable income is done on an add-back basis.</a:t>
            </a:r>
          </a:p>
          <a:p>
            <a:pPr lvl="2"/>
            <a:r>
              <a:rPr lang="en-US" sz="2200" dirty="0"/>
              <a:t>The proposed regulations do not provide for the </a:t>
            </a:r>
            <a:r>
              <a:rPr lang="en-US" sz="2200" dirty="0" err="1"/>
              <a:t>recomputation</a:t>
            </a:r>
            <a:r>
              <a:rPr lang="en-US" sz="2200" dirty="0"/>
              <a:t> of income.</a:t>
            </a:r>
          </a:p>
          <a:p>
            <a:pPr lvl="1"/>
            <a:r>
              <a:rPr lang="en-US" sz="2200" dirty="0"/>
              <a:t>A “vintage year” approach is applied in determining NOL base erosion percentage.</a:t>
            </a:r>
          </a:p>
          <a:p>
            <a:pPr lvl="1"/>
            <a:r>
              <a:rPr lang="en-US" sz="2200" dirty="0"/>
              <a:t>Proposed Regulations generally take an aggregate approach to partnerships </a:t>
            </a:r>
          </a:p>
          <a:p>
            <a:pPr lvl="1"/>
            <a:r>
              <a:rPr lang="en-US" sz="2200" dirty="0"/>
              <a:t>The Proposed Regulations clarify that the BEAT is computed and imposed at the consolidated group level, rather than determined separately for each member of the group.</a:t>
            </a:r>
          </a:p>
          <a:p>
            <a:pPr lvl="2"/>
            <a:r>
              <a:rPr lang="en-US" sz="2200" dirty="0"/>
              <a:t>Consistent with the single-entity approach, intercompany transactions are not taken into account for purposes of calculating the BEMTA</a:t>
            </a:r>
          </a:p>
          <a:p>
            <a:pPr lvl="2"/>
            <a:endParaRPr lang="en-US" sz="2200" dirty="0"/>
          </a:p>
          <a:p>
            <a:pPr lvl="2"/>
            <a:endParaRPr lang="en-US" sz="2000" dirty="0"/>
          </a:p>
          <a:p>
            <a:pPr lvl="2"/>
            <a:endParaRPr lang="en-US" sz="1600" dirty="0"/>
          </a:p>
          <a:p>
            <a:pPr marL="338137" lvl="2" indent="0">
              <a:buNone/>
            </a:pPr>
            <a:endParaRPr lang="en-US" sz="2000" dirty="0"/>
          </a:p>
        </p:txBody>
      </p:sp>
      <p:sp>
        <p:nvSpPr>
          <p:cNvPr id="4" name="Slide Number Placeholder 5">
            <a:extLst>
              <a:ext uri="{FF2B5EF4-FFF2-40B4-BE49-F238E27FC236}">
                <a16:creationId xmlns="" xmlns:a16="http://schemas.microsoft.com/office/drawing/2014/main" id="{23037913-26F0-4958-B500-4F7B0EA9D070}"/>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12</a:t>
            </a:fld>
            <a:endParaRPr lang="en-US" dirty="0"/>
          </a:p>
        </p:txBody>
      </p:sp>
    </p:spTree>
    <p:extLst>
      <p:ext uri="{BB962C8B-B14F-4D97-AF65-F5344CB8AC3E}">
        <p14:creationId xmlns:p14="http://schemas.microsoft.com/office/powerpoint/2010/main" val="1353050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1981200" y="599440"/>
            <a:ext cx="8229600" cy="8181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dirty="0">
                <a:solidFill>
                  <a:srgbClr val="C00000"/>
                </a:solidFill>
                <a:latin typeface="Calibri"/>
              </a:rPr>
              <a:t>Sec 267A – Anti-Hybrid Limitation</a:t>
            </a:r>
          </a:p>
        </p:txBody>
      </p:sp>
      <p:sp>
        <p:nvSpPr>
          <p:cNvPr id="5" name="Content Placeholder 8"/>
          <p:cNvSpPr txBox="1">
            <a:spLocks/>
          </p:cNvSpPr>
          <p:nvPr/>
        </p:nvSpPr>
        <p:spPr>
          <a:xfrm>
            <a:off x="810491" y="1735282"/>
            <a:ext cx="10224653" cy="462107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231775" lvl="1" indent="-225425" algn="l" fontAlgn="auto">
              <a:spcAft>
                <a:spcPts val="0"/>
              </a:spcAft>
              <a:buFontTx/>
              <a:buChar char="•"/>
              <a:tabLst>
                <a:tab pos="7605713" algn="l"/>
              </a:tabLst>
              <a:defRPr/>
            </a:pPr>
            <a:r>
              <a:rPr lang="en-US" sz="2000" dirty="0">
                <a:solidFill>
                  <a:prstClr val="black"/>
                </a:solidFill>
                <a:latin typeface="Calibri"/>
              </a:rPr>
              <a:t>No deduction allowed for </a:t>
            </a:r>
            <a:r>
              <a:rPr lang="en-US" sz="2000" b="1" dirty="0">
                <a:solidFill>
                  <a:prstClr val="black"/>
                </a:solidFill>
                <a:latin typeface="Calibri"/>
              </a:rPr>
              <a:t>Disqualified related party amount (DRPA)</a:t>
            </a:r>
            <a:r>
              <a:rPr lang="en-US" sz="2000" dirty="0">
                <a:solidFill>
                  <a:prstClr val="black"/>
                </a:solidFill>
                <a:latin typeface="Calibri"/>
              </a:rPr>
              <a:t> paid or accrued if—</a:t>
            </a:r>
          </a:p>
          <a:p>
            <a:pPr marL="688975" lvl="3" indent="-225425" algn="l" fontAlgn="auto">
              <a:spcAft>
                <a:spcPts val="0"/>
              </a:spcAft>
              <a:buFontTx/>
              <a:buChar char="•"/>
              <a:tabLst>
                <a:tab pos="7605713" algn="l"/>
              </a:tabLst>
              <a:defRPr/>
            </a:pPr>
            <a:r>
              <a:rPr lang="en-US" dirty="0">
                <a:solidFill>
                  <a:prstClr val="black"/>
                </a:solidFill>
                <a:latin typeface="Calibri"/>
              </a:rPr>
              <a:t>Pursuant to a </a:t>
            </a:r>
            <a:r>
              <a:rPr lang="en-US" b="1" dirty="0">
                <a:solidFill>
                  <a:prstClr val="black"/>
                </a:solidFill>
                <a:latin typeface="Calibri"/>
              </a:rPr>
              <a:t>hybrid transaction</a:t>
            </a:r>
            <a:r>
              <a:rPr lang="en-US" dirty="0">
                <a:solidFill>
                  <a:prstClr val="black"/>
                </a:solidFill>
                <a:latin typeface="Calibri"/>
              </a:rPr>
              <a:t>; or</a:t>
            </a:r>
          </a:p>
          <a:p>
            <a:pPr marL="688975" lvl="3" indent="-225425" algn="l" fontAlgn="auto">
              <a:spcAft>
                <a:spcPts val="0"/>
              </a:spcAft>
              <a:buFontTx/>
              <a:buChar char="•"/>
              <a:tabLst>
                <a:tab pos="7605713" algn="l"/>
              </a:tabLst>
              <a:defRPr/>
            </a:pPr>
            <a:r>
              <a:rPr lang="en-US" dirty="0">
                <a:solidFill>
                  <a:prstClr val="black"/>
                </a:solidFill>
                <a:latin typeface="Calibri"/>
              </a:rPr>
              <a:t>By or to a </a:t>
            </a:r>
            <a:r>
              <a:rPr lang="en-US" b="1" dirty="0">
                <a:solidFill>
                  <a:prstClr val="black"/>
                </a:solidFill>
                <a:latin typeface="Calibri"/>
              </a:rPr>
              <a:t>hybrid entity</a:t>
            </a:r>
            <a:r>
              <a:rPr lang="en-US" dirty="0">
                <a:solidFill>
                  <a:prstClr val="black"/>
                </a:solidFill>
                <a:latin typeface="Calibri"/>
              </a:rPr>
              <a:t>.</a:t>
            </a:r>
          </a:p>
          <a:p>
            <a:pPr marL="231775" lvl="1" indent="-225425" algn="l" fontAlgn="auto">
              <a:spcAft>
                <a:spcPts val="0"/>
              </a:spcAft>
              <a:buFontTx/>
              <a:buChar char="•"/>
              <a:tabLst>
                <a:tab pos="7605713" algn="l"/>
              </a:tabLst>
              <a:defRPr/>
            </a:pPr>
            <a:r>
              <a:rPr lang="en-US" sz="2000" dirty="0">
                <a:solidFill>
                  <a:prstClr val="black"/>
                </a:solidFill>
                <a:latin typeface="Calibri"/>
              </a:rPr>
              <a:t>DRPA includes interest or royalty paid or accrued to a related party (RP) if—</a:t>
            </a:r>
          </a:p>
          <a:p>
            <a:pPr marL="688975" lvl="3" indent="-225425" algn="l" fontAlgn="auto">
              <a:spcAft>
                <a:spcPts val="0"/>
              </a:spcAft>
              <a:buFontTx/>
              <a:buChar char="•"/>
              <a:tabLst>
                <a:tab pos="7605713" algn="l"/>
              </a:tabLst>
              <a:defRPr/>
            </a:pPr>
            <a:r>
              <a:rPr lang="en-US" dirty="0">
                <a:solidFill>
                  <a:prstClr val="black"/>
                </a:solidFill>
                <a:latin typeface="Calibri"/>
              </a:rPr>
              <a:t>The amount is not included in income of the RP under the tax law of the country of which such RP is a resident for tax purposes or is subject to tax; or</a:t>
            </a:r>
          </a:p>
          <a:p>
            <a:pPr marL="688975" lvl="3" indent="-225425" algn="l" fontAlgn="auto">
              <a:spcAft>
                <a:spcPts val="0"/>
              </a:spcAft>
              <a:buFontTx/>
              <a:buChar char="•"/>
              <a:tabLst>
                <a:tab pos="7605713" algn="l"/>
              </a:tabLst>
              <a:defRPr/>
            </a:pPr>
            <a:r>
              <a:rPr lang="en-US" dirty="0">
                <a:solidFill>
                  <a:prstClr val="black"/>
                </a:solidFill>
                <a:latin typeface="Calibri"/>
              </a:rPr>
              <a:t>Such RP is allowed a deduction with respect to such amount under the tax law of such country.</a:t>
            </a:r>
          </a:p>
          <a:p>
            <a:pPr marL="231775" lvl="1" indent="-225425" algn="l" fontAlgn="auto">
              <a:spcAft>
                <a:spcPts val="0"/>
              </a:spcAft>
              <a:buFontTx/>
              <a:buChar char="•"/>
              <a:tabLst>
                <a:tab pos="7605713" algn="l"/>
              </a:tabLst>
              <a:defRPr/>
            </a:pPr>
            <a:r>
              <a:rPr lang="en-US" sz="2000" dirty="0">
                <a:solidFill>
                  <a:prstClr val="black"/>
                </a:solidFill>
                <a:latin typeface="Calibri"/>
              </a:rPr>
              <a:t>DRPA does not include any payment to the extent included in gross income of a U.S. shareholder under section 951(a).</a:t>
            </a:r>
          </a:p>
          <a:p>
            <a:pPr marL="231775" lvl="1" indent="-225425" algn="l" fontAlgn="auto">
              <a:spcAft>
                <a:spcPts val="0"/>
              </a:spcAft>
              <a:buFontTx/>
              <a:buChar char="•"/>
              <a:tabLst>
                <a:tab pos="7605713" algn="l"/>
              </a:tabLst>
              <a:defRPr/>
            </a:pPr>
            <a:r>
              <a:rPr lang="en-US" sz="2000" dirty="0">
                <a:solidFill>
                  <a:prstClr val="black"/>
                </a:solidFill>
                <a:latin typeface="Calibri"/>
              </a:rPr>
              <a:t>RP is defined by reference to section 954(d)(3) with modification to substitute person referred to section 267A(a)(1) for CFC.</a:t>
            </a:r>
          </a:p>
        </p:txBody>
      </p:sp>
      <p:sp>
        <p:nvSpPr>
          <p:cNvPr id="6" name="Slide Number Placeholder 5">
            <a:extLst>
              <a:ext uri="{FF2B5EF4-FFF2-40B4-BE49-F238E27FC236}">
                <a16:creationId xmlns="" xmlns:a16="http://schemas.microsoft.com/office/drawing/2014/main" id="{DC1BE785-65D9-42C4-90A0-0122B3CF97A0}"/>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13</a:t>
            </a:fld>
            <a:endParaRPr lang="en-US" dirty="0"/>
          </a:p>
        </p:txBody>
      </p:sp>
    </p:spTree>
    <p:extLst>
      <p:ext uri="{BB962C8B-B14F-4D97-AF65-F5344CB8AC3E}">
        <p14:creationId xmlns:p14="http://schemas.microsoft.com/office/powerpoint/2010/main" val="1286512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2040082" y="666910"/>
            <a:ext cx="8229600" cy="8181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dirty="0">
                <a:solidFill>
                  <a:srgbClr val="C00000"/>
                </a:solidFill>
                <a:latin typeface="Calibri"/>
              </a:rPr>
              <a:t>Sec 267A – Anti-Hybrid Limitation</a:t>
            </a:r>
          </a:p>
        </p:txBody>
      </p:sp>
      <p:sp>
        <p:nvSpPr>
          <p:cNvPr id="5" name="Content Placeholder 8"/>
          <p:cNvSpPr txBox="1">
            <a:spLocks/>
          </p:cNvSpPr>
          <p:nvPr/>
        </p:nvSpPr>
        <p:spPr>
          <a:xfrm>
            <a:off x="529935" y="1683327"/>
            <a:ext cx="10380519" cy="444283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231775" lvl="1" indent="-225425" algn="l" fontAlgn="auto">
              <a:spcAft>
                <a:spcPts val="0"/>
              </a:spcAft>
              <a:buFontTx/>
              <a:buChar char="•"/>
              <a:tabLst>
                <a:tab pos="7605713" algn="l"/>
              </a:tabLst>
              <a:defRPr/>
            </a:pPr>
            <a:r>
              <a:rPr lang="en-US" sz="2000" b="1" dirty="0">
                <a:solidFill>
                  <a:prstClr val="black"/>
                </a:solidFill>
                <a:latin typeface="Calibri"/>
              </a:rPr>
              <a:t>Hybrid transaction </a:t>
            </a:r>
            <a:r>
              <a:rPr lang="en-US" sz="2000" dirty="0">
                <a:solidFill>
                  <a:prstClr val="black"/>
                </a:solidFill>
                <a:latin typeface="Calibri"/>
              </a:rPr>
              <a:t>means any transaction, series of transactions, agreement, or instrument one or more payments with respect to which are treated as interest or royalties and which are not so treated for purposes of the tax law of the foreign country of which the recipient of such payment is resident for tax purposes or is subject to tax.</a:t>
            </a:r>
          </a:p>
          <a:p>
            <a:pPr marL="231775" lvl="1" indent="-225425" algn="l" fontAlgn="auto">
              <a:spcAft>
                <a:spcPts val="0"/>
              </a:spcAft>
              <a:buFontTx/>
              <a:buChar char="•"/>
              <a:tabLst>
                <a:tab pos="7605713" algn="l"/>
              </a:tabLst>
              <a:defRPr/>
            </a:pPr>
            <a:endParaRPr lang="en-US" sz="2000" dirty="0">
              <a:solidFill>
                <a:prstClr val="black"/>
              </a:solidFill>
              <a:latin typeface="Calibri"/>
            </a:endParaRPr>
          </a:p>
          <a:p>
            <a:pPr marL="231775" lvl="1" indent="-225425" algn="l" fontAlgn="auto">
              <a:spcAft>
                <a:spcPts val="0"/>
              </a:spcAft>
              <a:buFontTx/>
              <a:buChar char="•"/>
              <a:tabLst>
                <a:tab pos="7605713" algn="l"/>
              </a:tabLst>
              <a:defRPr/>
            </a:pPr>
            <a:r>
              <a:rPr lang="en-US" sz="2000" b="1" dirty="0">
                <a:solidFill>
                  <a:prstClr val="black"/>
                </a:solidFill>
                <a:latin typeface="Calibri"/>
              </a:rPr>
              <a:t>Hybrid entity </a:t>
            </a:r>
            <a:r>
              <a:rPr lang="en-US" sz="2000" dirty="0">
                <a:solidFill>
                  <a:prstClr val="black"/>
                </a:solidFill>
                <a:latin typeface="Calibri"/>
              </a:rPr>
              <a:t>means any entity—</a:t>
            </a:r>
          </a:p>
          <a:p>
            <a:pPr marL="688975" lvl="2" indent="-225425" algn="l" fontAlgn="auto">
              <a:spcAft>
                <a:spcPts val="0"/>
              </a:spcAft>
              <a:buFontTx/>
              <a:buChar char="•"/>
              <a:tabLst>
                <a:tab pos="7605713" algn="l"/>
              </a:tabLst>
              <a:defRPr/>
            </a:pPr>
            <a:r>
              <a:rPr lang="en-US" sz="2000" dirty="0">
                <a:solidFill>
                  <a:prstClr val="black"/>
                </a:solidFill>
                <a:latin typeface="Calibri"/>
              </a:rPr>
              <a:t>treated as fiscally transparent for U.S. tax purposes but not so treated for purposes of the tax law of the foreign country of which the entity is resident for tax purposes or is subject to tax, or</a:t>
            </a:r>
          </a:p>
          <a:p>
            <a:pPr marL="688975" lvl="2" indent="-225425" algn="l" fontAlgn="auto">
              <a:spcAft>
                <a:spcPts val="0"/>
              </a:spcAft>
              <a:buFontTx/>
              <a:buChar char="•"/>
              <a:tabLst>
                <a:tab pos="7605713" algn="l"/>
              </a:tabLst>
              <a:defRPr/>
            </a:pPr>
            <a:r>
              <a:rPr lang="en-US" sz="2000" dirty="0">
                <a:solidFill>
                  <a:prstClr val="black"/>
                </a:solidFill>
                <a:latin typeface="Calibri"/>
              </a:rPr>
              <a:t>treated as fiscally transparent for purposes of such tax law but not so treated for U.S. tax purposes.</a:t>
            </a:r>
          </a:p>
        </p:txBody>
      </p:sp>
      <p:sp>
        <p:nvSpPr>
          <p:cNvPr id="6" name="Slide Number Placeholder 5">
            <a:extLst>
              <a:ext uri="{FF2B5EF4-FFF2-40B4-BE49-F238E27FC236}">
                <a16:creationId xmlns="" xmlns:a16="http://schemas.microsoft.com/office/drawing/2014/main" id="{DD334ECE-6980-4990-B920-BB27FDCFF3D0}"/>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14</a:t>
            </a:fld>
            <a:endParaRPr lang="en-US" dirty="0"/>
          </a:p>
        </p:txBody>
      </p:sp>
    </p:spTree>
    <p:extLst>
      <p:ext uri="{BB962C8B-B14F-4D97-AF65-F5344CB8AC3E}">
        <p14:creationId xmlns:p14="http://schemas.microsoft.com/office/powerpoint/2010/main" val="3334206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1981200" y="599440"/>
            <a:ext cx="8229600" cy="8181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dirty="0">
                <a:solidFill>
                  <a:srgbClr val="C00000"/>
                </a:solidFill>
                <a:latin typeface="Calibri"/>
              </a:rPr>
              <a:t>Sec 267A – Anti-Hybrid Limitation</a:t>
            </a:r>
          </a:p>
        </p:txBody>
      </p:sp>
      <p:sp>
        <p:nvSpPr>
          <p:cNvPr id="5" name="Content Placeholder 8"/>
          <p:cNvSpPr txBox="1">
            <a:spLocks/>
          </p:cNvSpPr>
          <p:nvPr/>
        </p:nvSpPr>
        <p:spPr>
          <a:xfrm>
            <a:off x="665017" y="1537855"/>
            <a:ext cx="10297391" cy="458831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231775" indent="-231775" algn="l" fontAlgn="auto">
              <a:spcAft>
                <a:spcPts val="0"/>
              </a:spcAft>
            </a:pPr>
            <a:r>
              <a:rPr lang="en-US" sz="2000" dirty="0">
                <a:solidFill>
                  <a:prstClr val="black"/>
                </a:solidFill>
                <a:latin typeface="Calibri"/>
              </a:rPr>
              <a:t>Treasury to issue guidance as may be necessary or appropriate, including guidance addressing:</a:t>
            </a:r>
          </a:p>
          <a:p>
            <a:pPr marL="688975" lvl="1" indent="-231775" algn="l" fontAlgn="auto">
              <a:spcAft>
                <a:spcPts val="0"/>
              </a:spcAft>
              <a:buFont typeface="Arial" panose="020B0604020202020204" pitchFamily="34" charset="0"/>
              <a:buChar char="•"/>
            </a:pPr>
            <a:r>
              <a:rPr lang="en-US" sz="2000" dirty="0">
                <a:solidFill>
                  <a:prstClr val="black"/>
                </a:solidFill>
                <a:latin typeface="Calibri"/>
              </a:rPr>
              <a:t>Conduit arrangements;</a:t>
            </a:r>
          </a:p>
          <a:p>
            <a:pPr marL="688975" lvl="1" indent="-231775" algn="l" fontAlgn="auto">
              <a:spcAft>
                <a:spcPts val="0"/>
              </a:spcAft>
              <a:buFont typeface="Arial" panose="020B0604020202020204" pitchFamily="34" charset="0"/>
              <a:buChar char="•"/>
            </a:pPr>
            <a:r>
              <a:rPr lang="en-US" sz="2000" dirty="0">
                <a:solidFill>
                  <a:prstClr val="black"/>
                </a:solidFill>
                <a:latin typeface="Calibri"/>
              </a:rPr>
              <a:t>Branches or domestic entities;</a:t>
            </a:r>
          </a:p>
          <a:p>
            <a:pPr marL="688975" lvl="1" indent="-231775" algn="l" fontAlgn="auto">
              <a:spcAft>
                <a:spcPts val="0"/>
              </a:spcAft>
              <a:buFont typeface="Arial" panose="020B0604020202020204" pitchFamily="34" charset="0"/>
              <a:buChar char="•"/>
            </a:pPr>
            <a:r>
              <a:rPr lang="en-US" sz="2000" dirty="0">
                <a:solidFill>
                  <a:prstClr val="black"/>
                </a:solidFill>
                <a:latin typeface="Calibri"/>
              </a:rPr>
              <a:t>Certain structured transactions;</a:t>
            </a:r>
          </a:p>
          <a:p>
            <a:pPr marL="688975" lvl="1" indent="-231775" algn="l" fontAlgn="auto">
              <a:spcAft>
                <a:spcPts val="0"/>
              </a:spcAft>
              <a:buFont typeface="Arial" panose="020B0604020202020204" pitchFamily="34" charset="0"/>
              <a:buChar char="•"/>
            </a:pPr>
            <a:r>
              <a:rPr lang="en-US" sz="2000" dirty="0">
                <a:solidFill>
                  <a:prstClr val="black"/>
                </a:solidFill>
                <a:latin typeface="Calibri"/>
              </a:rPr>
              <a:t>Treatment of a tax preference as an exclusion from income if reduces generally applicable tax rate by 25% or more;</a:t>
            </a:r>
          </a:p>
          <a:p>
            <a:pPr marL="688975" lvl="1" indent="-231775" algn="l" fontAlgn="auto">
              <a:spcAft>
                <a:spcPts val="0"/>
              </a:spcAft>
              <a:buFont typeface="Arial" panose="020B0604020202020204" pitchFamily="34" charset="0"/>
              <a:buChar char="•"/>
            </a:pPr>
            <a:r>
              <a:rPr lang="en-US" sz="2000" dirty="0">
                <a:solidFill>
                  <a:prstClr val="black"/>
                </a:solidFill>
                <a:latin typeface="Calibri"/>
              </a:rPr>
              <a:t>Treatment of a participation exemption as an exclusion or deduction;</a:t>
            </a:r>
          </a:p>
          <a:p>
            <a:pPr marL="688975" lvl="1" indent="-231775" algn="l" fontAlgn="auto">
              <a:spcAft>
                <a:spcPts val="0"/>
              </a:spcAft>
              <a:buFont typeface="Arial" panose="020B0604020202020204" pitchFamily="34" charset="0"/>
              <a:buChar char="•"/>
            </a:pPr>
            <a:r>
              <a:rPr lang="en-US" sz="2000" dirty="0">
                <a:solidFill>
                  <a:prstClr val="black"/>
                </a:solidFill>
                <a:latin typeface="Calibri"/>
              </a:rPr>
              <a:t>The tax residence of an entity that is otherwise considered a tax resident of more than one country, or no country;</a:t>
            </a:r>
          </a:p>
          <a:p>
            <a:pPr marL="688975" lvl="2" indent="-231775" algn="l" fontAlgn="auto">
              <a:spcAft>
                <a:spcPts val="0"/>
              </a:spcAft>
              <a:buFont typeface="Arial" panose="020B0604020202020204" pitchFamily="34" charset="0"/>
              <a:buChar char="•"/>
            </a:pPr>
            <a:r>
              <a:rPr lang="en-US" sz="2000" dirty="0">
                <a:solidFill>
                  <a:prstClr val="black"/>
                </a:solidFill>
                <a:latin typeface="Calibri"/>
              </a:rPr>
              <a:t>Exceptions for cases where disqualified related party amount is taxed by country other than related party’s residence country; and </a:t>
            </a:r>
          </a:p>
          <a:p>
            <a:pPr marL="688975" lvl="2" indent="-231775" algn="l" fontAlgn="auto">
              <a:spcAft>
                <a:spcPts val="0"/>
              </a:spcAft>
              <a:buFont typeface="Arial" panose="020B0604020202020204" pitchFamily="34" charset="0"/>
              <a:buChar char="•"/>
            </a:pPr>
            <a:r>
              <a:rPr lang="en-US" sz="2000" dirty="0">
                <a:solidFill>
                  <a:prstClr val="black"/>
                </a:solidFill>
                <a:latin typeface="Calibri"/>
              </a:rPr>
              <a:t>Other cases that do not present risk of eroding US tax base.</a:t>
            </a:r>
          </a:p>
          <a:p>
            <a:pPr marL="231775" indent="-231775" algn="l" fontAlgn="auto">
              <a:spcAft>
                <a:spcPts val="0"/>
              </a:spcAft>
              <a:buFont typeface="Arial" panose="020B0604020202020204" pitchFamily="34" charset="0"/>
              <a:buChar char="•"/>
            </a:pPr>
            <a:r>
              <a:rPr lang="en-US" sz="2000" dirty="0">
                <a:solidFill>
                  <a:prstClr val="black"/>
                </a:solidFill>
                <a:latin typeface="Calibri"/>
              </a:rPr>
              <a:t>Effective for taxable years beginning after 2017</a:t>
            </a:r>
          </a:p>
        </p:txBody>
      </p:sp>
      <p:sp>
        <p:nvSpPr>
          <p:cNvPr id="6" name="Slide Number Placeholder 5">
            <a:extLst>
              <a:ext uri="{FF2B5EF4-FFF2-40B4-BE49-F238E27FC236}">
                <a16:creationId xmlns="" xmlns:a16="http://schemas.microsoft.com/office/drawing/2014/main" id="{7ED17C62-4CC9-4CE6-8DC1-C8D3E1D5869C}"/>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15</a:t>
            </a:fld>
            <a:endParaRPr lang="en-US" dirty="0"/>
          </a:p>
        </p:txBody>
      </p:sp>
    </p:spTree>
    <p:extLst>
      <p:ext uri="{BB962C8B-B14F-4D97-AF65-F5344CB8AC3E}">
        <p14:creationId xmlns:p14="http://schemas.microsoft.com/office/powerpoint/2010/main" val="24754555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1981200" y="599440"/>
            <a:ext cx="8229600" cy="8181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dirty="0">
                <a:solidFill>
                  <a:srgbClr val="C00000"/>
                </a:solidFill>
                <a:latin typeface="Calibri"/>
              </a:rPr>
              <a:t>Proposed Sec 267A Regulations</a:t>
            </a:r>
          </a:p>
        </p:txBody>
      </p:sp>
      <p:sp>
        <p:nvSpPr>
          <p:cNvPr id="5" name="Content Placeholder 8"/>
          <p:cNvSpPr txBox="1">
            <a:spLocks/>
          </p:cNvSpPr>
          <p:nvPr/>
        </p:nvSpPr>
        <p:spPr>
          <a:xfrm>
            <a:off x="716973" y="1417638"/>
            <a:ext cx="10775372" cy="4708527"/>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231775" lvl="1" indent="-227013" algn="l" fontAlgn="auto">
              <a:spcAft>
                <a:spcPts val="0"/>
              </a:spcAft>
              <a:buFont typeface="Arial" panose="020B0604020202020204" pitchFamily="34" charset="0"/>
              <a:buChar char="•"/>
            </a:pPr>
            <a:r>
              <a:rPr lang="en-US" sz="2000" dirty="0">
                <a:solidFill>
                  <a:prstClr val="black"/>
                </a:solidFill>
                <a:latin typeface="Calibri"/>
              </a:rPr>
              <a:t>1.267A-1 Disallowance of certain interest and royalty deductions</a:t>
            </a:r>
          </a:p>
          <a:p>
            <a:pPr marL="231775" lvl="1" indent="-227013" algn="l" fontAlgn="auto">
              <a:spcAft>
                <a:spcPts val="0"/>
              </a:spcAft>
              <a:buFont typeface="Arial" panose="020B0604020202020204" pitchFamily="34" charset="0"/>
              <a:buChar char="•"/>
            </a:pPr>
            <a:endParaRPr lang="en-US" sz="2000" dirty="0">
              <a:solidFill>
                <a:prstClr val="black"/>
              </a:solidFill>
              <a:latin typeface="Calibri"/>
            </a:endParaRPr>
          </a:p>
          <a:p>
            <a:pPr marL="231775" lvl="1" indent="-227013" algn="l" fontAlgn="auto">
              <a:spcAft>
                <a:spcPts val="0"/>
              </a:spcAft>
              <a:buFont typeface="Arial" panose="020B0604020202020204" pitchFamily="34" charset="0"/>
              <a:buChar char="•"/>
            </a:pPr>
            <a:r>
              <a:rPr lang="en-US" sz="2000" dirty="0">
                <a:solidFill>
                  <a:prstClr val="black"/>
                </a:solidFill>
                <a:latin typeface="Calibri"/>
              </a:rPr>
              <a:t>1.267A-2 Hybrid and branch arrangements</a:t>
            </a:r>
          </a:p>
          <a:p>
            <a:pPr marL="231775" lvl="1" indent="-227013" algn="l" fontAlgn="auto">
              <a:spcAft>
                <a:spcPts val="0"/>
              </a:spcAft>
              <a:buFont typeface="Arial" panose="020B0604020202020204" pitchFamily="34" charset="0"/>
              <a:buChar char="•"/>
            </a:pPr>
            <a:endParaRPr lang="en-US" sz="2000" dirty="0">
              <a:solidFill>
                <a:prstClr val="black"/>
              </a:solidFill>
              <a:latin typeface="Calibri"/>
            </a:endParaRPr>
          </a:p>
          <a:p>
            <a:pPr marL="231775" lvl="1" indent="-227013" algn="l" fontAlgn="auto">
              <a:spcAft>
                <a:spcPts val="0"/>
              </a:spcAft>
              <a:buFont typeface="Arial" panose="020B0604020202020204" pitchFamily="34" charset="0"/>
              <a:buChar char="•"/>
            </a:pPr>
            <a:r>
              <a:rPr lang="en-US" sz="2000" dirty="0">
                <a:solidFill>
                  <a:prstClr val="black"/>
                </a:solidFill>
                <a:latin typeface="Calibri"/>
              </a:rPr>
              <a:t>1.267A-3 Income inclusions and amounts not treated as disqualified hybrid amounts</a:t>
            </a:r>
          </a:p>
          <a:p>
            <a:pPr marL="231775" lvl="1" indent="-227013" algn="l" fontAlgn="auto">
              <a:spcAft>
                <a:spcPts val="0"/>
              </a:spcAft>
              <a:buFont typeface="Arial" panose="020B0604020202020204" pitchFamily="34" charset="0"/>
              <a:buChar char="•"/>
            </a:pPr>
            <a:endParaRPr lang="en-US" sz="2000" dirty="0">
              <a:solidFill>
                <a:prstClr val="black"/>
              </a:solidFill>
              <a:latin typeface="Calibri"/>
            </a:endParaRPr>
          </a:p>
          <a:p>
            <a:pPr marL="231775" lvl="1" indent="-227013" algn="l" fontAlgn="auto">
              <a:spcAft>
                <a:spcPts val="0"/>
              </a:spcAft>
              <a:buFont typeface="Arial" panose="020B0604020202020204" pitchFamily="34" charset="0"/>
              <a:buChar char="•"/>
            </a:pPr>
            <a:r>
              <a:rPr lang="en-US" sz="2000" dirty="0">
                <a:solidFill>
                  <a:prstClr val="black"/>
                </a:solidFill>
                <a:latin typeface="Calibri"/>
              </a:rPr>
              <a:t>1.267A-4 Disqualified imported mismatch amounts</a:t>
            </a:r>
          </a:p>
          <a:p>
            <a:pPr marL="231775" lvl="1" indent="-227013" algn="l" fontAlgn="auto">
              <a:spcAft>
                <a:spcPts val="0"/>
              </a:spcAft>
              <a:buFont typeface="Arial" panose="020B0604020202020204" pitchFamily="34" charset="0"/>
              <a:buChar char="•"/>
            </a:pPr>
            <a:endParaRPr lang="en-US" sz="2000" dirty="0">
              <a:solidFill>
                <a:prstClr val="black"/>
              </a:solidFill>
              <a:latin typeface="Calibri"/>
            </a:endParaRPr>
          </a:p>
          <a:p>
            <a:pPr marL="231775" lvl="1" indent="-227013" algn="l" fontAlgn="auto">
              <a:spcAft>
                <a:spcPts val="0"/>
              </a:spcAft>
              <a:buFont typeface="Arial" panose="020B0604020202020204" pitchFamily="34" charset="0"/>
              <a:buChar char="•"/>
            </a:pPr>
            <a:r>
              <a:rPr lang="en-US" sz="2000" dirty="0">
                <a:solidFill>
                  <a:prstClr val="black"/>
                </a:solidFill>
                <a:latin typeface="Calibri"/>
              </a:rPr>
              <a:t>1.267A-5 Definitions and special rules</a:t>
            </a:r>
          </a:p>
          <a:p>
            <a:pPr marL="231775" lvl="1" indent="-227013" algn="l" fontAlgn="auto">
              <a:spcAft>
                <a:spcPts val="0"/>
              </a:spcAft>
              <a:buFont typeface="Arial" panose="020B0604020202020204" pitchFamily="34" charset="0"/>
              <a:buChar char="•"/>
            </a:pPr>
            <a:endParaRPr lang="en-US" sz="2000" dirty="0">
              <a:solidFill>
                <a:prstClr val="black"/>
              </a:solidFill>
              <a:latin typeface="Calibri"/>
            </a:endParaRPr>
          </a:p>
          <a:p>
            <a:pPr marL="231775" lvl="1" indent="-227013" algn="l" fontAlgn="auto">
              <a:spcAft>
                <a:spcPts val="0"/>
              </a:spcAft>
              <a:buFont typeface="Arial" panose="020B0604020202020204" pitchFamily="34" charset="0"/>
              <a:buChar char="•"/>
            </a:pPr>
            <a:r>
              <a:rPr lang="en-US" sz="2000" dirty="0">
                <a:solidFill>
                  <a:prstClr val="black"/>
                </a:solidFill>
                <a:latin typeface="Calibri"/>
              </a:rPr>
              <a:t>1.267A-6 Examples</a:t>
            </a:r>
          </a:p>
          <a:p>
            <a:pPr marL="231775" lvl="1" indent="-227013" algn="l" fontAlgn="auto">
              <a:spcAft>
                <a:spcPts val="0"/>
              </a:spcAft>
              <a:buFont typeface="Arial" panose="020B0604020202020204" pitchFamily="34" charset="0"/>
              <a:buChar char="•"/>
            </a:pPr>
            <a:endParaRPr lang="en-US" sz="2000" dirty="0">
              <a:solidFill>
                <a:prstClr val="black"/>
              </a:solidFill>
              <a:latin typeface="Calibri"/>
            </a:endParaRPr>
          </a:p>
          <a:p>
            <a:pPr marL="231775" lvl="1" indent="-227013" algn="l" fontAlgn="auto">
              <a:spcAft>
                <a:spcPts val="0"/>
              </a:spcAft>
              <a:buFont typeface="Arial" panose="020B0604020202020204" pitchFamily="34" charset="0"/>
              <a:buChar char="•"/>
            </a:pPr>
            <a:r>
              <a:rPr lang="en-US" sz="2000" dirty="0">
                <a:solidFill>
                  <a:prstClr val="black"/>
                </a:solidFill>
                <a:latin typeface="Calibri"/>
              </a:rPr>
              <a:t>1.267A-7 Applicability dates </a:t>
            </a:r>
          </a:p>
        </p:txBody>
      </p:sp>
      <p:sp>
        <p:nvSpPr>
          <p:cNvPr id="6" name="Slide Number Placeholder 5">
            <a:extLst>
              <a:ext uri="{FF2B5EF4-FFF2-40B4-BE49-F238E27FC236}">
                <a16:creationId xmlns="" xmlns:a16="http://schemas.microsoft.com/office/drawing/2014/main" id="{3760BB87-3CC4-43DD-B057-00456C1045A8}"/>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16</a:t>
            </a:fld>
            <a:endParaRPr lang="en-US" dirty="0"/>
          </a:p>
        </p:txBody>
      </p:sp>
    </p:spTree>
    <p:extLst>
      <p:ext uri="{BB962C8B-B14F-4D97-AF65-F5344CB8AC3E}">
        <p14:creationId xmlns:p14="http://schemas.microsoft.com/office/powerpoint/2010/main" val="1196982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1981200" y="599440"/>
            <a:ext cx="8229600" cy="8181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dirty="0">
                <a:solidFill>
                  <a:srgbClr val="C00000"/>
                </a:solidFill>
                <a:latin typeface="Calibri"/>
              </a:rPr>
              <a:t>Example 1(i) – Hybrid Instrument</a:t>
            </a:r>
          </a:p>
        </p:txBody>
      </p:sp>
      <p:sp>
        <p:nvSpPr>
          <p:cNvPr id="5" name="Content Placeholder 8"/>
          <p:cNvSpPr txBox="1">
            <a:spLocks/>
          </p:cNvSpPr>
          <p:nvPr/>
        </p:nvSpPr>
        <p:spPr>
          <a:xfrm>
            <a:off x="5386647" y="1417638"/>
            <a:ext cx="6303126" cy="5066289"/>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762" lvl="1" algn="l" fontAlgn="auto">
              <a:spcAft>
                <a:spcPts val="0"/>
              </a:spcAft>
            </a:pPr>
            <a:r>
              <a:rPr lang="en-US" sz="1800" u="sng" dirty="0">
                <a:solidFill>
                  <a:prstClr val="black"/>
                </a:solidFill>
                <a:latin typeface="Calibri"/>
              </a:rPr>
              <a:t>Description:</a:t>
            </a:r>
          </a:p>
          <a:p>
            <a:pPr marL="290512" lvl="1" indent="-285750" algn="l" fontAlgn="auto">
              <a:spcAft>
                <a:spcPts val="0"/>
              </a:spcAft>
              <a:buFont typeface="Arial" panose="020B0604020202020204" pitchFamily="34" charset="0"/>
              <a:buChar char="•"/>
            </a:pPr>
            <a:r>
              <a:rPr lang="en-US" sz="1800" dirty="0">
                <a:solidFill>
                  <a:prstClr val="black"/>
                </a:solidFill>
                <a:latin typeface="Calibri"/>
              </a:rPr>
              <a:t>FX has hybrid loan to </a:t>
            </a:r>
            <a:r>
              <a:rPr lang="en-US" sz="1800" dirty="0" err="1">
                <a:solidFill>
                  <a:prstClr val="black"/>
                </a:solidFill>
                <a:latin typeface="Calibri"/>
              </a:rPr>
              <a:t>USCo</a:t>
            </a:r>
            <a:r>
              <a:rPr lang="en-US" sz="1800" dirty="0">
                <a:solidFill>
                  <a:prstClr val="black"/>
                </a:solidFill>
                <a:latin typeface="Calibri"/>
              </a:rPr>
              <a:t> – debt for U.S. tax purposes and equity for FX jurisdiction tax purposes.</a:t>
            </a:r>
          </a:p>
          <a:p>
            <a:pPr marL="290512" lvl="1" indent="-285750" algn="l" fontAlgn="auto">
              <a:spcAft>
                <a:spcPts val="0"/>
              </a:spcAft>
              <a:buFont typeface="Arial" panose="020B0604020202020204" pitchFamily="34" charset="0"/>
              <a:buChar char="•"/>
            </a:pPr>
            <a:r>
              <a:rPr lang="en-US" sz="1800" dirty="0">
                <a:solidFill>
                  <a:prstClr val="black"/>
                </a:solidFill>
              </a:rPr>
              <a:t>Were the payment to be treated as interest for Country X tax purposes, FX would include $50x in income.</a:t>
            </a:r>
            <a:endParaRPr lang="en-US" sz="1800" dirty="0">
              <a:solidFill>
                <a:prstClr val="black"/>
              </a:solidFill>
              <a:latin typeface="Calibri"/>
            </a:endParaRPr>
          </a:p>
          <a:p>
            <a:pPr marL="4762" lvl="1" algn="l" fontAlgn="auto">
              <a:spcAft>
                <a:spcPts val="0"/>
              </a:spcAft>
            </a:pPr>
            <a:endParaRPr lang="en-US" sz="1800" dirty="0">
              <a:solidFill>
                <a:prstClr val="black"/>
              </a:solidFill>
              <a:latin typeface="Calibri"/>
            </a:endParaRPr>
          </a:p>
          <a:p>
            <a:pPr marL="4762" lvl="1" algn="l" fontAlgn="auto">
              <a:spcAft>
                <a:spcPts val="0"/>
              </a:spcAft>
            </a:pPr>
            <a:r>
              <a:rPr lang="en-US" sz="1800" u="sng" dirty="0">
                <a:solidFill>
                  <a:prstClr val="black"/>
                </a:solidFill>
                <a:latin typeface="Calibri"/>
              </a:rPr>
              <a:t>Analysis:</a:t>
            </a:r>
          </a:p>
          <a:p>
            <a:pPr marL="290512" lvl="1" indent="-285750" algn="l" fontAlgn="auto">
              <a:spcAft>
                <a:spcPts val="0"/>
              </a:spcAft>
              <a:buFont typeface="Arial" panose="020B0604020202020204" pitchFamily="34" charset="0"/>
              <a:buChar char="•"/>
            </a:pPr>
            <a:r>
              <a:rPr lang="en-US" sz="1800" dirty="0">
                <a:solidFill>
                  <a:prstClr val="black"/>
                </a:solidFill>
                <a:latin typeface="Calibri"/>
              </a:rPr>
              <a:t>Payment made pursuant to a hybrid transaction.</a:t>
            </a:r>
          </a:p>
          <a:p>
            <a:pPr marL="290512" lvl="1" indent="-285750" algn="l" fontAlgn="auto">
              <a:spcAft>
                <a:spcPts val="0"/>
              </a:spcAft>
              <a:buFont typeface="Arial" panose="020B0604020202020204" pitchFamily="34" charset="0"/>
              <a:buChar char="•"/>
            </a:pPr>
            <a:r>
              <a:rPr lang="en-US" sz="1800" dirty="0">
                <a:solidFill>
                  <a:prstClr val="black"/>
                </a:solidFill>
                <a:latin typeface="Calibri"/>
              </a:rPr>
              <a:t>A no-inclusion occurs because payment is eligible for participation exemption in Country X.</a:t>
            </a:r>
          </a:p>
          <a:p>
            <a:pPr marL="290512" lvl="1" indent="-285750" algn="l" fontAlgn="auto">
              <a:spcAft>
                <a:spcPts val="0"/>
              </a:spcAft>
              <a:buFont typeface="Arial" panose="020B0604020202020204" pitchFamily="34" charset="0"/>
              <a:buChar char="•"/>
            </a:pPr>
            <a:r>
              <a:rPr lang="en-US" sz="1800" dirty="0">
                <a:solidFill>
                  <a:prstClr val="black"/>
                </a:solidFill>
                <a:latin typeface="Calibri"/>
              </a:rPr>
              <a:t>Payment is nondeductible as </a:t>
            </a:r>
            <a:r>
              <a:rPr lang="en-US" sz="1800" b="1" dirty="0">
                <a:solidFill>
                  <a:prstClr val="black"/>
                </a:solidFill>
                <a:latin typeface="Calibri"/>
              </a:rPr>
              <a:t>disqualified hybrid amount</a:t>
            </a:r>
            <a:r>
              <a:rPr lang="en-US" sz="1800" dirty="0">
                <a:solidFill>
                  <a:prstClr val="black"/>
                </a:solidFill>
                <a:latin typeface="Calibri"/>
              </a:rPr>
              <a:t> (DHA).</a:t>
            </a:r>
          </a:p>
          <a:p>
            <a:pPr marL="290512" lvl="1" indent="-285750" algn="l" fontAlgn="auto">
              <a:spcAft>
                <a:spcPts val="0"/>
              </a:spcAft>
              <a:buFont typeface="Arial" panose="020B0604020202020204" pitchFamily="34" charset="0"/>
              <a:buChar char="•"/>
            </a:pPr>
            <a:r>
              <a:rPr lang="en-US" sz="1800" dirty="0">
                <a:solidFill>
                  <a:prstClr val="black"/>
                </a:solidFill>
              </a:rPr>
              <a:t>See Prop. Reg. 1.267A-6(c), Ex. 1 for additional details. </a:t>
            </a:r>
          </a:p>
        </p:txBody>
      </p:sp>
      <p:sp>
        <p:nvSpPr>
          <p:cNvPr id="6" name="Rectangle 5"/>
          <p:cNvSpPr/>
          <p:nvPr/>
        </p:nvSpPr>
        <p:spPr>
          <a:xfrm>
            <a:off x="2743200" y="2339181"/>
            <a:ext cx="1295400" cy="76200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r>
              <a:rPr lang="en-US" b="1" dirty="0">
                <a:solidFill>
                  <a:prstClr val="black"/>
                </a:solidFill>
                <a:latin typeface="Arial" panose="020B0604020202020204" pitchFamily="34" charset="0"/>
                <a:cs typeface="Arial" panose="020B0604020202020204" pitchFamily="34" charset="0"/>
              </a:rPr>
              <a:t>FX</a:t>
            </a:r>
          </a:p>
        </p:txBody>
      </p:sp>
      <p:cxnSp>
        <p:nvCxnSpPr>
          <p:cNvPr id="7" name="Straight Connector 6"/>
          <p:cNvCxnSpPr>
            <a:stCxn id="6" idx="2"/>
          </p:cNvCxnSpPr>
          <p:nvPr/>
        </p:nvCxnSpPr>
        <p:spPr>
          <a:xfrm>
            <a:off x="3390900" y="3101181"/>
            <a:ext cx="0" cy="762000"/>
          </a:xfrm>
          <a:prstGeom prst="line">
            <a:avLst/>
          </a:prstGeom>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2743200" y="3863181"/>
            <a:ext cx="1295400" cy="76200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r>
              <a:rPr lang="en-US" b="1" dirty="0">
                <a:solidFill>
                  <a:prstClr val="black"/>
                </a:solidFill>
                <a:latin typeface="Arial" panose="020B0604020202020204" pitchFamily="34" charset="0"/>
                <a:cs typeface="Arial" panose="020B0604020202020204" pitchFamily="34" charset="0"/>
              </a:rPr>
              <a:t>US1</a:t>
            </a:r>
          </a:p>
        </p:txBody>
      </p:sp>
      <p:cxnSp>
        <p:nvCxnSpPr>
          <p:cNvPr id="9" name="Curved Connector 8"/>
          <p:cNvCxnSpPr>
            <a:stCxn id="6" idx="1"/>
            <a:endCxn id="8" idx="1"/>
          </p:cNvCxnSpPr>
          <p:nvPr/>
        </p:nvCxnSpPr>
        <p:spPr>
          <a:xfrm rot="10800000" flipV="1">
            <a:off x="2743200" y="2720181"/>
            <a:ext cx="12700" cy="1524000"/>
          </a:xfrm>
          <a:prstGeom prst="curvedConnector3">
            <a:avLst>
              <a:gd name="adj1" fmla="val 5058945"/>
            </a:avLst>
          </a:prstGeom>
          <a:ln w="12700">
            <a:solidFill>
              <a:schemeClr val="tx1"/>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10" name="Curved Connector 9"/>
          <p:cNvCxnSpPr>
            <a:stCxn id="8" idx="3"/>
            <a:endCxn id="6" idx="3"/>
          </p:cNvCxnSpPr>
          <p:nvPr/>
        </p:nvCxnSpPr>
        <p:spPr>
          <a:xfrm flipV="1">
            <a:off x="4038600" y="2720181"/>
            <a:ext cx="12700" cy="1524000"/>
          </a:xfrm>
          <a:prstGeom prst="curvedConnector3">
            <a:avLst>
              <a:gd name="adj1" fmla="val 4983157"/>
            </a:avLst>
          </a:prstGeom>
          <a:ln w="12700">
            <a:solidFill>
              <a:schemeClr val="tx1"/>
            </a:solidFill>
            <a:prstDash val="dash"/>
            <a:headEnd type="non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1556084" y="2415666"/>
            <a:ext cx="914400" cy="584775"/>
          </a:xfrm>
          <a:prstGeom prst="rect">
            <a:avLst/>
          </a:prstGeom>
          <a:noFill/>
        </p:spPr>
        <p:txBody>
          <a:bodyPr wrap="square" rtlCol="0">
            <a:spAutoFit/>
          </a:bodyPr>
          <a:lstStyle/>
          <a:p>
            <a:pPr algn="ctr" eaLnBrk="1" fontAlgn="auto" hangingPunct="1">
              <a:spcBef>
                <a:spcPts val="0"/>
              </a:spcBef>
              <a:spcAft>
                <a:spcPts val="0"/>
              </a:spcAft>
            </a:pPr>
            <a:r>
              <a:rPr lang="en-US" sz="1600" dirty="0">
                <a:solidFill>
                  <a:prstClr val="black"/>
                </a:solidFill>
                <a:latin typeface="Arial" panose="020B0604020202020204" pitchFamily="34" charset="0"/>
                <a:cs typeface="Arial" panose="020B0604020202020204" pitchFamily="34" charset="0"/>
              </a:rPr>
              <a:t>Hybrid Loan</a:t>
            </a:r>
          </a:p>
        </p:txBody>
      </p:sp>
      <p:sp>
        <p:nvSpPr>
          <p:cNvPr id="15" name="TextBox 14"/>
          <p:cNvSpPr txBox="1"/>
          <p:nvPr/>
        </p:nvSpPr>
        <p:spPr>
          <a:xfrm>
            <a:off x="4038600" y="4038601"/>
            <a:ext cx="1219200" cy="830997"/>
          </a:xfrm>
          <a:prstGeom prst="rect">
            <a:avLst/>
          </a:prstGeom>
          <a:noFill/>
        </p:spPr>
        <p:txBody>
          <a:bodyPr wrap="square" rtlCol="0">
            <a:spAutoFit/>
          </a:bodyPr>
          <a:lstStyle/>
          <a:p>
            <a:pPr algn="ctr" eaLnBrk="1" fontAlgn="auto" hangingPunct="1">
              <a:spcBef>
                <a:spcPts val="0"/>
              </a:spcBef>
              <a:spcAft>
                <a:spcPts val="0"/>
              </a:spcAft>
            </a:pPr>
            <a:r>
              <a:rPr lang="en-US" sz="1600" dirty="0">
                <a:solidFill>
                  <a:prstClr val="black"/>
                </a:solidFill>
                <a:latin typeface="Arial" panose="020B0604020202020204" pitchFamily="34" charset="0"/>
                <a:cs typeface="Arial" panose="020B0604020202020204" pitchFamily="34" charset="0"/>
              </a:rPr>
              <a:t>$50</a:t>
            </a:r>
          </a:p>
          <a:p>
            <a:pPr algn="ctr" eaLnBrk="1" fontAlgn="auto" hangingPunct="1">
              <a:spcBef>
                <a:spcPts val="0"/>
              </a:spcBef>
              <a:spcAft>
                <a:spcPts val="0"/>
              </a:spcAft>
            </a:pPr>
            <a:r>
              <a:rPr lang="en-US" sz="1600" dirty="0">
                <a:solidFill>
                  <a:prstClr val="black"/>
                </a:solidFill>
                <a:latin typeface="Arial" panose="020B0604020202020204" pitchFamily="34" charset="0"/>
                <a:cs typeface="Arial" panose="020B0604020202020204" pitchFamily="34" charset="0"/>
              </a:rPr>
              <a:t>Specified Payment</a:t>
            </a:r>
          </a:p>
        </p:txBody>
      </p:sp>
      <p:sp>
        <p:nvSpPr>
          <p:cNvPr id="11" name="Slide Number Placeholder 5">
            <a:extLst>
              <a:ext uri="{FF2B5EF4-FFF2-40B4-BE49-F238E27FC236}">
                <a16:creationId xmlns="" xmlns:a16="http://schemas.microsoft.com/office/drawing/2014/main" id="{C4600C5D-9338-4454-ADE2-D328E1CD1181}"/>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17</a:t>
            </a:fld>
            <a:endParaRPr lang="en-US" dirty="0"/>
          </a:p>
        </p:txBody>
      </p:sp>
    </p:spTree>
    <p:extLst>
      <p:ext uri="{BB962C8B-B14F-4D97-AF65-F5344CB8AC3E}">
        <p14:creationId xmlns:p14="http://schemas.microsoft.com/office/powerpoint/2010/main" val="26020794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1981200" y="599440"/>
            <a:ext cx="8229600" cy="818198"/>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dirty="0">
                <a:solidFill>
                  <a:srgbClr val="C00000"/>
                </a:solidFill>
                <a:latin typeface="Calibri"/>
              </a:rPr>
              <a:t>Example 3(i) – Disregarded Payment</a:t>
            </a:r>
          </a:p>
        </p:txBody>
      </p:sp>
      <p:sp>
        <p:nvSpPr>
          <p:cNvPr id="5" name="Content Placeholder 8"/>
          <p:cNvSpPr txBox="1">
            <a:spLocks/>
          </p:cNvSpPr>
          <p:nvPr/>
        </p:nvSpPr>
        <p:spPr>
          <a:xfrm>
            <a:off x="5370022" y="1467193"/>
            <a:ext cx="6608617" cy="4525963"/>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762" lvl="1" algn="l" fontAlgn="auto">
              <a:spcAft>
                <a:spcPts val="0"/>
              </a:spcAft>
            </a:pPr>
            <a:r>
              <a:rPr lang="en-US" sz="1800" u="sng" dirty="0">
                <a:solidFill>
                  <a:prstClr val="black"/>
                </a:solidFill>
                <a:latin typeface="Calibri"/>
              </a:rPr>
              <a:t>Description:</a:t>
            </a:r>
            <a:endParaRPr lang="en-US" sz="1800" dirty="0">
              <a:solidFill>
                <a:prstClr val="black"/>
              </a:solidFill>
              <a:latin typeface="Calibri"/>
            </a:endParaRPr>
          </a:p>
          <a:p>
            <a:pPr marL="290512" lvl="1" indent="-285750" algn="l" fontAlgn="auto">
              <a:spcAft>
                <a:spcPts val="0"/>
              </a:spcAft>
              <a:buFont typeface="Arial" panose="020B0604020202020204" pitchFamily="34" charset="0"/>
              <a:buChar char="•"/>
            </a:pPr>
            <a:r>
              <a:rPr lang="en-US" sz="1800" dirty="0">
                <a:solidFill>
                  <a:prstClr val="black"/>
                </a:solidFill>
                <a:latin typeface="Calibri"/>
              </a:rPr>
              <a:t>US1 is regarded for US tax purposes but disregarded for Country X tax purposes—therefore, $100 payment is disregarded.</a:t>
            </a:r>
          </a:p>
          <a:p>
            <a:pPr marL="290512" lvl="1" indent="-285750" algn="l" fontAlgn="auto">
              <a:spcAft>
                <a:spcPts val="0"/>
              </a:spcAft>
              <a:buFont typeface="Arial" panose="020B0604020202020204" pitchFamily="34" charset="0"/>
              <a:buChar char="•"/>
            </a:pPr>
            <a:r>
              <a:rPr lang="en-US" sz="1800" dirty="0">
                <a:solidFill>
                  <a:prstClr val="black"/>
                </a:solidFill>
                <a:latin typeface="Calibri"/>
              </a:rPr>
              <a:t>Were payment to be regarded in Country X, it would be included income.</a:t>
            </a:r>
          </a:p>
          <a:p>
            <a:pPr marL="285750" indent="-285750" algn="l" fontAlgn="auto">
              <a:spcAft>
                <a:spcPts val="0"/>
              </a:spcAft>
              <a:buFont typeface="Arial" panose="020B0604020202020204" pitchFamily="34" charset="0"/>
              <a:buChar char="•"/>
            </a:pPr>
            <a:r>
              <a:rPr lang="en-US" sz="1800" dirty="0">
                <a:solidFill>
                  <a:prstClr val="black"/>
                </a:solidFill>
                <a:latin typeface="Calibri"/>
              </a:rPr>
              <a:t>US1 has third party transactions including $125 of income and $60 of deductions.</a:t>
            </a:r>
          </a:p>
          <a:p>
            <a:pPr marL="285750" indent="-285750" algn="l" fontAlgn="auto">
              <a:spcAft>
                <a:spcPts val="0"/>
              </a:spcAft>
              <a:buFont typeface="Arial" panose="020B0604020202020204" pitchFamily="34" charset="0"/>
              <a:buChar char="•"/>
            </a:pPr>
            <a:r>
              <a:rPr lang="en-US" sz="1800" dirty="0">
                <a:solidFill>
                  <a:prstClr val="black"/>
                </a:solidFill>
                <a:latin typeface="Calibri"/>
              </a:rPr>
              <a:t>FX has net income of $65 for Country X tax purposes, which is considered </a:t>
            </a:r>
            <a:r>
              <a:rPr lang="en-US" sz="1800" b="1" dirty="0">
                <a:solidFill>
                  <a:prstClr val="black"/>
                </a:solidFill>
                <a:latin typeface="Calibri"/>
              </a:rPr>
              <a:t>dual inclusion income</a:t>
            </a:r>
            <a:r>
              <a:rPr lang="en-US" sz="1800" dirty="0">
                <a:solidFill>
                  <a:prstClr val="black"/>
                </a:solidFill>
                <a:latin typeface="Calibri"/>
              </a:rPr>
              <a:t>.</a:t>
            </a:r>
          </a:p>
          <a:p>
            <a:pPr marL="4762" lvl="1" algn="l" fontAlgn="auto">
              <a:spcAft>
                <a:spcPts val="0"/>
              </a:spcAft>
            </a:pPr>
            <a:endParaRPr lang="en-US" sz="1800" u="sng" dirty="0">
              <a:solidFill>
                <a:prstClr val="black"/>
              </a:solidFill>
              <a:latin typeface="Calibri"/>
            </a:endParaRPr>
          </a:p>
          <a:p>
            <a:pPr marL="4762" lvl="1" algn="l" fontAlgn="auto">
              <a:spcAft>
                <a:spcPts val="0"/>
              </a:spcAft>
            </a:pPr>
            <a:r>
              <a:rPr lang="en-US" sz="1800" u="sng" dirty="0">
                <a:solidFill>
                  <a:prstClr val="black"/>
                </a:solidFill>
                <a:latin typeface="Calibri"/>
              </a:rPr>
              <a:t>Analysis:</a:t>
            </a:r>
            <a:endParaRPr lang="en-US" sz="1800" dirty="0">
              <a:solidFill>
                <a:prstClr val="black"/>
              </a:solidFill>
              <a:latin typeface="Calibri"/>
            </a:endParaRPr>
          </a:p>
          <a:p>
            <a:pPr marL="290512" lvl="1" indent="-285750" algn="l" fontAlgn="auto">
              <a:spcAft>
                <a:spcPts val="0"/>
              </a:spcAft>
              <a:buFont typeface="Arial" panose="020B0604020202020204" pitchFamily="34" charset="0"/>
              <a:buChar char="•"/>
            </a:pPr>
            <a:r>
              <a:rPr lang="en-US" sz="1800" dirty="0">
                <a:solidFill>
                  <a:prstClr val="black"/>
                </a:solidFill>
                <a:latin typeface="Calibri"/>
              </a:rPr>
              <a:t>DHA arises to the extent of the excess of the specified payment of $100 over the dual inclusion income of $65—i.e., $35.</a:t>
            </a:r>
          </a:p>
          <a:p>
            <a:pPr marL="290512" lvl="1" indent="-285750" algn="l" fontAlgn="auto">
              <a:spcAft>
                <a:spcPts val="0"/>
              </a:spcAft>
              <a:buFont typeface="Arial" panose="020B0604020202020204" pitchFamily="34" charset="0"/>
              <a:buChar char="•"/>
            </a:pPr>
            <a:r>
              <a:rPr lang="en-US" sz="1800" dirty="0">
                <a:solidFill>
                  <a:prstClr val="black"/>
                </a:solidFill>
                <a:latin typeface="Calibri"/>
              </a:rPr>
              <a:t>See Prop. Reg. 1.267A-6(c), Ex. 3 for additional details. </a:t>
            </a:r>
          </a:p>
        </p:txBody>
      </p:sp>
      <p:sp>
        <p:nvSpPr>
          <p:cNvPr id="6" name="Rectangle 5"/>
          <p:cNvSpPr/>
          <p:nvPr/>
        </p:nvSpPr>
        <p:spPr>
          <a:xfrm>
            <a:off x="2743200" y="2339181"/>
            <a:ext cx="1295400" cy="76200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r>
              <a:rPr lang="en-US" b="1" dirty="0">
                <a:solidFill>
                  <a:prstClr val="black"/>
                </a:solidFill>
                <a:latin typeface="Arial" panose="020B0604020202020204" pitchFamily="34" charset="0"/>
                <a:cs typeface="Arial" panose="020B0604020202020204" pitchFamily="34" charset="0"/>
              </a:rPr>
              <a:t>FX</a:t>
            </a:r>
          </a:p>
        </p:txBody>
      </p:sp>
      <p:cxnSp>
        <p:nvCxnSpPr>
          <p:cNvPr id="7" name="Straight Connector 6"/>
          <p:cNvCxnSpPr>
            <a:stCxn id="6" idx="2"/>
          </p:cNvCxnSpPr>
          <p:nvPr/>
        </p:nvCxnSpPr>
        <p:spPr>
          <a:xfrm>
            <a:off x="3390900" y="3101181"/>
            <a:ext cx="0" cy="762000"/>
          </a:xfrm>
          <a:prstGeom prst="line">
            <a:avLst/>
          </a:prstGeom>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2743200" y="3863181"/>
            <a:ext cx="1295400" cy="76200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r>
              <a:rPr lang="en-US" b="1" dirty="0">
                <a:solidFill>
                  <a:prstClr val="black"/>
                </a:solidFill>
                <a:latin typeface="Arial" panose="020B0604020202020204" pitchFamily="34" charset="0"/>
                <a:cs typeface="Arial" panose="020B0604020202020204" pitchFamily="34" charset="0"/>
              </a:rPr>
              <a:t>US1</a:t>
            </a:r>
          </a:p>
        </p:txBody>
      </p:sp>
      <p:cxnSp>
        <p:nvCxnSpPr>
          <p:cNvPr id="9" name="Curved Connector 8"/>
          <p:cNvCxnSpPr>
            <a:stCxn id="6" idx="1"/>
            <a:endCxn id="8" idx="1"/>
          </p:cNvCxnSpPr>
          <p:nvPr/>
        </p:nvCxnSpPr>
        <p:spPr>
          <a:xfrm rot="10800000" flipV="1">
            <a:off x="2743200" y="2720181"/>
            <a:ext cx="12700" cy="1524000"/>
          </a:xfrm>
          <a:prstGeom prst="curvedConnector3">
            <a:avLst>
              <a:gd name="adj1" fmla="val 5058945"/>
            </a:avLst>
          </a:prstGeom>
          <a:ln w="12700">
            <a:solidFill>
              <a:schemeClr val="tx1"/>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10" name="Curved Connector 9"/>
          <p:cNvCxnSpPr>
            <a:stCxn id="8" idx="3"/>
            <a:endCxn id="6" idx="3"/>
          </p:cNvCxnSpPr>
          <p:nvPr/>
        </p:nvCxnSpPr>
        <p:spPr>
          <a:xfrm flipV="1">
            <a:off x="4038600" y="2720181"/>
            <a:ext cx="12700" cy="1524000"/>
          </a:xfrm>
          <a:prstGeom prst="curvedConnector3">
            <a:avLst>
              <a:gd name="adj1" fmla="val 4983157"/>
            </a:avLst>
          </a:prstGeom>
          <a:ln w="12700">
            <a:solidFill>
              <a:schemeClr val="tx1"/>
            </a:solidFill>
            <a:prstDash val="dash"/>
            <a:headEnd type="non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1556084" y="2415666"/>
            <a:ext cx="914400" cy="584775"/>
          </a:xfrm>
          <a:prstGeom prst="rect">
            <a:avLst/>
          </a:prstGeom>
          <a:noFill/>
        </p:spPr>
        <p:txBody>
          <a:bodyPr wrap="square" rtlCol="0">
            <a:spAutoFit/>
          </a:bodyPr>
          <a:lstStyle/>
          <a:p>
            <a:pPr algn="ctr" eaLnBrk="1" fontAlgn="auto" hangingPunct="1">
              <a:spcBef>
                <a:spcPts val="0"/>
              </a:spcBef>
              <a:spcAft>
                <a:spcPts val="0"/>
              </a:spcAft>
            </a:pPr>
            <a:r>
              <a:rPr lang="en-US" sz="1600" dirty="0">
                <a:solidFill>
                  <a:prstClr val="black"/>
                </a:solidFill>
                <a:latin typeface="Arial" panose="020B0604020202020204" pitchFamily="34" charset="0"/>
                <a:cs typeface="Arial" panose="020B0604020202020204" pitchFamily="34" charset="0"/>
              </a:rPr>
              <a:t>Hybrid Loan</a:t>
            </a:r>
          </a:p>
        </p:txBody>
      </p:sp>
      <p:sp>
        <p:nvSpPr>
          <p:cNvPr id="15" name="TextBox 14"/>
          <p:cNvSpPr txBox="1"/>
          <p:nvPr/>
        </p:nvSpPr>
        <p:spPr>
          <a:xfrm>
            <a:off x="4038600" y="4038601"/>
            <a:ext cx="1219200" cy="830997"/>
          </a:xfrm>
          <a:prstGeom prst="rect">
            <a:avLst/>
          </a:prstGeom>
          <a:noFill/>
        </p:spPr>
        <p:txBody>
          <a:bodyPr wrap="square" rtlCol="0">
            <a:spAutoFit/>
          </a:bodyPr>
          <a:lstStyle/>
          <a:p>
            <a:pPr algn="ctr" eaLnBrk="1" fontAlgn="auto" hangingPunct="1">
              <a:spcBef>
                <a:spcPts val="0"/>
              </a:spcBef>
              <a:spcAft>
                <a:spcPts val="0"/>
              </a:spcAft>
            </a:pPr>
            <a:r>
              <a:rPr lang="en-US" sz="1600" dirty="0">
                <a:solidFill>
                  <a:prstClr val="black"/>
                </a:solidFill>
                <a:latin typeface="Arial" panose="020B0604020202020204" pitchFamily="34" charset="0"/>
                <a:cs typeface="Arial" panose="020B0604020202020204" pitchFamily="34" charset="0"/>
              </a:rPr>
              <a:t>$100</a:t>
            </a:r>
          </a:p>
          <a:p>
            <a:pPr algn="ctr" eaLnBrk="1" fontAlgn="auto" hangingPunct="1">
              <a:spcBef>
                <a:spcPts val="0"/>
              </a:spcBef>
              <a:spcAft>
                <a:spcPts val="0"/>
              </a:spcAft>
            </a:pPr>
            <a:r>
              <a:rPr lang="en-US" sz="1600" dirty="0">
                <a:solidFill>
                  <a:prstClr val="black"/>
                </a:solidFill>
                <a:latin typeface="Arial" panose="020B0604020202020204" pitchFamily="34" charset="0"/>
                <a:cs typeface="Arial" panose="020B0604020202020204" pitchFamily="34" charset="0"/>
              </a:rPr>
              <a:t>Specified Payment</a:t>
            </a:r>
          </a:p>
        </p:txBody>
      </p:sp>
      <p:sp>
        <p:nvSpPr>
          <p:cNvPr id="11" name="TextBox 10"/>
          <p:cNvSpPr txBox="1"/>
          <p:nvPr/>
        </p:nvSpPr>
        <p:spPr>
          <a:xfrm>
            <a:off x="2209800" y="4942582"/>
            <a:ext cx="2667000" cy="1077218"/>
          </a:xfrm>
          <a:prstGeom prst="rect">
            <a:avLst/>
          </a:prstGeom>
          <a:noFill/>
        </p:spPr>
        <p:txBody>
          <a:bodyPr wrap="square" rtlCol="0">
            <a:spAutoFit/>
          </a:bodyPr>
          <a:lstStyle/>
          <a:p>
            <a:pPr eaLnBrk="1" fontAlgn="auto" hangingPunct="1">
              <a:spcBef>
                <a:spcPts val="0"/>
              </a:spcBef>
              <a:spcAft>
                <a:spcPts val="0"/>
              </a:spcAft>
            </a:pPr>
            <a:r>
              <a:rPr lang="en-US" sz="1600" u="sng" dirty="0">
                <a:solidFill>
                  <a:prstClr val="black"/>
                </a:solidFill>
                <a:latin typeface="Arial" panose="020B0604020202020204" pitchFamily="34" charset="0"/>
                <a:cs typeface="Arial" panose="020B0604020202020204" pitchFamily="34" charset="0"/>
              </a:rPr>
              <a:t>Third party transactions</a:t>
            </a:r>
            <a:r>
              <a:rPr lang="en-US" sz="1600" dirty="0">
                <a:solidFill>
                  <a:prstClr val="black"/>
                </a:solidFill>
                <a:latin typeface="Arial" panose="020B0604020202020204" pitchFamily="34" charset="0"/>
                <a:cs typeface="Arial" panose="020B0604020202020204" pitchFamily="34" charset="0"/>
              </a:rPr>
              <a:t>:</a:t>
            </a:r>
          </a:p>
          <a:p>
            <a:pPr eaLnBrk="1" fontAlgn="auto" hangingPunct="1">
              <a:spcBef>
                <a:spcPts val="0"/>
              </a:spcBef>
              <a:spcAft>
                <a:spcPts val="0"/>
              </a:spcAft>
            </a:pPr>
            <a:r>
              <a:rPr lang="en-US" sz="1600" dirty="0">
                <a:solidFill>
                  <a:prstClr val="black"/>
                </a:solidFill>
                <a:latin typeface="Arial" panose="020B0604020202020204" pitchFamily="34" charset="0"/>
                <a:cs typeface="Arial" panose="020B0604020202020204" pitchFamily="34" charset="0"/>
              </a:rPr>
              <a:t>Income         $125</a:t>
            </a:r>
          </a:p>
          <a:p>
            <a:pPr eaLnBrk="1" fontAlgn="auto" hangingPunct="1">
              <a:spcBef>
                <a:spcPts val="0"/>
              </a:spcBef>
              <a:spcAft>
                <a:spcPts val="0"/>
              </a:spcAft>
            </a:pPr>
            <a:r>
              <a:rPr lang="en-US" sz="1600" dirty="0">
                <a:solidFill>
                  <a:prstClr val="black"/>
                </a:solidFill>
                <a:latin typeface="Arial" panose="020B0604020202020204" pitchFamily="34" charset="0"/>
                <a:cs typeface="Arial" panose="020B0604020202020204" pitchFamily="34" charset="0"/>
              </a:rPr>
              <a:t>Deductions     &lt;</a:t>
            </a:r>
            <a:r>
              <a:rPr lang="en-US" sz="1600" u="sng" dirty="0">
                <a:solidFill>
                  <a:prstClr val="black"/>
                </a:solidFill>
                <a:latin typeface="Arial" panose="020B0604020202020204" pitchFamily="34" charset="0"/>
                <a:cs typeface="Arial" panose="020B0604020202020204" pitchFamily="34" charset="0"/>
              </a:rPr>
              <a:t>60</a:t>
            </a:r>
            <a:r>
              <a:rPr lang="en-US" sz="1600" dirty="0">
                <a:solidFill>
                  <a:prstClr val="black"/>
                </a:solidFill>
                <a:latin typeface="Arial" panose="020B0604020202020204" pitchFamily="34" charset="0"/>
                <a:cs typeface="Arial" panose="020B0604020202020204" pitchFamily="34" charset="0"/>
              </a:rPr>
              <a:t>&gt;</a:t>
            </a:r>
          </a:p>
          <a:p>
            <a:pPr eaLnBrk="1" fontAlgn="auto" hangingPunct="1">
              <a:spcBef>
                <a:spcPts val="0"/>
              </a:spcBef>
              <a:spcAft>
                <a:spcPts val="0"/>
              </a:spcAft>
            </a:pPr>
            <a:r>
              <a:rPr lang="en-US" sz="1600" dirty="0">
                <a:solidFill>
                  <a:prstClr val="black"/>
                </a:solidFill>
                <a:latin typeface="Arial" panose="020B0604020202020204" pitchFamily="34" charset="0"/>
                <a:cs typeface="Arial" panose="020B0604020202020204" pitchFamily="34" charset="0"/>
              </a:rPr>
              <a:t>Net                 $65</a:t>
            </a:r>
          </a:p>
        </p:txBody>
      </p:sp>
      <p:cxnSp>
        <p:nvCxnSpPr>
          <p:cNvPr id="12" name="Straight Connector 11"/>
          <p:cNvCxnSpPr>
            <a:endCxn id="8" idx="2"/>
          </p:cNvCxnSpPr>
          <p:nvPr/>
        </p:nvCxnSpPr>
        <p:spPr>
          <a:xfrm>
            <a:off x="2743200" y="3863181"/>
            <a:ext cx="647700" cy="7620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a:endCxn id="8" idx="2"/>
          </p:cNvCxnSpPr>
          <p:nvPr/>
        </p:nvCxnSpPr>
        <p:spPr>
          <a:xfrm flipH="1">
            <a:off x="3390900" y="3863181"/>
            <a:ext cx="647700" cy="762000"/>
          </a:xfrm>
          <a:prstGeom prst="line">
            <a:avLst/>
          </a:prstGeom>
        </p:spPr>
        <p:style>
          <a:lnRef idx="2">
            <a:schemeClr val="accent1"/>
          </a:lnRef>
          <a:fillRef idx="0">
            <a:schemeClr val="accent1"/>
          </a:fillRef>
          <a:effectRef idx="1">
            <a:schemeClr val="accent1"/>
          </a:effectRef>
          <a:fontRef idx="minor">
            <a:schemeClr val="tx1"/>
          </a:fontRef>
        </p:style>
      </p:cxnSp>
      <p:sp>
        <p:nvSpPr>
          <p:cNvPr id="17" name="Slide Number Placeholder 5">
            <a:extLst>
              <a:ext uri="{FF2B5EF4-FFF2-40B4-BE49-F238E27FC236}">
                <a16:creationId xmlns="" xmlns:a16="http://schemas.microsoft.com/office/drawing/2014/main" id="{DA11BFA1-042C-42F6-8DD7-9AA972E62B57}"/>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18</a:t>
            </a:fld>
            <a:endParaRPr lang="en-US" dirty="0"/>
          </a:p>
        </p:txBody>
      </p:sp>
    </p:spTree>
    <p:extLst>
      <p:ext uri="{BB962C8B-B14F-4D97-AF65-F5344CB8AC3E}">
        <p14:creationId xmlns:p14="http://schemas.microsoft.com/office/powerpoint/2010/main" val="2566155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1905000" y="599440"/>
            <a:ext cx="8534400" cy="1000760"/>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dirty="0">
                <a:solidFill>
                  <a:srgbClr val="C00000"/>
                </a:solidFill>
                <a:latin typeface="Calibri"/>
              </a:rPr>
              <a:t>Example 8(i) – Disqualified Imported Mismatch Amounts</a:t>
            </a:r>
          </a:p>
        </p:txBody>
      </p:sp>
      <p:sp>
        <p:nvSpPr>
          <p:cNvPr id="5" name="Content Placeholder 8"/>
          <p:cNvSpPr txBox="1">
            <a:spLocks/>
          </p:cNvSpPr>
          <p:nvPr/>
        </p:nvSpPr>
        <p:spPr>
          <a:xfrm>
            <a:off x="5715000" y="1485901"/>
            <a:ext cx="6019800" cy="4640264"/>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762" lvl="1" algn="l" fontAlgn="auto">
              <a:spcAft>
                <a:spcPts val="0"/>
              </a:spcAft>
            </a:pPr>
            <a:r>
              <a:rPr lang="en-US" sz="1800" u="sng" dirty="0">
                <a:solidFill>
                  <a:prstClr val="black"/>
                </a:solidFill>
                <a:latin typeface="Calibri"/>
              </a:rPr>
              <a:t>Description:</a:t>
            </a:r>
            <a:endParaRPr lang="en-US" sz="1800" dirty="0">
              <a:solidFill>
                <a:prstClr val="black"/>
              </a:solidFill>
              <a:latin typeface="Calibri"/>
            </a:endParaRPr>
          </a:p>
          <a:p>
            <a:pPr marL="290512" lvl="1" indent="-285750" algn="l" fontAlgn="auto">
              <a:spcAft>
                <a:spcPts val="0"/>
              </a:spcAft>
              <a:buFont typeface="Arial" panose="020B0604020202020204" pitchFamily="34" charset="0"/>
              <a:buChar char="•"/>
            </a:pPr>
            <a:r>
              <a:rPr lang="en-US" sz="1800" dirty="0">
                <a:solidFill>
                  <a:prstClr val="black"/>
                </a:solidFill>
                <a:latin typeface="Calibri"/>
              </a:rPr>
              <a:t>FX receives hybrid interest as a dividend and excludes under participation exemption.</a:t>
            </a:r>
            <a:endParaRPr lang="en-US" sz="1800" u="sng" dirty="0">
              <a:solidFill>
                <a:prstClr val="black"/>
              </a:solidFill>
              <a:latin typeface="Calibri"/>
            </a:endParaRPr>
          </a:p>
          <a:p>
            <a:pPr marL="4762" lvl="1" algn="l" fontAlgn="auto">
              <a:spcAft>
                <a:spcPts val="0"/>
              </a:spcAft>
            </a:pPr>
            <a:r>
              <a:rPr lang="en-US" sz="1800" u="sng" dirty="0">
                <a:solidFill>
                  <a:prstClr val="black"/>
                </a:solidFill>
                <a:latin typeface="Calibri"/>
              </a:rPr>
              <a:t>Analysis:</a:t>
            </a:r>
            <a:endParaRPr lang="en-US" sz="1800" dirty="0">
              <a:solidFill>
                <a:prstClr val="black"/>
              </a:solidFill>
              <a:latin typeface="Calibri"/>
            </a:endParaRPr>
          </a:p>
          <a:p>
            <a:pPr marL="285750" indent="-285750" algn="l" fontAlgn="auto">
              <a:spcAft>
                <a:spcPts val="0"/>
              </a:spcAft>
              <a:buFont typeface="Arial" panose="020B0604020202020204" pitchFamily="34" charset="0"/>
              <a:buChar char="•"/>
            </a:pPr>
            <a:r>
              <a:rPr lang="en-US" sz="1800" dirty="0">
                <a:solidFill>
                  <a:prstClr val="black"/>
                </a:solidFill>
                <a:latin typeface="Calibri"/>
              </a:rPr>
              <a:t>US1 interest payment is a </a:t>
            </a:r>
            <a:r>
              <a:rPr lang="en-US" sz="1800" b="1" dirty="0">
                <a:solidFill>
                  <a:prstClr val="black"/>
                </a:solidFill>
                <a:latin typeface="Calibri"/>
              </a:rPr>
              <a:t>disqualified imported mismatch amount</a:t>
            </a:r>
            <a:r>
              <a:rPr lang="en-US" sz="1800" dirty="0">
                <a:solidFill>
                  <a:prstClr val="black"/>
                </a:solidFill>
                <a:latin typeface="Calibri"/>
              </a:rPr>
              <a:t> (DIMA) to the extent income attributable to the payment is directly or indirectly offset by a hybrid deduction incurred by a tax resident or taxable branch related to the specified party.</a:t>
            </a:r>
            <a:endParaRPr lang="en-US" dirty="0">
              <a:solidFill>
                <a:prstClr val="black"/>
              </a:solidFill>
              <a:latin typeface="Calibri"/>
            </a:endParaRPr>
          </a:p>
          <a:p>
            <a:pPr marL="285750" indent="-285750" algn="l" fontAlgn="auto">
              <a:spcAft>
                <a:spcPts val="0"/>
              </a:spcAft>
              <a:buFont typeface="Arial" panose="020B0604020202020204" pitchFamily="34" charset="0"/>
              <a:buChar char="•"/>
            </a:pPr>
            <a:r>
              <a:rPr lang="en-US" sz="1800" dirty="0">
                <a:solidFill>
                  <a:prstClr val="black"/>
                </a:solidFill>
                <a:latin typeface="Calibri"/>
              </a:rPr>
              <a:t>A hybrid deduction arises because FW is allowed a deduction under its tax law that would be a DHA under section 267A if its country of tax residence had such rules.</a:t>
            </a:r>
          </a:p>
          <a:p>
            <a:pPr marL="285750" indent="-285750" algn="l" fontAlgn="auto">
              <a:spcAft>
                <a:spcPts val="0"/>
              </a:spcAft>
              <a:buFont typeface="Arial" panose="020B0604020202020204" pitchFamily="34" charset="0"/>
              <a:buChar char="•"/>
            </a:pPr>
            <a:r>
              <a:rPr lang="en-US" sz="1800" dirty="0">
                <a:solidFill>
                  <a:prstClr val="black"/>
                </a:solidFill>
                <a:latin typeface="Calibri"/>
              </a:rPr>
              <a:t>US1 interest payment is therefore a DIMA and deduction is disallowed.</a:t>
            </a:r>
          </a:p>
          <a:p>
            <a:pPr marL="285750" indent="-285750" algn="l" fontAlgn="auto">
              <a:spcAft>
                <a:spcPts val="0"/>
              </a:spcAft>
              <a:buFont typeface="Arial" panose="020B0604020202020204" pitchFamily="34" charset="0"/>
              <a:buChar char="•"/>
            </a:pPr>
            <a:r>
              <a:rPr lang="en-US" sz="1800" dirty="0">
                <a:solidFill>
                  <a:prstClr val="black"/>
                </a:solidFill>
              </a:rPr>
              <a:t>See Prop. Reg. 1.267A-6(c), Ex. 8 for additional details. </a:t>
            </a:r>
          </a:p>
          <a:p>
            <a:pPr marL="285750" indent="-285750" algn="l" fontAlgn="auto">
              <a:spcAft>
                <a:spcPts val="0"/>
              </a:spcAft>
              <a:buFont typeface="Arial" panose="020B0604020202020204" pitchFamily="34" charset="0"/>
              <a:buChar char="•"/>
            </a:pPr>
            <a:endParaRPr lang="en-US" sz="1800" dirty="0">
              <a:solidFill>
                <a:prstClr val="black"/>
              </a:solidFill>
              <a:latin typeface="Calibri"/>
            </a:endParaRPr>
          </a:p>
          <a:p>
            <a:pPr algn="l" fontAlgn="auto">
              <a:spcAft>
                <a:spcPts val="0"/>
              </a:spcAft>
            </a:pPr>
            <a:endParaRPr lang="en-US" sz="1800" dirty="0">
              <a:solidFill>
                <a:prstClr val="black"/>
              </a:solidFill>
              <a:latin typeface="Calibri"/>
            </a:endParaRPr>
          </a:p>
          <a:p>
            <a:pPr marL="290512" lvl="1" indent="-285750" algn="l" fontAlgn="auto">
              <a:spcAft>
                <a:spcPts val="0"/>
              </a:spcAft>
              <a:buFont typeface="Arial" panose="020B0604020202020204" pitchFamily="34" charset="0"/>
              <a:buChar char="•"/>
            </a:pPr>
            <a:endParaRPr lang="en-US" sz="1800" dirty="0">
              <a:solidFill>
                <a:prstClr val="black"/>
              </a:solidFill>
              <a:latin typeface="Calibri"/>
            </a:endParaRPr>
          </a:p>
        </p:txBody>
      </p:sp>
      <p:sp>
        <p:nvSpPr>
          <p:cNvPr id="6" name="Rectangle 5"/>
          <p:cNvSpPr/>
          <p:nvPr/>
        </p:nvSpPr>
        <p:spPr>
          <a:xfrm>
            <a:off x="2743200" y="2339181"/>
            <a:ext cx="1295400" cy="76200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r>
              <a:rPr lang="en-US" b="1" dirty="0">
                <a:solidFill>
                  <a:prstClr val="black"/>
                </a:solidFill>
                <a:latin typeface="Arial" panose="020B0604020202020204" pitchFamily="34" charset="0"/>
                <a:cs typeface="Arial" panose="020B0604020202020204" pitchFamily="34" charset="0"/>
              </a:rPr>
              <a:t>FX</a:t>
            </a:r>
          </a:p>
        </p:txBody>
      </p:sp>
      <p:sp>
        <p:nvSpPr>
          <p:cNvPr id="8" name="Rectangle 7"/>
          <p:cNvSpPr/>
          <p:nvPr/>
        </p:nvSpPr>
        <p:spPr>
          <a:xfrm>
            <a:off x="2743200" y="3657600"/>
            <a:ext cx="1295400" cy="76200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r>
              <a:rPr lang="en-US" b="1" dirty="0">
                <a:solidFill>
                  <a:prstClr val="black"/>
                </a:solidFill>
                <a:latin typeface="Arial" panose="020B0604020202020204" pitchFamily="34" charset="0"/>
                <a:cs typeface="Arial" panose="020B0604020202020204" pitchFamily="34" charset="0"/>
              </a:rPr>
              <a:t>FW</a:t>
            </a:r>
          </a:p>
        </p:txBody>
      </p:sp>
      <p:cxnSp>
        <p:nvCxnSpPr>
          <p:cNvPr id="9" name="Curved Connector 8"/>
          <p:cNvCxnSpPr>
            <a:stCxn id="6" idx="1"/>
            <a:endCxn id="8" idx="1"/>
          </p:cNvCxnSpPr>
          <p:nvPr/>
        </p:nvCxnSpPr>
        <p:spPr>
          <a:xfrm rot="10800000" flipV="1">
            <a:off x="2743200" y="2720181"/>
            <a:ext cx="12700" cy="1318419"/>
          </a:xfrm>
          <a:prstGeom prst="curvedConnector3">
            <a:avLst>
              <a:gd name="adj1" fmla="val 1800000"/>
            </a:avLst>
          </a:prstGeom>
          <a:ln w="12700">
            <a:solidFill>
              <a:schemeClr val="tx1"/>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10" name="Curved Connector 9"/>
          <p:cNvCxnSpPr>
            <a:stCxn id="8" idx="3"/>
            <a:endCxn id="6" idx="3"/>
          </p:cNvCxnSpPr>
          <p:nvPr/>
        </p:nvCxnSpPr>
        <p:spPr>
          <a:xfrm flipV="1">
            <a:off x="4038600" y="2720182"/>
            <a:ext cx="12700" cy="1318419"/>
          </a:xfrm>
          <a:prstGeom prst="curvedConnector3">
            <a:avLst>
              <a:gd name="adj1" fmla="val 1800000"/>
            </a:avLst>
          </a:prstGeom>
          <a:ln w="12700">
            <a:solidFill>
              <a:schemeClr val="tx1"/>
            </a:solidFill>
            <a:prstDash val="dash"/>
            <a:headEnd type="non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1556084" y="2415666"/>
            <a:ext cx="914400" cy="584775"/>
          </a:xfrm>
          <a:prstGeom prst="rect">
            <a:avLst/>
          </a:prstGeom>
          <a:noFill/>
        </p:spPr>
        <p:txBody>
          <a:bodyPr wrap="square" rtlCol="0">
            <a:spAutoFit/>
          </a:bodyPr>
          <a:lstStyle/>
          <a:p>
            <a:pPr algn="ctr" eaLnBrk="1" fontAlgn="auto" hangingPunct="1">
              <a:spcBef>
                <a:spcPts val="0"/>
              </a:spcBef>
              <a:spcAft>
                <a:spcPts val="0"/>
              </a:spcAft>
            </a:pPr>
            <a:r>
              <a:rPr lang="en-US" sz="1600" dirty="0">
                <a:solidFill>
                  <a:prstClr val="black"/>
                </a:solidFill>
                <a:latin typeface="Arial" panose="020B0604020202020204" pitchFamily="34" charset="0"/>
                <a:cs typeface="Arial" panose="020B0604020202020204" pitchFamily="34" charset="0"/>
              </a:rPr>
              <a:t>Hybrid Loan</a:t>
            </a:r>
          </a:p>
        </p:txBody>
      </p:sp>
      <p:sp>
        <p:nvSpPr>
          <p:cNvPr id="15" name="TextBox 14"/>
          <p:cNvSpPr txBox="1"/>
          <p:nvPr/>
        </p:nvSpPr>
        <p:spPr>
          <a:xfrm>
            <a:off x="4343400" y="4267200"/>
            <a:ext cx="1219200" cy="1323439"/>
          </a:xfrm>
          <a:prstGeom prst="rect">
            <a:avLst/>
          </a:prstGeom>
          <a:noFill/>
        </p:spPr>
        <p:txBody>
          <a:bodyPr wrap="square" rtlCol="0">
            <a:spAutoFit/>
          </a:bodyPr>
          <a:lstStyle/>
          <a:p>
            <a:pPr algn="ctr" eaLnBrk="1" fontAlgn="auto" hangingPunct="1">
              <a:spcBef>
                <a:spcPts val="0"/>
              </a:spcBef>
              <a:spcAft>
                <a:spcPts val="0"/>
              </a:spcAft>
            </a:pPr>
            <a:r>
              <a:rPr lang="en-US" sz="1600" dirty="0">
                <a:solidFill>
                  <a:prstClr val="black"/>
                </a:solidFill>
                <a:latin typeface="Arial" panose="020B0604020202020204" pitchFamily="34" charset="0"/>
                <a:cs typeface="Arial" panose="020B0604020202020204" pitchFamily="34" charset="0"/>
              </a:rPr>
              <a:t>$100 Interest</a:t>
            </a:r>
          </a:p>
          <a:p>
            <a:pPr algn="ctr" eaLnBrk="1" fontAlgn="auto" hangingPunct="1">
              <a:spcBef>
                <a:spcPts val="0"/>
              </a:spcBef>
              <a:spcAft>
                <a:spcPts val="0"/>
              </a:spcAft>
            </a:pPr>
            <a:r>
              <a:rPr lang="en-US" sz="1600" dirty="0">
                <a:solidFill>
                  <a:prstClr val="black"/>
                </a:solidFill>
                <a:latin typeface="Arial" panose="020B0604020202020204" pitchFamily="34" charset="0"/>
                <a:cs typeface="Arial" panose="020B0604020202020204" pitchFamily="34" charset="0"/>
              </a:rPr>
              <a:t>(Imported Mismatch Payment)</a:t>
            </a:r>
          </a:p>
        </p:txBody>
      </p:sp>
      <p:sp>
        <p:nvSpPr>
          <p:cNvPr id="17" name="Rectangle 16"/>
          <p:cNvSpPr/>
          <p:nvPr/>
        </p:nvSpPr>
        <p:spPr>
          <a:xfrm>
            <a:off x="2743200" y="5029200"/>
            <a:ext cx="1295400" cy="76200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r>
              <a:rPr lang="en-US" b="1" dirty="0">
                <a:solidFill>
                  <a:prstClr val="black"/>
                </a:solidFill>
                <a:latin typeface="Arial" panose="020B0604020202020204" pitchFamily="34" charset="0"/>
                <a:cs typeface="Arial" panose="020B0604020202020204" pitchFamily="34" charset="0"/>
              </a:rPr>
              <a:t>US1</a:t>
            </a:r>
          </a:p>
        </p:txBody>
      </p:sp>
      <p:cxnSp>
        <p:nvCxnSpPr>
          <p:cNvPr id="18" name="Straight Connector 17"/>
          <p:cNvCxnSpPr>
            <a:endCxn id="8" idx="0"/>
          </p:cNvCxnSpPr>
          <p:nvPr/>
        </p:nvCxnSpPr>
        <p:spPr>
          <a:xfrm>
            <a:off x="3390900" y="3101182"/>
            <a:ext cx="0" cy="556419"/>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p:cNvCxnSpPr>
            <a:stCxn id="17" idx="0"/>
            <a:endCxn id="8" idx="2"/>
          </p:cNvCxnSpPr>
          <p:nvPr/>
        </p:nvCxnSpPr>
        <p:spPr>
          <a:xfrm flipV="1">
            <a:off x="3390900" y="4419600"/>
            <a:ext cx="0" cy="609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Curved Connector 21"/>
          <p:cNvCxnSpPr>
            <a:stCxn id="17" idx="3"/>
            <a:endCxn id="8" idx="3"/>
          </p:cNvCxnSpPr>
          <p:nvPr/>
        </p:nvCxnSpPr>
        <p:spPr>
          <a:xfrm flipV="1">
            <a:off x="4038600" y="4038600"/>
            <a:ext cx="12700" cy="1371600"/>
          </a:xfrm>
          <a:prstGeom prst="curvedConnector3">
            <a:avLst>
              <a:gd name="adj1" fmla="val 1800000"/>
            </a:avLst>
          </a:prstGeom>
          <a:ln w="12700">
            <a:solidFill>
              <a:schemeClr val="tx1"/>
            </a:solidFill>
            <a:prstDash val="dash"/>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28" name="Curved Connector 27"/>
          <p:cNvCxnSpPr/>
          <p:nvPr/>
        </p:nvCxnSpPr>
        <p:spPr>
          <a:xfrm rot="10800000" flipV="1">
            <a:off x="2730499" y="4114801"/>
            <a:ext cx="12700" cy="1318419"/>
          </a:xfrm>
          <a:prstGeom prst="curvedConnector3">
            <a:avLst>
              <a:gd name="adj1" fmla="val 1800000"/>
            </a:avLst>
          </a:prstGeom>
          <a:ln w="12700">
            <a:solidFill>
              <a:schemeClr val="tx1"/>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1600200" y="4139626"/>
            <a:ext cx="914400" cy="830997"/>
          </a:xfrm>
          <a:prstGeom prst="rect">
            <a:avLst/>
          </a:prstGeom>
          <a:noFill/>
        </p:spPr>
        <p:txBody>
          <a:bodyPr wrap="square" rtlCol="0">
            <a:spAutoFit/>
          </a:bodyPr>
          <a:lstStyle/>
          <a:p>
            <a:pPr algn="ctr" eaLnBrk="1" fontAlgn="auto" hangingPunct="1">
              <a:spcBef>
                <a:spcPts val="0"/>
              </a:spcBef>
              <a:spcAft>
                <a:spcPts val="0"/>
              </a:spcAft>
            </a:pPr>
            <a:r>
              <a:rPr lang="en-US" sz="1600" dirty="0">
                <a:solidFill>
                  <a:prstClr val="black"/>
                </a:solidFill>
                <a:latin typeface="Arial" panose="020B0604020202020204" pitchFamily="34" charset="0"/>
                <a:cs typeface="Arial" panose="020B0604020202020204" pitchFamily="34" charset="0"/>
              </a:rPr>
              <a:t>Non-Hybrid Loan</a:t>
            </a:r>
          </a:p>
        </p:txBody>
      </p:sp>
      <p:sp>
        <p:nvSpPr>
          <p:cNvPr id="30" name="TextBox 29"/>
          <p:cNvSpPr txBox="1"/>
          <p:nvPr/>
        </p:nvSpPr>
        <p:spPr>
          <a:xfrm>
            <a:off x="4343400" y="2808983"/>
            <a:ext cx="1219200" cy="830997"/>
          </a:xfrm>
          <a:prstGeom prst="rect">
            <a:avLst/>
          </a:prstGeom>
          <a:noFill/>
        </p:spPr>
        <p:txBody>
          <a:bodyPr wrap="square" rtlCol="0">
            <a:spAutoFit/>
          </a:bodyPr>
          <a:lstStyle/>
          <a:p>
            <a:pPr algn="ctr" eaLnBrk="1" fontAlgn="auto" hangingPunct="1">
              <a:spcBef>
                <a:spcPts val="0"/>
              </a:spcBef>
              <a:spcAft>
                <a:spcPts val="0"/>
              </a:spcAft>
            </a:pPr>
            <a:r>
              <a:rPr lang="en-US" sz="1600" dirty="0">
                <a:solidFill>
                  <a:prstClr val="black"/>
                </a:solidFill>
                <a:latin typeface="Arial" panose="020B0604020202020204" pitchFamily="34" charset="0"/>
                <a:cs typeface="Arial" panose="020B0604020202020204" pitchFamily="34" charset="0"/>
              </a:rPr>
              <a:t>$100 Hybrid Interest</a:t>
            </a:r>
          </a:p>
        </p:txBody>
      </p:sp>
      <p:sp>
        <p:nvSpPr>
          <p:cNvPr id="20" name="Slide Number Placeholder 5">
            <a:extLst>
              <a:ext uri="{FF2B5EF4-FFF2-40B4-BE49-F238E27FC236}">
                <a16:creationId xmlns="" xmlns:a16="http://schemas.microsoft.com/office/drawing/2014/main" id="{777142C0-8BF9-43A6-98E2-8870B3D8245A}"/>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19</a:t>
            </a:fld>
            <a:endParaRPr lang="en-US" dirty="0"/>
          </a:p>
        </p:txBody>
      </p:sp>
    </p:spTree>
    <p:extLst>
      <p:ext uri="{BB962C8B-B14F-4D97-AF65-F5344CB8AC3E}">
        <p14:creationId xmlns:p14="http://schemas.microsoft.com/office/powerpoint/2010/main" val="244256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0092" y="106325"/>
            <a:ext cx="8617528" cy="829340"/>
          </a:xfrm>
        </p:spPr>
        <p:txBody>
          <a:bodyPr/>
          <a:lstStyle/>
          <a:p>
            <a:r>
              <a:rPr lang="en-GB" sz="2200" dirty="0">
                <a:solidFill>
                  <a:srgbClr val="FF0000"/>
                </a:solidFill>
              </a:rPr>
              <a:t/>
            </a:r>
            <a:br>
              <a:rPr lang="en-GB" sz="2200" dirty="0">
                <a:solidFill>
                  <a:srgbClr val="FF0000"/>
                </a:solidFill>
              </a:rPr>
            </a:br>
            <a:r>
              <a:rPr lang="en-GB" sz="2200" dirty="0">
                <a:solidFill>
                  <a:srgbClr val="FF0000"/>
                </a:solidFill>
              </a:rPr>
              <a:t> </a:t>
            </a:r>
            <a:r>
              <a:rPr lang="en-GB" sz="4800" dirty="0">
                <a:solidFill>
                  <a:srgbClr val="FF0000"/>
                </a:solidFill>
              </a:rPr>
              <a:t>Agenda </a:t>
            </a:r>
          </a:p>
        </p:txBody>
      </p:sp>
      <p:sp>
        <p:nvSpPr>
          <p:cNvPr id="5" name="Text Placeholder 4"/>
          <p:cNvSpPr>
            <a:spLocks noGrp="1"/>
          </p:cNvSpPr>
          <p:nvPr>
            <p:ph idx="1"/>
          </p:nvPr>
        </p:nvSpPr>
        <p:spPr>
          <a:xfrm>
            <a:off x="1638301" y="966355"/>
            <a:ext cx="8925791" cy="5309754"/>
          </a:xfrm>
        </p:spPr>
        <p:txBody>
          <a:bodyPr numCol="1"/>
          <a:lstStyle/>
          <a:p>
            <a:pPr>
              <a:spcAft>
                <a:spcPts val="600"/>
              </a:spcAft>
            </a:pPr>
            <a:endParaRPr lang="en-US" sz="1100" dirty="0"/>
          </a:p>
          <a:p>
            <a:pPr marL="342900" lvl="2" indent="-342900">
              <a:spcBef>
                <a:spcPts val="0"/>
              </a:spcBef>
              <a:spcAft>
                <a:spcPts val="600"/>
              </a:spcAft>
              <a:buSzPct val="100000"/>
              <a:buFont typeface="Arial" panose="020B0604020202020204" pitchFamily="34" charset="0"/>
              <a:buChar char="•"/>
            </a:pPr>
            <a:r>
              <a:rPr lang="en-US" sz="3600" dirty="0"/>
              <a:t>BEAT</a:t>
            </a:r>
          </a:p>
          <a:p>
            <a:pPr marL="342900" lvl="2" indent="-342900">
              <a:spcBef>
                <a:spcPts val="0"/>
              </a:spcBef>
              <a:spcAft>
                <a:spcPts val="600"/>
              </a:spcAft>
              <a:buSzPct val="100000"/>
              <a:buFont typeface="Arial" panose="020B0604020202020204" pitchFamily="34" charset="0"/>
              <a:buChar char="•"/>
            </a:pPr>
            <a:r>
              <a:rPr lang="en-US" sz="3600" dirty="0"/>
              <a:t>Section 267A </a:t>
            </a:r>
          </a:p>
          <a:p>
            <a:pPr marL="342900" lvl="2" indent="-342900">
              <a:spcBef>
                <a:spcPts val="0"/>
              </a:spcBef>
              <a:spcAft>
                <a:spcPts val="600"/>
              </a:spcAft>
              <a:buSzPct val="100000"/>
              <a:buFont typeface="Arial" panose="020B0604020202020204" pitchFamily="34" charset="0"/>
              <a:buChar char="•"/>
            </a:pPr>
            <a:r>
              <a:rPr lang="en-US" sz="3600" dirty="0"/>
              <a:t>Repeal of Section 958(b)(4)</a:t>
            </a:r>
          </a:p>
          <a:p>
            <a:pPr marL="342900" lvl="2" indent="-342900">
              <a:spcBef>
                <a:spcPts val="0"/>
              </a:spcBef>
              <a:spcAft>
                <a:spcPts val="600"/>
              </a:spcAft>
              <a:buSzPct val="100000"/>
              <a:buFont typeface="Arial" panose="020B0604020202020204" pitchFamily="34" charset="0"/>
              <a:buChar char="•"/>
            </a:pPr>
            <a:r>
              <a:rPr lang="en-US" sz="3600" dirty="0"/>
              <a:t>Sections 864(c)(8) and 1446(f)</a:t>
            </a:r>
          </a:p>
          <a:p>
            <a:pPr marL="342900" lvl="2" indent="-342900">
              <a:spcBef>
                <a:spcPts val="0"/>
              </a:spcBef>
              <a:spcAft>
                <a:spcPts val="600"/>
              </a:spcAft>
              <a:buSzPct val="100000"/>
              <a:buFont typeface="Arial" panose="020B0604020202020204" pitchFamily="34" charset="0"/>
              <a:buChar char="•"/>
            </a:pPr>
            <a:r>
              <a:rPr lang="en-US" sz="3600" dirty="0"/>
              <a:t>FATCA </a:t>
            </a:r>
          </a:p>
          <a:p>
            <a:pPr marL="0" lvl="2" indent="0">
              <a:spcBef>
                <a:spcPts val="0"/>
              </a:spcBef>
              <a:spcAft>
                <a:spcPts val="600"/>
              </a:spcAft>
              <a:buSzPct val="100000"/>
              <a:buNone/>
            </a:pPr>
            <a:endParaRPr lang="en-US" sz="3600" dirty="0"/>
          </a:p>
          <a:p>
            <a:pPr marL="0" lvl="2" indent="0">
              <a:spcBef>
                <a:spcPts val="0"/>
              </a:spcBef>
              <a:spcAft>
                <a:spcPts val="600"/>
              </a:spcAft>
              <a:buSzPct val="100000"/>
              <a:buNone/>
            </a:pPr>
            <a:r>
              <a:rPr lang="en-US" sz="1800" dirty="0"/>
              <a:t>*Note—the discussion will cover selected issues relating to the above topics </a:t>
            </a:r>
          </a:p>
          <a:p>
            <a:pPr marL="330200" lvl="3" indent="0">
              <a:spcBef>
                <a:spcPts val="0"/>
              </a:spcBef>
              <a:spcAft>
                <a:spcPts val="600"/>
              </a:spcAft>
              <a:buClr>
                <a:schemeClr val="accent1"/>
              </a:buClr>
              <a:buSzPct val="80000"/>
              <a:buNone/>
            </a:pPr>
            <a:endParaRPr lang="en-US" sz="2800" dirty="0"/>
          </a:p>
          <a:p>
            <a:pPr marL="615950" lvl="3" indent="-285750">
              <a:spcBef>
                <a:spcPts val="0"/>
              </a:spcBef>
              <a:spcAft>
                <a:spcPts val="600"/>
              </a:spcAft>
              <a:buClr>
                <a:schemeClr val="accent1"/>
              </a:buClr>
              <a:buSzPct val="80000"/>
              <a:buFont typeface="Wingdings 3" panose="05040102010807070707" pitchFamily="18" charset="2"/>
              <a:buChar char="u"/>
            </a:pPr>
            <a:endParaRPr lang="en-US" sz="1800" dirty="0"/>
          </a:p>
          <a:p>
            <a:pPr marL="0" lvl="2" indent="0">
              <a:spcBef>
                <a:spcPts val="0"/>
              </a:spcBef>
              <a:spcAft>
                <a:spcPts val="600"/>
              </a:spcAft>
              <a:buClr>
                <a:schemeClr val="accent1"/>
              </a:buClr>
              <a:buSzPct val="80000"/>
              <a:buNone/>
            </a:pPr>
            <a:endParaRPr lang="en-US" sz="1800" dirty="0"/>
          </a:p>
          <a:p>
            <a:pPr marL="0" lvl="2" indent="0">
              <a:spcBef>
                <a:spcPts val="0"/>
              </a:spcBef>
              <a:spcAft>
                <a:spcPts val="600"/>
              </a:spcAft>
              <a:buClr>
                <a:schemeClr val="accent1"/>
              </a:buClr>
              <a:buSzPct val="80000"/>
              <a:buNone/>
            </a:pPr>
            <a:endParaRPr lang="en-US" sz="1800" dirty="0"/>
          </a:p>
          <a:p>
            <a:pPr marL="0" lvl="2" indent="0">
              <a:spcBef>
                <a:spcPts val="0"/>
              </a:spcBef>
              <a:spcAft>
                <a:spcPts val="600"/>
              </a:spcAft>
              <a:buClr>
                <a:schemeClr val="accent1"/>
              </a:buClr>
              <a:buSzPct val="80000"/>
              <a:buNone/>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US" sz="1800" dirty="0"/>
          </a:p>
          <a:p>
            <a:pPr marL="0" lvl="2" indent="0">
              <a:spcBef>
                <a:spcPts val="0"/>
              </a:spcBef>
              <a:spcAft>
                <a:spcPts val="600"/>
              </a:spcAft>
              <a:buClr>
                <a:schemeClr val="accent1"/>
              </a:buClr>
              <a:buSzPct val="80000"/>
              <a:buNone/>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GB" sz="1800" dirty="0"/>
          </a:p>
        </p:txBody>
      </p:sp>
      <p:sp>
        <p:nvSpPr>
          <p:cNvPr id="4" name="Slide Number Placeholder 5">
            <a:extLst>
              <a:ext uri="{FF2B5EF4-FFF2-40B4-BE49-F238E27FC236}">
                <a16:creationId xmlns="" xmlns:a16="http://schemas.microsoft.com/office/drawing/2014/main" id="{FFADCAA5-5321-4154-86C7-5B6DE199A779}"/>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2</a:t>
            </a:fld>
            <a:endParaRPr lang="en-US" dirty="0"/>
          </a:p>
        </p:txBody>
      </p:sp>
    </p:spTree>
    <p:extLst>
      <p:ext uri="{BB962C8B-B14F-4D97-AF65-F5344CB8AC3E}">
        <p14:creationId xmlns:p14="http://schemas.microsoft.com/office/powerpoint/2010/main" val="31760690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820883" y="-270164"/>
            <a:ext cx="9663544" cy="151707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dirty="0">
                <a:solidFill>
                  <a:srgbClr val="C00000"/>
                </a:solidFill>
                <a:latin typeface="Calibri"/>
              </a:rPr>
              <a:t>Prop. Reg. § 1.1503(d)-7 Example 41</a:t>
            </a:r>
          </a:p>
        </p:txBody>
      </p:sp>
      <p:sp>
        <p:nvSpPr>
          <p:cNvPr id="5" name="Content Placeholder 8"/>
          <p:cNvSpPr txBox="1">
            <a:spLocks/>
          </p:cNvSpPr>
          <p:nvPr/>
        </p:nvSpPr>
        <p:spPr>
          <a:xfrm>
            <a:off x="4113961" y="862445"/>
            <a:ext cx="8078039" cy="568630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762" lvl="1" algn="l" fontAlgn="auto">
              <a:spcAft>
                <a:spcPts val="0"/>
              </a:spcAft>
            </a:pPr>
            <a:r>
              <a:rPr lang="en-US" sz="1800" u="sng" dirty="0">
                <a:solidFill>
                  <a:schemeClr val="tx1"/>
                </a:solidFill>
                <a:latin typeface="+mj-lt"/>
              </a:rPr>
              <a:t>Description:</a:t>
            </a:r>
            <a:endParaRPr lang="en-US" sz="1800" dirty="0">
              <a:solidFill>
                <a:schemeClr val="tx1"/>
              </a:solidFill>
              <a:latin typeface="+mj-lt"/>
            </a:endParaRPr>
          </a:p>
          <a:p>
            <a:pPr marL="290512" lvl="1" indent="-285750" algn="l" fontAlgn="auto">
              <a:spcAft>
                <a:spcPts val="0"/>
              </a:spcAft>
              <a:buFont typeface="Arial" panose="020B0604020202020204" pitchFamily="34" charset="0"/>
              <a:buChar char="•"/>
            </a:pPr>
            <a:r>
              <a:rPr lang="en-US" sz="1800" dirty="0">
                <a:solidFill>
                  <a:schemeClr val="tx1"/>
                </a:solidFill>
                <a:latin typeface="+mj-lt"/>
              </a:rPr>
              <a:t>Under Country Z tax law, DCC is fiscally transparent, but elects to be treated as an association for U.S. federal tax purposes.</a:t>
            </a:r>
            <a:endParaRPr lang="en-US" sz="1800" u="sng" dirty="0">
              <a:solidFill>
                <a:schemeClr val="tx1"/>
              </a:solidFill>
              <a:latin typeface="+mj-lt"/>
            </a:endParaRPr>
          </a:p>
          <a:p>
            <a:pPr marL="4762" lvl="1" algn="l" fontAlgn="auto">
              <a:spcAft>
                <a:spcPts val="0"/>
              </a:spcAft>
            </a:pPr>
            <a:r>
              <a:rPr lang="en-US" sz="1800" u="sng" dirty="0">
                <a:solidFill>
                  <a:schemeClr val="tx1"/>
                </a:solidFill>
                <a:latin typeface="+mj-lt"/>
              </a:rPr>
              <a:t>Analysis:</a:t>
            </a:r>
            <a:endParaRPr lang="en-US" sz="1800" dirty="0">
              <a:solidFill>
                <a:schemeClr val="tx1"/>
              </a:solidFill>
              <a:latin typeface="+mj-lt"/>
            </a:endParaRPr>
          </a:p>
          <a:p>
            <a:pPr marL="285750" indent="-285750" algn="l" fontAlgn="auto">
              <a:spcAft>
                <a:spcPts val="0"/>
              </a:spcAft>
              <a:buFont typeface="Arial" panose="020B0604020202020204" pitchFamily="34" charset="0"/>
              <a:buChar char="•"/>
            </a:pPr>
            <a:r>
              <a:rPr lang="en-US" sz="1800" dirty="0">
                <a:solidFill>
                  <a:schemeClr val="tx1"/>
                </a:solidFill>
                <a:latin typeface="+mj-lt"/>
              </a:rPr>
              <a:t>DCC is a </a:t>
            </a:r>
            <a:r>
              <a:rPr lang="en-US" sz="1800" b="1" dirty="0">
                <a:solidFill>
                  <a:schemeClr val="tx1"/>
                </a:solidFill>
                <a:latin typeface="+mj-lt"/>
              </a:rPr>
              <a:t>domestic consenting corporation </a:t>
            </a:r>
            <a:r>
              <a:rPr lang="en-US" sz="1800" dirty="0">
                <a:solidFill>
                  <a:schemeClr val="tx1"/>
                </a:solidFill>
                <a:latin typeface="+mj-lt"/>
              </a:rPr>
              <a:t>and is treated as a dual resident corporation for DCL purposes.</a:t>
            </a:r>
          </a:p>
          <a:p>
            <a:pPr marL="285750" indent="-285750" algn="l" fontAlgn="auto">
              <a:spcAft>
                <a:spcPts val="0"/>
              </a:spcAft>
              <a:buFont typeface="Arial" panose="020B0604020202020204" pitchFamily="34" charset="0"/>
              <a:buChar char="•"/>
            </a:pPr>
            <a:r>
              <a:rPr lang="en-US" sz="1800" dirty="0">
                <a:solidFill>
                  <a:schemeClr val="tx1"/>
                </a:solidFill>
                <a:latin typeface="+mj-lt"/>
              </a:rPr>
              <a:t>FSZ1 derives or incurs items of income, gain, deduction, or loss of DCC because, under Country Z tax law, DCC is fiscally transparent.</a:t>
            </a:r>
          </a:p>
          <a:p>
            <a:pPr marL="285750" indent="-285750" algn="l" fontAlgn="auto">
              <a:spcAft>
                <a:spcPts val="0"/>
              </a:spcAft>
              <a:buFont typeface="Arial" panose="020B0604020202020204" pitchFamily="34" charset="0"/>
              <a:buChar char="•"/>
            </a:pPr>
            <a:r>
              <a:rPr lang="en-US" sz="1800" dirty="0">
                <a:solidFill>
                  <a:schemeClr val="tx1"/>
                </a:solidFill>
                <a:latin typeface="+mj-lt"/>
              </a:rPr>
              <a:t>DCC has a $100x DCL for taxable year 1.</a:t>
            </a:r>
          </a:p>
          <a:p>
            <a:pPr marL="285750" indent="-285750" algn="l" fontAlgn="auto">
              <a:spcAft>
                <a:spcPts val="0"/>
              </a:spcAft>
              <a:buFont typeface="Arial" panose="020B0604020202020204" pitchFamily="34" charset="0"/>
              <a:buChar char="•"/>
            </a:pPr>
            <a:r>
              <a:rPr lang="en-US" sz="1800" dirty="0">
                <a:solidFill>
                  <a:schemeClr val="tx1"/>
                </a:solidFill>
                <a:latin typeface="+mj-lt"/>
              </a:rPr>
              <a:t>Because the loss is available to, and in fact does, offset income of FSZ1 under Country Z tax law, there is a foreign use of the DCL in year 1.</a:t>
            </a:r>
          </a:p>
          <a:p>
            <a:pPr marL="285750" indent="-285750" algn="l" fontAlgn="auto">
              <a:spcAft>
                <a:spcPts val="0"/>
              </a:spcAft>
              <a:buFont typeface="Arial" panose="020B0604020202020204" pitchFamily="34" charset="0"/>
              <a:buChar char="•"/>
            </a:pPr>
            <a:r>
              <a:rPr lang="en-US" sz="1800" dirty="0">
                <a:solidFill>
                  <a:schemeClr val="tx1"/>
                </a:solidFill>
                <a:latin typeface="+mj-lt"/>
              </a:rPr>
              <a:t>The result would be the same if FSZ1 were to indirectly own its DCC stock through an intermediate entity that is fiscally transparent under Country Z tax law, or if an individual were to wholly own FSZ1 and FSZ1 were a disregarded entity. In addition, the result would be the same if FSZ1 had no items of income, gain, deduction, or loss, other than the $100x loss attributable to DCC.</a:t>
            </a:r>
          </a:p>
          <a:p>
            <a:pPr algn="l" fontAlgn="auto">
              <a:spcAft>
                <a:spcPts val="0"/>
              </a:spcAft>
            </a:pPr>
            <a:r>
              <a:rPr lang="en-US" sz="1800" dirty="0">
                <a:solidFill>
                  <a:schemeClr val="tx1"/>
                </a:solidFill>
                <a:latin typeface="+mj-lt"/>
              </a:rPr>
              <a:t>*For details on the proposed regulations under Section 1503(d) and 7701 (including proposed applicability of certain provisions and transition rules), see REG--104352-18.</a:t>
            </a:r>
          </a:p>
          <a:p>
            <a:pPr marL="285750" indent="-285750" algn="l" fontAlgn="auto">
              <a:spcAft>
                <a:spcPts val="0"/>
              </a:spcAft>
              <a:buFont typeface="Arial" panose="020B0604020202020204" pitchFamily="34" charset="0"/>
              <a:buChar char="•"/>
            </a:pPr>
            <a:endParaRPr lang="en-US" sz="1800" dirty="0">
              <a:solidFill>
                <a:schemeClr val="tx1"/>
              </a:solidFill>
              <a:latin typeface="+mj-lt"/>
            </a:endParaRPr>
          </a:p>
        </p:txBody>
      </p:sp>
      <p:sp>
        <p:nvSpPr>
          <p:cNvPr id="20" name="Rectangle 19"/>
          <p:cNvSpPr/>
          <p:nvPr/>
        </p:nvSpPr>
        <p:spPr>
          <a:xfrm>
            <a:off x="2743200" y="2339181"/>
            <a:ext cx="1295400" cy="76200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r>
              <a:rPr lang="en-US" b="1" dirty="0">
                <a:solidFill>
                  <a:prstClr val="black"/>
                </a:solidFill>
                <a:latin typeface="Arial" panose="020B0604020202020204" pitchFamily="34" charset="0"/>
                <a:cs typeface="Arial" panose="020B0604020202020204" pitchFamily="34" charset="0"/>
              </a:rPr>
              <a:t>FZ1</a:t>
            </a:r>
          </a:p>
        </p:txBody>
      </p:sp>
      <p:cxnSp>
        <p:nvCxnSpPr>
          <p:cNvPr id="21" name="Straight Connector 20"/>
          <p:cNvCxnSpPr>
            <a:stCxn id="20" idx="2"/>
          </p:cNvCxnSpPr>
          <p:nvPr/>
        </p:nvCxnSpPr>
        <p:spPr>
          <a:xfrm>
            <a:off x="3390900" y="3101181"/>
            <a:ext cx="0" cy="762000"/>
          </a:xfrm>
          <a:prstGeom prst="line">
            <a:avLst/>
          </a:prstGeom>
        </p:spPr>
        <p:style>
          <a:lnRef idx="2">
            <a:schemeClr val="accent1"/>
          </a:lnRef>
          <a:fillRef idx="0">
            <a:schemeClr val="accent1"/>
          </a:fillRef>
          <a:effectRef idx="1">
            <a:schemeClr val="accent1"/>
          </a:effectRef>
          <a:fontRef idx="minor">
            <a:schemeClr val="tx1"/>
          </a:fontRef>
        </p:style>
      </p:cxnSp>
      <p:sp>
        <p:nvSpPr>
          <p:cNvPr id="23" name="Rectangle 22"/>
          <p:cNvSpPr/>
          <p:nvPr/>
        </p:nvSpPr>
        <p:spPr>
          <a:xfrm>
            <a:off x="2743200" y="3863181"/>
            <a:ext cx="1295400" cy="76200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r>
              <a:rPr lang="en-US" b="1" dirty="0">
                <a:solidFill>
                  <a:prstClr val="black"/>
                </a:solidFill>
                <a:latin typeface="Arial" panose="020B0604020202020204" pitchFamily="34" charset="0"/>
                <a:cs typeface="Arial" panose="020B0604020202020204" pitchFamily="34" charset="0"/>
              </a:rPr>
              <a:t>DCC</a:t>
            </a:r>
          </a:p>
        </p:txBody>
      </p:sp>
      <p:sp>
        <p:nvSpPr>
          <p:cNvPr id="26" name="TextBox 25"/>
          <p:cNvSpPr txBox="1"/>
          <p:nvPr/>
        </p:nvSpPr>
        <p:spPr>
          <a:xfrm>
            <a:off x="482145" y="2415666"/>
            <a:ext cx="2227811" cy="646331"/>
          </a:xfrm>
          <a:prstGeom prst="rect">
            <a:avLst/>
          </a:prstGeom>
          <a:noFill/>
        </p:spPr>
        <p:txBody>
          <a:bodyPr wrap="square" rtlCol="0">
            <a:spAutoFit/>
          </a:bodyPr>
          <a:lstStyle/>
          <a:p>
            <a:pPr eaLnBrk="1" fontAlgn="auto" hangingPunct="1">
              <a:spcBef>
                <a:spcPts val="0"/>
              </a:spcBef>
              <a:spcAft>
                <a:spcPts val="0"/>
              </a:spcAft>
            </a:pPr>
            <a:r>
              <a:rPr lang="en-US" sz="1200" u="sng" dirty="0">
                <a:solidFill>
                  <a:prstClr val="black"/>
                </a:solidFill>
                <a:latin typeface="Arial" panose="020B0604020202020204" pitchFamily="34" charset="0"/>
                <a:cs typeface="Arial" panose="020B0604020202020204" pitchFamily="34" charset="0"/>
              </a:rPr>
              <a:t>Country Z Tax Law:</a:t>
            </a:r>
          </a:p>
          <a:p>
            <a:pPr eaLnBrk="1" fontAlgn="auto" hangingPunct="1">
              <a:spcBef>
                <a:spcPts val="0"/>
              </a:spcBef>
              <a:spcAft>
                <a:spcPts val="0"/>
              </a:spcAft>
            </a:pPr>
            <a:r>
              <a:rPr lang="en-US" sz="1200" dirty="0">
                <a:solidFill>
                  <a:prstClr val="black"/>
                </a:solidFill>
                <a:latin typeface="Arial" panose="020B0604020202020204" pitchFamily="34" charset="0"/>
                <a:cs typeface="Arial" panose="020B0604020202020204" pitchFamily="34" charset="0"/>
              </a:rPr>
              <a:t>Operating income       $ 60x</a:t>
            </a:r>
          </a:p>
          <a:p>
            <a:pPr eaLnBrk="1" fontAlgn="auto" hangingPunct="1">
              <a:spcBef>
                <a:spcPts val="0"/>
              </a:spcBef>
              <a:spcAft>
                <a:spcPts val="0"/>
              </a:spcAft>
            </a:pPr>
            <a:r>
              <a:rPr lang="en-US" sz="1200" dirty="0">
                <a:solidFill>
                  <a:prstClr val="black"/>
                </a:solidFill>
                <a:latin typeface="Arial" panose="020B0604020202020204" pitchFamily="34" charset="0"/>
                <a:cs typeface="Arial" panose="020B0604020202020204" pitchFamily="34" charset="0"/>
              </a:rPr>
              <a:t>Loss from DCC        &lt;$100x&gt;</a:t>
            </a:r>
          </a:p>
        </p:txBody>
      </p:sp>
      <p:sp>
        <p:nvSpPr>
          <p:cNvPr id="31" name="TextBox 30"/>
          <p:cNvSpPr txBox="1"/>
          <p:nvPr/>
        </p:nvSpPr>
        <p:spPr>
          <a:xfrm>
            <a:off x="2159922" y="4942582"/>
            <a:ext cx="2046318" cy="646331"/>
          </a:xfrm>
          <a:prstGeom prst="rect">
            <a:avLst/>
          </a:prstGeom>
          <a:noFill/>
        </p:spPr>
        <p:txBody>
          <a:bodyPr wrap="square" rtlCol="0">
            <a:spAutoFit/>
          </a:bodyPr>
          <a:lstStyle/>
          <a:p>
            <a:pPr eaLnBrk="1" fontAlgn="auto" hangingPunct="1">
              <a:spcBef>
                <a:spcPts val="0"/>
              </a:spcBef>
              <a:spcAft>
                <a:spcPts val="0"/>
              </a:spcAft>
            </a:pPr>
            <a:r>
              <a:rPr lang="en-US" sz="1200" u="sng" dirty="0">
                <a:solidFill>
                  <a:prstClr val="black"/>
                </a:solidFill>
                <a:latin typeface="Arial" panose="020B0604020202020204" pitchFamily="34" charset="0"/>
                <a:cs typeface="Arial" panose="020B0604020202020204" pitchFamily="34" charset="0"/>
              </a:rPr>
              <a:t>U.S. Tax Law</a:t>
            </a:r>
            <a:r>
              <a:rPr lang="en-US" sz="1200" dirty="0">
                <a:solidFill>
                  <a:prstClr val="black"/>
                </a:solidFill>
                <a:latin typeface="Arial" panose="020B0604020202020204" pitchFamily="34" charset="0"/>
                <a:cs typeface="Arial" panose="020B0604020202020204" pitchFamily="34" charset="0"/>
              </a:rPr>
              <a:t>:</a:t>
            </a:r>
          </a:p>
          <a:p>
            <a:pPr eaLnBrk="1" fontAlgn="auto" hangingPunct="1">
              <a:spcBef>
                <a:spcPts val="0"/>
              </a:spcBef>
              <a:spcAft>
                <a:spcPts val="0"/>
              </a:spcAft>
            </a:pPr>
            <a:r>
              <a:rPr lang="en-US" sz="1200" dirty="0">
                <a:solidFill>
                  <a:prstClr val="black"/>
                </a:solidFill>
                <a:latin typeface="Arial" panose="020B0604020202020204" pitchFamily="34" charset="0"/>
                <a:cs typeface="Arial" panose="020B0604020202020204" pitchFamily="34" charset="0"/>
              </a:rPr>
              <a:t>Deductions      &lt;</a:t>
            </a:r>
            <a:r>
              <a:rPr lang="en-US" sz="1200" u="sng" dirty="0">
                <a:solidFill>
                  <a:prstClr val="black"/>
                </a:solidFill>
                <a:latin typeface="Arial" panose="020B0604020202020204" pitchFamily="34" charset="0"/>
                <a:cs typeface="Arial" panose="020B0604020202020204" pitchFamily="34" charset="0"/>
              </a:rPr>
              <a:t>100</a:t>
            </a:r>
            <a:r>
              <a:rPr lang="en-US" sz="1200" dirty="0">
                <a:solidFill>
                  <a:prstClr val="black"/>
                </a:solidFill>
                <a:latin typeface="Arial" panose="020B0604020202020204" pitchFamily="34" charset="0"/>
                <a:cs typeface="Arial" panose="020B0604020202020204" pitchFamily="34" charset="0"/>
              </a:rPr>
              <a:t>&gt;</a:t>
            </a:r>
          </a:p>
          <a:p>
            <a:pPr eaLnBrk="1" fontAlgn="auto" hangingPunct="1">
              <a:spcBef>
                <a:spcPts val="0"/>
              </a:spcBef>
              <a:spcAft>
                <a:spcPts val="0"/>
              </a:spcAft>
            </a:pPr>
            <a:r>
              <a:rPr lang="en-US" sz="1200" dirty="0">
                <a:solidFill>
                  <a:prstClr val="black"/>
                </a:solidFill>
                <a:latin typeface="Arial" panose="020B0604020202020204" pitchFamily="34" charset="0"/>
                <a:cs typeface="Arial" panose="020B0604020202020204" pitchFamily="34" charset="0"/>
              </a:rPr>
              <a:t>NOL               &lt;$100&gt;</a:t>
            </a:r>
          </a:p>
        </p:txBody>
      </p:sp>
      <p:cxnSp>
        <p:nvCxnSpPr>
          <p:cNvPr id="32" name="Straight Connector 31"/>
          <p:cNvCxnSpPr>
            <a:endCxn id="23" idx="2"/>
          </p:cNvCxnSpPr>
          <p:nvPr/>
        </p:nvCxnSpPr>
        <p:spPr>
          <a:xfrm>
            <a:off x="2743200" y="3863181"/>
            <a:ext cx="647700" cy="762000"/>
          </a:xfrm>
          <a:prstGeom prst="line">
            <a:avLst/>
          </a:prstGeom>
        </p:spPr>
        <p:style>
          <a:lnRef idx="2">
            <a:schemeClr val="accent1"/>
          </a:lnRef>
          <a:fillRef idx="0">
            <a:schemeClr val="accent1"/>
          </a:fillRef>
          <a:effectRef idx="1">
            <a:schemeClr val="accent1"/>
          </a:effectRef>
          <a:fontRef idx="minor">
            <a:schemeClr val="tx1"/>
          </a:fontRef>
        </p:style>
      </p:cxnSp>
      <p:cxnSp>
        <p:nvCxnSpPr>
          <p:cNvPr id="33" name="Straight Connector 32"/>
          <p:cNvCxnSpPr>
            <a:endCxn id="23" idx="2"/>
          </p:cNvCxnSpPr>
          <p:nvPr/>
        </p:nvCxnSpPr>
        <p:spPr>
          <a:xfrm flipH="1">
            <a:off x="3390900" y="3863181"/>
            <a:ext cx="647700" cy="762000"/>
          </a:xfrm>
          <a:prstGeom prst="line">
            <a:avLst/>
          </a:prstGeom>
        </p:spPr>
        <p:style>
          <a:lnRef idx="2">
            <a:schemeClr val="accent1"/>
          </a:lnRef>
          <a:fillRef idx="0">
            <a:schemeClr val="accent1"/>
          </a:fillRef>
          <a:effectRef idx="1">
            <a:schemeClr val="accent1"/>
          </a:effectRef>
          <a:fontRef idx="minor">
            <a:schemeClr val="tx1"/>
          </a:fontRef>
        </p:style>
      </p:cxnSp>
      <p:sp>
        <p:nvSpPr>
          <p:cNvPr id="11" name="Slide Number Placeholder 5">
            <a:extLst>
              <a:ext uri="{FF2B5EF4-FFF2-40B4-BE49-F238E27FC236}">
                <a16:creationId xmlns="" xmlns:a16="http://schemas.microsoft.com/office/drawing/2014/main" id="{5803A246-18A9-45EF-8B20-1143FDC16388}"/>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20</a:t>
            </a:fld>
            <a:endParaRPr lang="en-US" dirty="0"/>
          </a:p>
        </p:txBody>
      </p:sp>
    </p:spTree>
    <p:extLst>
      <p:ext uri="{BB962C8B-B14F-4D97-AF65-F5344CB8AC3E}">
        <p14:creationId xmlns:p14="http://schemas.microsoft.com/office/powerpoint/2010/main" val="12479600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 xmlns:a16="http://schemas.microsoft.com/office/drawing/2014/main" id="{B8FB7CFF-62B6-464E-91CC-981AF66D3C7C}"/>
              </a:ext>
            </a:extLst>
          </p:cNvPr>
          <p:cNvSpPr>
            <a:spLocks noGrp="1"/>
          </p:cNvSpPr>
          <p:nvPr>
            <p:ph type="title"/>
          </p:nvPr>
        </p:nvSpPr>
        <p:spPr/>
        <p:txBody>
          <a:bodyPr>
            <a:normAutofit fontScale="90000"/>
          </a:bodyPr>
          <a:lstStyle/>
          <a:p>
            <a:r>
              <a:rPr lang="en-US" altLang="en-US" dirty="0">
                <a:solidFill>
                  <a:schemeClr val="tx2"/>
                </a:solidFill>
              </a:rPr>
              <a:t>“Downward Attribution”</a:t>
            </a:r>
            <a:br>
              <a:rPr lang="en-US" altLang="en-US" dirty="0">
                <a:solidFill>
                  <a:schemeClr val="tx2"/>
                </a:solidFill>
              </a:rPr>
            </a:br>
            <a:r>
              <a:rPr lang="en-US" altLang="en-US" dirty="0">
                <a:solidFill>
                  <a:schemeClr val="tx2"/>
                </a:solidFill>
              </a:rPr>
              <a:t> (§ 958(b)(4))</a:t>
            </a:r>
          </a:p>
        </p:txBody>
      </p:sp>
      <p:sp>
        <p:nvSpPr>
          <p:cNvPr id="3" name="Content Placeholder 2">
            <a:extLst>
              <a:ext uri="{FF2B5EF4-FFF2-40B4-BE49-F238E27FC236}">
                <a16:creationId xmlns="" xmlns:a16="http://schemas.microsoft.com/office/drawing/2014/main" id="{14801185-9B6B-49D2-A0FF-B3DC67237E17}"/>
              </a:ext>
            </a:extLst>
          </p:cNvPr>
          <p:cNvSpPr>
            <a:spLocks noGrp="1"/>
          </p:cNvSpPr>
          <p:nvPr>
            <p:ph idx="1"/>
          </p:nvPr>
        </p:nvSpPr>
        <p:spPr>
          <a:xfrm>
            <a:off x="249381" y="1417639"/>
            <a:ext cx="11513127" cy="4938712"/>
          </a:xfrm>
        </p:spPr>
        <p:txBody>
          <a:bodyPr rtlCol="0">
            <a:noAutofit/>
          </a:bodyPr>
          <a:lstStyle/>
          <a:p>
            <a:pPr marL="122238" indent="-122238" algn="just" fontAlgn="auto">
              <a:spcAft>
                <a:spcPts val="0"/>
              </a:spcAft>
              <a:defRPr/>
            </a:pPr>
            <a:r>
              <a:rPr lang="en-US" sz="2000" dirty="0"/>
              <a:t>To determine whether a US person is a US Shareholder and whether a foreign corporation is a CFC, direct/indirect/constructive ownership rules applied</a:t>
            </a:r>
          </a:p>
          <a:p>
            <a:pPr lvl="1" indent="-342900" algn="just" fontAlgn="auto">
              <a:spcAft>
                <a:spcPts val="0"/>
              </a:spcAft>
              <a:defRPr/>
            </a:pPr>
            <a:r>
              <a:rPr lang="en-US" sz="2000" dirty="0"/>
              <a:t>US Shareholder: 2017: </a:t>
            </a:r>
            <a:r>
              <a:rPr lang="en-US" sz="2000" b="1" dirty="0"/>
              <a:t>10%</a:t>
            </a:r>
            <a:r>
              <a:rPr lang="en-US" sz="2000" dirty="0"/>
              <a:t> or more of </a:t>
            </a:r>
            <a:r>
              <a:rPr lang="en-US" sz="2000" b="1" dirty="0"/>
              <a:t>Vote; </a:t>
            </a:r>
            <a:r>
              <a:rPr lang="en-US" sz="2000" dirty="0"/>
              <a:t>in 2018, </a:t>
            </a:r>
            <a:r>
              <a:rPr lang="en-US" sz="2000" b="1" dirty="0"/>
              <a:t>10% of Vote or Value</a:t>
            </a:r>
            <a:endParaRPr lang="en-US" sz="2000" dirty="0"/>
          </a:p>
          <a:p>
            <a:pPr lvl="1" indent="-342900" algn="just" fontAlgn="auto">
              <a:spcAft>
                <a:spcPts val="0"/>
              </a:spcAft>
              <a:defRPr/>
            </a:pPr>
            <a:r>
              <a:rPr lang="en-US" sz="2000" dirty="0"/>
              <a:t>CFC: More than </a:t>
            </a:r>
            <a:r>
              <a:rPr lang="en-US" sz="2000" b="1" dirty="0"/>
              <a:t>50%</a:t>
            </a:r>
            <a:r>
              <a:rPr lang="en-US" sz="2000" dirty="0"/>
              <a:t> of </a:t>
            </a:r>
            <a:r>
              <a:rPr lang="en-US" sz="2000" b="1" dirty="0"/>
              <a:t>Vote</a:t>
            </a:r>
            <a:r>
              <a:rPr lang="en-US" sz="2000" dirty="0"/>
              <a:t> or </a:t>
            </a:r>
            <a:r>
              <a:rPr lang="en-US" sz="2000" b="1" dirty="0"/>
              <a:t>Value </a:t>
            </a:r>
            <a:r>
              <a:rPr lang="en-US" sz="2000" dirty="0"/>
              <a:t>held by US Shareholder</a:t>
            </a:r>
            <a:endParaRPr lang="en-US" sz="2000" b="1" dirty="0"/>
          </a:p>
          <a:p>
            <a:pPr indent="-342900" algn="just" fontAlgn="auto">
              <a:spcAft>
                <a:spcPts val="0"/>
              </a:spcAft>
              <a:defRPr/>
            </a:pPr>
            <a:r>
              <a:rPr lang="en-US" sz="2000" dirty="0"/>
              <a:t>Note: Taxation </a:t>
            </a:r>
            <a:r>
              <a:rPr lang="en-US" sz="2000" b="1" i="1" dirty="0"/>
              <a:t>only</a:t>
            </a:r>
            <a:r>
              <a:rPr lang="en-US" sz="2000" dirty="0"/>
              <a:t> if a US person is a US Shareholder </a:t>
            </a:r>
            <a:r>
              <a:rPr lang="en-US" sz="2000" b="1" i="1" dirty="0"/>
              <a:t>and</a:t>
            </a:r>
            <a:r>
              <a:rPr lang="en-US" sz="2000" dirty="0"/>
              <a:t> owns a direct or indirect interest</a:t>
            </a:r>
          </a:p>
          <a:p>
            <a:pPr marL="122238" indent="-122238" algn="just" fontAlgn="auto">
              <a:spcAft>
                <a:spcPts val="0"/>
              </a:spcAft>
              <a:defRPr/>
            </a:pPr>
            <a:r>
              <a:rPr lang="en-US" sz="2000" dirty="0"/>
              <a:t>Stock owned by a NRA not considered as owned by a U.S. citizen or resident alien individual</a:t>
            </a:r>
          </a:p>
          <a:p>
            <a:pPr marL="122238" indent="-122238" algn="just" fontAlgn="auto">
              <a:spcAft>
                <a:spcPts val="0"/>
              </a:spcAft>
              <a:defRPr/>
            </a:pPr>
            <a:r>
              <a:rPr lang="en-US" sz="2000" b="1" dirty="0"/>
              <a:t>Repeal. </a:t>
            </a:r>
            <a:r>
              <a:rPr lang="en-US" sz="2000" dirty="0" err="1"/>
              <a:t>TCJA</a:t>
            </a:r>
            <a:r>
              <a:rPr lang="en-US" sz="2000" dirty="0"/>
              <a:t> repealed Section 958(b)(4), which </a:t>
            </a:r>
            <a:r>
              <a:rPr lang="en-US" sz="2000" b="1" i="1" dirty="0"/>
              <a:t>prevented</a:t>
            </a:r>
            <a:r>
              <a:rPr lang="en-US" sz="2000" dirty="0"/>
              <a:t> constructive attribution from (1) a foreign corporation to a U.S. corporation, (2) a foreign partner to a U.S. partnership, and (3) a foreign beneficiary to a U.S. trust, </a:t>
            </a:r>
            <a:r>
              <a:rPr lang="en-US" sz="2000" b="1" i="1" dirty="0"/>
              <a:t>retroactive </a:t>
            </a:r>
            <a:r>
              <a:rPr lang="en-US" sz="2000" dirty="0"/>
              <a:t>to </a:t>
            </a:r>
            <a:r>
              <a:rPr lang="en-US" sz="2000" b="1" dirty="0"/>
              <a:t>2017 </a:t>
            </a:r>
            <a:r>
              <a:rPr lang="en-US" sz="2000" dirty="0"/>
              <a:t>and to future years</a:t>
            </a:r>
          </a:p>
          <a:p>
            <a:pPr algn="just" fontAlgn="auto">
              <a:spcAft>
                <a:spcPts val="0"/>
              </a:spcAft>
              <a:defRPr/>
            </a:pPr>
            <a:r>
              <a:rPr lang="en-US" sz="2000" i="1" dirty="0"/>
              <a:t>Result</a:t>
            </a:r>
            <a:r>
              <a:rPr lang="en-US" sz="2000" dirty="0"/>
              <a:t>: Constructive attribution to U.S. persons now may trigger taxation under Subpart F and Transition Tax for 2017 and Subpart F and </a:t>
            </a:r>
            <a:r>
              <a:rPr lang="en-US" sz="2000" dirty="0" err="1"/>
              <a:t>GILTI</a:t>
            </a:r>
            <a:r>
              <a:rPr lang="en-US" sz="2000" dirty="0"/>
              <a:t> for tax years 2018 forward</a:t>
            </a:r>
          </a:p>
          <a:p>
            <a:pPr marL="688975" lvl="2" indent="-344488" algn="just" fontAlgn="auto">
              <a:spcAft>
                <a:spcPts val="0"/>
              </a:spcAft>
              <a:defRPr/>
            </a:pPr>
            <a:r>
              <a:rPr lang="en-US" sz="2000" i="1" dirty="0"/>
              <a:t>Another trap</a:t>
            </a:r>
            <a:r>
              <a:rPr lang="en-US" sz="2000" dirty="0"/>
              <a:t>. Downward Attribution repeal impacts planning under "portfolio interest rules“</a:t>
            </a:r>
          </a:p>
          <a:p>
            <a:pPr marL="688975" lvl="2" indent="-344488" algn="just" fontAlgn="auto">
              <a:spcAft>
                <a:spcPts val="0"/>
              </a:spcAft>
              <a:defRPr/>
            </a:pPr>
            <a:r>
              <a:rPr lang="en-US" sz="2000" dirty="0"/>
              <a:t>As a result of the repeal of Section 958(b)(4), foreign subsidiaries of a foreign parent may become CFCs, which can implicate Form 1099 reporting and backup withholding obligations; this result may be an unforeseen consequence of the repeal</a:t>
            </a:r>
          </a:p>
          <a:p>
            <a:pPr marL="571500" lvl="1" indent="-339725" algn="just" fontAlgn="auto">
              <a:spcAft>
                <a:spcPts val="0"/>
              </a:spcAft>
              <a:buFont typeface="Calibri" panose="020F0502020204030204" pitchFamily="34" charset="0"/>
              <a:buChar char="−"/>
              <a:defRPr/>
            </a:pPr>
            <a:endParaRPr lang="en-US" dirty="0"/>
          </a:p>
          <a:p>
            <a:pPr marL="0" indent="0" algn="just" fontAlgn="auto">
              <a:spcAft>
                <a:spcPts val="0"/>
              </a:spcAft>
              <a:buFont typeface="Arial" panose="020B0604020202020204" pitchFamily="34" charset="0"/>
              <a:buNone/>
              <a:defRPr/>
            </a:pPr>
            <a:endParaRPr lang="en-US" sz="2000" dirty="0"/>
          </a:p>
        </p:txBody>
      </p:sp>
      <p:sp>
        <p:nvSpPr>
          <p:cNvPr id="6" name="Slide Number Placeholder 5">
            <a:extLst>
              <a:ext uri="{FF2B5EF4-FFF2-40B4-BE49-F238E27FC236}">
                <a16:creationId xmlns="" xmlns:a16="http://schemas.microsoft.com/office/drawing/2014/main" id="{ADADB1CB-0A1E-46B7-9900-71428B0EDA52}"/>
              </a:ext>
            </a:extLst>
          </p:cNvPr>
          <p:cNvSpPr>
            <a:spLocks noGrp="1"/>
          </p:cNvSpPr>
          <p:nvPr>
            <p:ph type="sldNum" sz="quarter" idx="12"/>
          </p:nvPr>
        </p:nvSpPr>
        <p:spPr/>
        <p:txBody>
          <a:bodyPr/>
          <a:lstStyle/>
          <a:p>
            <a:pPr>
              <a:defRPr/>
            </a:pPr>
            <a:fld id="{569A4BB8-6844-4689-A97D-6AD33F0DF0C9}" type="slidenum">
              <a:rPr lang="en-US"/>
              <a:pPr>
                <a:defRPr/>
              </a:pPr>
              <a:t>21</a:t>
            </a:fld>
            <a:endParaRPr lang="en-US"/>
          </a:p>
        </p:txBody>
      </p:sp>
    </p:spTree>
    <p:extLst>
      <p:ext uri="{BB962C8B-B14F-4D97-AF65-F5344CB8AC3E}">
        <p14:creationId xmlns:p14="http://schemas.microsoft.com/office/powerpoint/2010/main" val="30877455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 xmlns:a16="http://schemas.microsoft.com/office/drawing/2014/main" id="{B8FB7CFF-62B6-464E-91CC-981AF66D3C7C}"/>
              </a:ext>
            </a:extLst>
          </p:cNvPr>
          <p:cNvSpPr>
            <a:spLocks noGrp="1"/>
          </p:cNvSpPr>
          <p:nvPr>
            <p:ph type="title"/>
          </p:nvPr>
        </p:nvSpPr>
        <p:spPr/>
        <p:txBody>
          <a:bodyPr>
            <a:normAutofit fontScale="90000"/>
          </a:bodyPr>
          <a:lstStyle/>
          <a:p>
            <a:r>
              <a:rPr lang="en-US" altLang="en-US">
                <a:solidFill>
                  <a:schemeClr val="tx2"/>
                </a:solidFill>
              </a:rPr>
              <a:t>“Downward Attribution”</a:t>
            </a:r>
            <a:br>
              <a:rPr lang="en-US" altLang="en-US">
                <a:solidFill>
                  <a:schemeClr val="tx2"/>
                </a:solidFill>
              </a:rPr>
            </a:br>
            <a:r>
              <a:rPr lang="en-US" altLang="en-US">
                <a:solidFill>
                  <a:schemeClr val="tx2"/>
                </a:solidFill>
              </a:rPr>
              <a:t> (§ 958(b)(4))</a:t>
            </a:r>
          </a:p>
        </p:txBody>
      </p:sp>
      <p:sp>
        <p:nvSpPr>
          <p:cNvPr id="3" name="Content Placeholder 2">
            <a:extLst>
              <a:ext uri="{FF2B5EF4-FFF2-40B4-BE49-F238E27FC236}">
                <a16:creationId xmlns="" xmlns:a16="http://schemas.microsoft.com/office/drawing/2014/main" id="{14801185-9B6B-49D2-A0FF-B3DC67237E17}"/>
              </a:ext>
            </a:extLst>
          </p:cNvPr>
          <p:cNvSpPr>
            <a:spLocks noGrp="1"/>
          </p:cNvSpPr>
          <p:nvPr>
            <p:ph idx="1"/>
          </p:nvPr>
        </p:nvSpPr>
        <p:spPr/>
        <p:txBody>
          <a:bodyPr rtlCol="0">
            <a:noAutofit/>
          </a:bodyPr>
          <a:lstStyle/>
          <a:p>
            <a:pPr marL="122238" indent="-122238" algn="just" fontAlgn="auto">
              <a:spcAft>
                <a:spcPts val="0"/>
              </a:spcAft>
              <a:defRPr/>
            </a:pPr>
            <a:r>
              <a:rPr lang="en-US" sz="2400" dirty="0"/>
              <a:t>Senate Finance Committee included the following language:</a:t>
            </a:r>
          </a:p>
          <a:p>
            <a:pPr marL="0" indent="0" algn="just" fontAlgn="auto">
              <a:spcAft>
                <a:spcPts val="0"/>
              </a:spcAft>
              <a:buNone/>
              <a:defRPr/>
            </a:pPr>
            <a:r>
              <a:rPr lang="en-US" sz="2400" dirty="0"/>
              <a:t>	 “[t]he provision is not intended to cause a foreign corporation to be treated as 	a controlled foreign corporation with respect to a U.S. shareholder as a result of 	attribution of ownership under section 318(a)(3) to a U.S. person that is not a 	related person (within the meaning of section 954(d)(3)) to such U.S. 	shareholder as a result of the repeal of section 958(b)(4).”</a:t>
            </a:r>
          </a:p>
          <a:p>
            <a:pPr marL="122238" indent="-122238" algn="just" fontAlgn="auto">
              <a:spcAft>
                <a:spcPts val="0"/>
              </a:spcAft>
              <a:defRPr/>
            </a:pPr>
            <a:endParaRPr lang="en-US" sz="2400" dirty="0"/>
          </a:p>
          <a:p>
            <a:pPr marL="122238" indent="-122238" algn="just" fontAlgn="auto">
              <a:spcAft>
                <a:spcPts val="0"/>
              </a:spcAft>
              <a:defRPr/>
            </a:pPr>
            <a:r>
              <a:rPr lang="en-US" sz="2400" dirty="0"/>
              <a:t>However, no carve out was added to the Code to reflect the above language </a:t>
            </a:r>
          </a:p>
          <a:p>
            <a:pPr marL="122238" indent="-122238" algn="just" fontAlgn="auto">
              <a:spcAft>
                <a:spcPts val="0"/>
              </a:spcAft>
              <a:defRPr/>
            </a:pPr>
            <a:endParaRPr lang="en-US" dirty="0"/>
          </a:p>
          <a:p>
            <a:pPr marL="0" indent="0" algn="just" fontAlgn="auto">
              <a:spcAft>
                <a:spcPts val="0"/>
              </a:spcAft>
              <a:buFont typeface="Arial" panose="020B0604020202020204" pitchFamily="34" charset="0"/>
              <a:buNone/>
              <a:defRPr/>
            </a:pPr>
            <a:endParaRPr lang="en-US" sz="2000" dirty="0"/>
          </a:p>
        </p:txBody>
      </p:sp>
      <p:sp>
        <p:nvSpPr>
          <p:cNvPr id="6" name="Slide Number Placeholder 5">
            <a:extLst>
              <a:ext uri="{FF2B5EF4-FFF2-40B4-BE49-F238E27FC236}">
                <a16:creationId xmlns="" xmlns:a16="http://schemas.microsoft.com/office/drawing/2014/main" id="{ADADB1CB-0A1E-46B7-9900-71428B0EDA52}"/>
              </a:ext>
            </a:extLst>
          </p:cNvPr>
          <p:cNvSpPr>
            <a:spLocks noGrp="1"/>
          </p:cNvSpPr>
          <p:nvPr>
            <p:ph type="sldNum" sz="quarter" idx="12"/>
          </p:nvPr>
        </p:nvSpPr>
        <p:spPr/>
        <p:txBody>
          <a:bodyPr/>
          <a:lstStyle/>
          <a:p>
            <a:pPr>
              <a:defRPr/>
            </a:pPr>
            <a:fld id="{569A4BB8-6844-4689-A97D-6AD33F0DF0C9}" type="slidenum">
              <a:rPr lang="en-US"/>
              <a:pPr>
                <a:defRPr/>
              </a:pPr>
              <a:t>22</a:t>
            </a:fld>
            <a:endParaRPr lang="en-US" dirty="0"/>
          </a:p>
        </p:txBody>
      </p:sp>
    </p:spTree>
    <p:extLst>
      <p:ext uri="{BB962C8B-B14F-4D97-AF65-F5344CB8AC3E}">
        <p14:creationId xmlns:p14="http://schemas.microsoft.com/office/powerpoint/2010/main" val="1653438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 xmlns:a16="http://schemas.microsoft.com/office/drawing/2014/main" id="{8BC15459-27B3-4E24-8E4D-D6333985EBE7}"/>
              </a:ext>
            </a:extLst>
          </p:cNvPr>
          <p:cNvSpPr>
            <a:spLocks noGrp="1"/>
          </p:cNvSpPr>
          <p:nvPr>
            <p:ph type="title"/>
          </p:nvPr>
        </p:nvSpPr>
        <p:spPr>
          <a:xfrm>
            <a:off x="760413" y="457200"/>
            <a:ext cx="9942512" cy="1143000"/>
          </a:xfrm>
        </p:spPr>
        <p:txBody>
          <a:bodyPr>
            <a:normAutofit fontScale="90000"/>
          </a:bodyPr>
          <a:lstStyle/>
          <a:p>
            <a:r>
              <a:rPr lang="en-US" altLang="en-US">
                <a:solidFill>
                  <a:schemeClr val="tx2"/>
                </a:solidFill>
                <a:latin typeface="Times New Roman" panose="02020603050405020304" pitchFamily="18" charset="0"/>
                <a:cs typeface="Times New Roman" panose="02020603050405020304" pitchFamily="18" charset="0"/>
              </a:rPr>
              <a:t>Downward Attribution</a:t>
            </a:r>
            <a:br>
              <a:rPr lang="en-US" altLang="en-US">
                <a:solidFill>
                  <a:schemeClr val="tx2"/>
                </a:solidFill>
                <a:latin typeface="Times New Roman" panose="02020603050405020304" pitchFamily="18" charset="0"/>
                <a:cs typeface="Times New Roman" panose="02020603050405020304" pitchFamily="18" charset="0"/>
              </a:rPr>
            </a:br>
            <a:r>
              <a:rPr lang="en-US" altLang="en-US">
                <a:solidFill>
                  <a:schemeClr val="tx2"/>
                </a:solidFill>
                <a:latin typeface="Times New Roman" panose="02020603050405020304" pitchFamily="18" charset="0"/>
                <a:cs typeface="Times New Roman" panose="02020603050405020304" pitchFamily="18" charset="0"/>
              </a:rPr>
              <a:t>Examples</a:t>
            </a:r>
          </a:p>
        </p:txBody>
      </p:sp>
      <p:sp>
        <p:nvSpPr>
          <p:cNvPr id="3" name="Slide Number Placeholder 2">
            <a:extLst>
              <a:ext uri="{FF2B5EF4-FFF2-40B4-BE49-F238E27FC236}">
                <a16:creationId xmlns="" xmlns:a16="http://schemas.microsoft.com/office/drawing/2014/main" id="{F05333BB-0F74-D941-941A-798C888DD52F}"/>
              </a:ext>
            </a:extLst>
          </p:cNvPr>
          <p:cNvSpPr>
            <a:spLocks noGrp="1"/>
          </p:cNvSpPr>
          <p:nvPr>
            <p:ph type="sldNum" sz="quarter" idx="12"/>
          </p:nvPr>
        </p:nvSpPr>
        <p:spPr/>
        <p:txBody>
          <a:bodyPr/>
          <a:lstStyle/>
          <a:p>
            <a:pPr>
              <a:defRPr/>
            </a:pPr>
            <a:fld id="{DFB3794F-B096-4C75-BE97-C1BA27DA9D1A}" type="slidenum">
              <a:rPr lang="en-US"/>
              <a:pPr>
                <a:defRPr/>
              </a:pPr>
              <a:t>23</a:t>
            </a:fld>
            <a:endParaRPr lang="en-US"/>
          </a:p>
        </p:txBody>
      </p:sp>
      <p:sp>
        <p:nvSpPr>
          <p:cNvPr id="4100" name="TextBox 3">
            <a:extLst>
              <a:ext uri="{FF2B5EF4-FFF2-40B4-BE49-F238E27FC236}">
                <a16:creationId xmlns="" xmlns:a16="http://schemas.microsoft.com/office/drawing/2014/main" id="{C6292002-F77D-435F-AB71-CBE3B76421B6}"/>
              </a:ext>
            </a:extLst>
          </p:cNvPr>
          <p:cNvSpPr txBox="1">
            <a:spLocks noChangeArrowheads="1"/>
          </p:cNvSpPr>
          <p:nvPr/>
        </p:nvSpPr>
        <p:spPr bwMode="auto">
          <a:xfrm>
            <a:off x="3314700" y="1644650"/>
            <a:ext cx="14239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600" b="1">
                <a:latin typeface="Times New Roman" panose="02020603050405020304" pitchFamily="18" charset="0"/>
                <a:cs typeface="Times New Roman" panose="02020603050405020304" pitchFamily="18" charset="0"/>
              </a:rPr>
              <a:t>Corporations</a:t>
            </a:r>
          </a:p>
        </p:txBody>
      </p:sp>
      <p:sp>
        <p:nvSpPr>
          <p:cNvPr id="5" name="Rectangle 4">
            <a:extLst>
              <a:ext uri="{FF2B5EF4-FFF2-40B4-BE49-F238E27FC236}">
                <a16:creationId xmlns="" xmlns:a16="http://schemas.microsoft.com/office/drawing/2014/main" id="{1A0FAFCD-CE5C-354B-9E06-CAC21D5E54A6}"/>
              </a:ext>
            </a:extLst>
          </p:cNvPr>
          <p:cNvSpPr/>
          <p:nvPr/>
        </p:nvSpPr>
        <p:spPr>
          <a:xfrm>
            <a:off x="3505200" y="2249488"/>
            <a:ext cx="914400" cy="914400"/>
          </a:xfrm>
          <a:prstGeom prst="rect">
            <a:avLst/>
          </a:prstGeom>
          <a:ln w="25400" cap="flat" algn="ctr">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latin typeface="Times New Roman" panose="02020603050405020304" pitchFamily="18" charset="0"/>
                <a:cs typeface="Times New Roman" panose="02020603050405020304" pitchFamily="18" charset="0"/>
              </a:rPr>
              <a:t>F Co</a:t>
            </a:r>
          </a:p>
        </p:txBody>
      </p:sp>
      <p:sp>
        <p:nvSpPr>
          <p:cNvPr id="6" name="Rectangle 5">
            <a:extLst>
              <a:ext uri="{FF2B5EF4-FFF2-40B4-BE49-F238E27FC236}">
                <a16:creationId xmlns="" xmlns:a16="http://schemas.microsoft.com/office/drawing/2014/main" id="{ED67139A-C3B5-FB4E-B0F5-435B286FD0C4}"/>
              </a:ext>
            </a:extLst>
          </p:cNvPr>
          <p:cNvSpPr/>
          <p:nvPr/>
        </p:nvSpPr>
        <p:spPr>
          <a:xfrm>
            <a:off x="2752725" y="3709988"/>
            <a:ext cx="914400" cy="914400"/>
          </a:xfrm>
          <a:prstGeom prst="rect">
            <a:avLst/>
          </a:prstGeom>
          <a:solidFill>
            <a:srgbClr val="7030A0"/>
          </a:solidFill>
          <a:ln w="25400" cap="flat" algn="ctr">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latin typeface="Times New Roman" panose="02020603050405020304" pitchFamily="18" charset="0"/>
                <a:cs typeface="Times New Roman" panose="02020603050405020304" pitchFamily="18" charset="0"/>
              </a:rPr>
              <a:t>US</a:t>
            </a:r>
          </a:p>
          <a:p>
            <a:pPr algn="ctr" eaLnBrk="1" fontAlgn="auto" hangingPunct="1">
              <a:spcBef>
                <a:spcPts val="0"/>
              </a:spcBef>
              <a:spcAft>
                <a:spcPts val="0"/>
              </a:spcAft>
              <a:defRPr/>
            </a:pPr>
            <a:r>
              <a:rPr lang="en-US" dirty="0">
                <a:latin typeface="Times New Roman" panose="02020603050405020304" pitchFamily="18" charset="0"/>
                <a:cs typeface="Times New Roman" panose="02020603050405020304" pitchFamily="18" charset="0"/>
              </a:rPr>
              <a:t>Co</a:t>
            </a:r>
          </a:p>
        </p:txBody>
      </p:sp>
      <p:sp>
        <p:nvSpPr>
          <p:cNvPr id="7" name="Rectangle 6">
            <a:extLst>
              <a:ext uri="{FF2B5EF4-FFF2-40B4-BE49-F238E27FC236}">
                <a16:creationId xmlns="" xmlns:a16="http://schemas.microsoft.com/office/drawing/2014/main" id="{14466821-6778-B146-ADBB-5C853063541D}"/>
              </a:ext>
            </a:extLst>
          </p:cNvPr>
          <p:cNvSpPr/>
          <p:nvPr/>
        </p:nvSpPr>
        <p:spPr>
          <a:xfrm>
            <a:off x="4191000" y="3709988"/>
            <a:ext cx="914400" cy="914400"/>
          </a:xfrm>
          <a:prstGeom prst="rect">
            <a:avLst/>
          </a:prstGeom>
          <a:ln w="25400" cap="flat" algn="ctr">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latin typeface="Times New Roman" panose="02020603050405020304" pitchFamily="18" charset="0"/>
                <a:cs typeface="Times New Roman" panose="02020603050405020304" pitchFamily="18" charset="0"/>
              </a:rPr>
              <a:t>F Sub</a:t>
            </a:r>
          </a:p>
        </p:txBody>
      </p:sp>
      <p:cxnSp>
        <p:nvCxnSpPr>
          <p:cNvPr id="9" name="Straight Connector 8">
            <a:extLst>
              <a:ext uri="{FF2B5EF4-FFF2-40B4-BE49-F238E27FC236}">
                <a16:creationId xmlns="" xmlns:a16="http://schemas.microsoft.com/office/drawing/2014/main" id="{AA15F176-74DA-BF4A-B9C6-21D539E29570}"/>
              </a:ext>
            </a:extLst>
          </p:cNvPr>
          <p:cNvCxnSpPr>
            <a:stCxn id="5" idx="2"/>
          </p:cNvCxnSpPr>
          <p:nvPr/>
        </p:nvCxnSpPr>
        <p:spPr>
          <a:xfrm flipH="1">
            <a:off x="3962400" y="3163888"/>
            <a:ext cx="0" cy="250825"/>
          </a:xfrm>
          <a:prstGeom prst="line">
            <a:avLst/>
          </a:prstGeom>
          <a:ln w="9525" cap="flat" algn="ctr">
            <a:prstDash val="solid"/>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 xmlns:a16="http://schemas.microsoft.com/office/drawing/2014/main" id="{551A7E65-B752-7A42-B844-1E26E0889379}"/>
              </a:ext>
            </a:extLst>
          </p:cNvPr>
          <p:cNvCxnSpPr/>
          <p:nvPr/>
        </p:nvCxnSpPr>
        <p:spPr>
          <a:xfrm>
            <a:off x="3209925" y="3429000"/>
            <a:ext cx="1438275" cy="0"/>
          </a:xfrm>
          <a:prstGeom prst="line">
            <a:avLst/>
          </a:prstGeom>
          <a:ln w="9525" cap="flat" algn="ctr">
            <a:prstDash val="solid"/>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 xmlns:a16="http://schemas.microsoft.com/office/drawing/2014/main" id="{07324CFC-6603-414C-8D71-0A6070A98680}"/>
              </a:ext>
            </a:extLst>
          </p:cNvPr>
          <p:cNvCxnSpPr>
            <a:endCxn id="6" idx="0"/>
          </p:cNvCxnSpPr>
          <p:nvPr/>
        </p:nvCxnSpPr>
        <p:spPr>
          <a:xfrm flipH="1">
            <a:off x="3209925" y="3398838"/>
            <a:ext cx="0" cy="311150"/>
          </a:xfrm>
          <a:prstGeom prst="straightConnector1">
            <a:avLst/>
          </a:prstGeom>
          <a:ln w="9525" cap="flat" algn="ctr">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 xmlns:a16="http://schemas.microsoft.com/office/drawing/2014/main" id="{9FC8933B-F2FF-7C46-8223-C0C4268CD7DE}"/>
              </a:ext>
            </a:extLst>
          </p:cNvPr>
          <p:cNvCxnSpPr>
            <a:endCxn id="7" idx="0"/>
          </p:cNvCxnSpPr>
          <p:nvPr/>
        </p:nvCxnSpPr>
        <p:spPr>
          <a:xfrm flipH="1">
            <a:off x="4648200" y="3429000"/>
            <a:ext cx="0" cy="280988"/>
          </a:xfrm>
          <a:prstGeom prst="straightConnector1">
            <a:avLst/>
          </a:prstGeom>
          <a:ln w="9525" cap="flat" algn="ctr">
            <a:prstDash val="solid"/>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 xmlns:a16="http://schemas.microsoft.com/office/drawing/2014/main" id="{3A6E9CA3-5476-674A-8785-277597C2C97E}"/>
              </a:ext>
            </a:extLst>
          </p:cNvPr>
          <p:cNvSpPr txBox="1"/>
          <p:nvPr/>
        </p:nvSpPr>
        <p:spPr>
          <a:xfrm>
            <a:off x="2611438" y="4572000"/>
            <a:ext cx="3140075" cy="2308225"/>
          </a:xfrm>
          <a:prstGeom prst="rect">
            <a:avLst/>
          </a:prstGeom>
          <a:noFill/>
        </p:spPr>
        <p:txBody>
          <a:bodyPr>
            <a:spAutoFit/>
          </a:bodyPr>
          <a:lstStyle/>
          <a:p>
            <a:pPr marL="225425" indent="-225425" algn="just" eaLnBrk="1" fontAlgn="auto" hangingPunct="1">
              <a:spcBef>
                <a:spcPts val="0"/>
              </a:spcBef>
              <a:spcAft>
                <a:spcPts val="0"/>
              </a:spcAft>
              <a:buFont typeface="Arial" panose="020B0604020202020204" pitchFamily="34" charset="0"/>
              <a:buChar char="•"/>
              <a:defRPr/>
            </a:pPr>
            <a:r>
              <a:rPr lang="en-US" sz="1600" dirty="0">
                <a:latin typeface="Times New Roman" panose="02020603050405020304" pitchFamily="18" charset="0"/>
                <a:cs typeface="Times New Roman" panose="02020603050405020304" pitchFamily="18" charset="0"/>
              </a:rPr>
              <a:t>After repeal, US Co  </a:t>
            </a:r>
            <a:r>
              <a:rPr lang="en-US" sz="1600" b="1" i="1" dirty="0">
                <a:latin typeface="Times New Roman" panose="02020603050405020304" pitchFamily="18" charset="0"/>
                <a:cs typeface="Times New Roman" panose="02020603050405020304" pitchFamily="18" charset="0"/>
              </a:rPr>
              <a:t>constructively</a:t>
            </a:r>
            <a:r>
              <a:rPr lang="en-US" sz="1600" dirty="0">
                <a:latin typeface="Times New Roman" panose="02020603050405020304" pitchFamily="18" charset="0"/>
                <a:cs typeface="Times New Roman" panose="02020603050405020304" pitchFamily="18" charset="0"/>
              </a:rPr>
              <a:t> owns F Sub stock through Downward Attribution from F Co</a:t>
            </a:r>
          </a:p>
          <a:p>
            <a:pPr marL="225425" indent="-225425" algn="just" eaLnBrk="1" fontAlgn="auto" hangingPunct="1">
              <a:spcBef>
                <a:spcPts val="0"/>
              </a:spcBef>
              <a:spcAft>
                <a:spcPts val="0"/>
              </a:spcAft>
              <a:buFont typeface="Arial" panose="020B0604020202020204" pitchFamily="34" charset="0"/>
              <a:buChar char="•"/>
              <a:defRPr/>
            </a:pPr>
            <a:r>
              <a:rPr lang="en-US" sz="1600" dirty="0">
                <a:latin typeface="Times New Roman" panose="02020603050405020304" pitchFamily="18" charset="0"/>
                <a:cs typeface="Times New Roman" panose="02020603050405020304" pitchFamily="18" charset="0"/>
              </a:rPr>
              <a:t>Application to foreign-owned </a:t>
            </a:r>
            <a:r>
              <a:rPr lang="en-US" sz="1600" dirty="0" err="1">
                <a:latin typeface="Times New Roman" panose="02020603050405020304" pitchFamily="18" charset="0"/>
                <a:cs typeface="Times New Roman" panose="02020603050405020304" pitchFamily="18" charset="0"/>
              </a:rPr>
              <a:t>MNCs</a:t>
            </a:r>
            <a:r>
              <a:rPr lang="en-US" sz="1600" dirty="0">
                <a:latin typeface="Times New Roman" panose="02020603050405020304" pitchFamily="18" charset="0"/>
                <a:cs typeface="Times New Roman" panose="02020603050405020304" pitchFamily="18" charset="0"/>
              </a:rPr>
              <a:t> with </a:t>
            </a:r>
            <a:r>
              <a:rPr lang="en-US" sz="1600" b="1" dirty="0">
                <a:latin typeface="Times New Roman" panose="02020603050405020304" pitchFamily="18" charset="0"/>
                <a:cs typeface="Times New Roman" panose="02020603050405020304" pitchFamily="18" charset="0"/>
              </a:rPr>
              <a:t>50% or greater </a:t>
            </a:r>
            <a:r>
              <a:rPr lang="en-US" sz="1600" dirty="0">
                <a:latin typeface="Times New Roman" panose="02020603050405020304" pitchFamily="18" charset="0"/>
                <a:cs typeface="Times New Roman" panose="02020603050405020304" pitchFamily="18" charset="0"/>
              </a:rPr>
              <a:t>ownership </a:t>
            </a:r>
            <a:r>
              <a:rPr lang="en-US" sz="1600" b="1" dirty="0">
                <a:latin typeface="Times New Roman" panose="02020603050405020304" pitchFamily="18" charset="0"/>
                <a:cs typeface="Times New Roman" panose="02020603050405020304" pitchFamily="18" charset="0"/>
              </a:rPr>
              <a:t>value</a:t>
            </a:r>
            <a:r>
              <a:rPr lang="en-US" sz="1600" dirty="0">
                <a:latin typeface="Times New Roman" panose="02020603050405020304" pitchFamily="18" charset="0"/>
                <a:cs typeface="Times New Roman" panose="02020603050405020304" pitchFamily="18" charset="0"/>
              </a:rPr>
              <a:t> in US Sub; now all deemed CFCs</a:t>
            </a:r>
          </a:p>
          <a:p>
            <a:pPr algn="just" eaLnBrk="1" fontAlgn="auto" hangingPunct="1">
              <a:spcBef>
                <a:spcPts val="0"/>
              </a:spcBef>
              <a:spcAft>
                <a:spcPts val="0"/>
              </a:spcAft>
              <a:defRPr/>
            </a:pPr>
            <a:endParaRPr lang="en-US" sz="1600" dirty="0">
              <a:latin typeface="+mn-lt"/>
            </a:endParaRPr>
          </a:p>
        </p:txBody>
      </p:sp>
      <p:sp>
        <p:nvSpPr>
          <p:cNvPr id="4109" name="TextBox 16">
            <a:extLst>
              <a:ext uri="{FF2B5EF4-FFF2-40B4-BE49-F238E27FC236}">
                <a16:creationId xmlns="" xmlns:a16="http://schemas.microsoft.com/office/drawing/2014/main" id="{043E8C5D-946E-40FE-9949-DC67CC713513}"/>
              </a:ext>
            </a:extLst>
          </p:cNvPr>
          <p:cNvSpPr txBox="1">
            <a:spLocks noChangeArrowheads="1"/>
          </p:cNvSpPr>
          <p:nvPr/>
        </p:nvSpPr>
        <p:spPr bwMode="auto">
          <a:xfrm>
            <a:off x="4110038" y="31115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a:latin typeface="Times New Roman" panose="02020603050405020304" pitchFamily="18" charset="0"/>
                <a:cs typeface="Times New Roman" panose="02020603050405020304" pitchFamily="18" charset="0"/>
              </a:rPr>
              <a:t>100%</a:t>
            </a:r>
          </a:p>
        </p:txBody>
      </p:sp>
      <p:cxnSp>
        <p:nvCxnSpPr>
          <p:cNvPr id="19" name="Straight Arrow Connector 18">
            <a:extLst>
              <a:ext uri="{FF2B5EF4-FFF2-40B4-BE49-F238E27FC236}">
                <a16:creationId xmlns="" xmlns:a16="http://schemas.microsoft.com/office/drawing/2014/main" id="{48EDA533-8A6F-A64E-A4A7-6E42511CA636}"/>
              </a:ext>
            </a:extLst>
          </p:cNvPr>
          <p:cNvCxnSpPr>
            <a:stCxn id="6" idx="3"/>
            <a:endCxn id="7" idx="1"/>
          </p:cNvCxnSpPr>
          <p:nvPr/>
        </p:nvCxnSpPr>
        <p:spPr>
          <a:xfrm>
            <a:off x="3667125" y="4167188"/>
            <a:ext cx="523875" cy="0"/>
          </a:xfrm>
          <a:prstGeom prst="straightConnector1">
            <a:avLst/>
          </a:prstGeom>
          <a:ln w="25400" cap="flat" algn="ctr">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111" name="TextBox 19">
            <a:extLst>
              <a:ext uri="{FF2B5EF4-FFF2-40B4-BE49-F238E27FC236}">
                <a16:creationId xmlns="" xmlns:a16="http://schemas.microsoft.com/office/drawing/2014/main" id="{2745EAAE-7945-47CE-8A61-5942733F53BA}"/>
              </a:ext>
            </a:extLst>
          </p:cNvPr>
          <p:cNvSpPr txBox="1">
            <a:spLocks noChangeArrowheads="1"/>
          </p:cNvSpPr>
          <p:nvPr/>
        </p:nvSpPr>
        <p:spPr bwMode="auto">
          <a:xfrm>
            <a:off x="7353300" y="1614488"/>
            <a:ext cx="14478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600" b="1">
                <a:latin typeface="Times New Roman" panose="02020603050405020304" pitchFamily="18" charset="0"/>
                <a:cs typeface="Times New Roman" panose="02020603050405020304" pitchFamily="18" charset="0"/>
              </a:rPr>
              <a:t>Partnerships</a:t>
            </a:r>
          </a:p>
        </p:txBody>
      </p:sp>
      <p:sp>
        <p:nvSpPr>
          <p:cNvPr id="4112" name="TextBox 20">
            <a:extLst>
              <a:ext uri="{FF2B5EF4-FFF2-40B4-BE49-F238E27FC236}">
                <a16:creationId xmlns="" xmlns:a16="http://schemas.microsoft.com/office/drawing/2014/main" id="{A161E05D-B9EB-44F0-8E40-5344823DD6BA}"/>
              </a:ext>
            </a:extLst>
          </p:cNvPr>
          <p:cNvSpPr txBox="1">
            <a:spLocks noChangeArrowheads="1"/>
          </p:cNvSpPr>
          <p:nvPr/>
        </p:nvSpPr>
        <p:spPr bwMode="auto">
          <a:xfrm>
            <a:off x="6400800" y="1971675"/>
            <a:ext cx="6477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600">
                <a:latin typeface="Times New Roman" panose="02020603050405020304" pitchFamily="18" charset="0"/>
                <a:cs typeface="Times New Roman" panose="02020603050405020304" pitchFamily="18" charset="0"/>
              </a:rPr>
              <a:t>FP#1</a:t>
            </a:r>
          </a:p>
        </p:txBody>
      </p:sp>
      <p:sp>
        <p:nvSpPr>
          <p:cNvPr id="4113" name="TextBox 21">
            <a:extLst>
              <a:ext uri="{FF2B5EF4-FFF2-40B4-BE49-F238E27FC236}">
                <a16:creationId xmlns="" xmlns:a16="http://schemas.microsoft.com/office/drawing/2014/main" id="{F27D5AF1-A5AF-47FB-B870-412771BFBEF1}"/>
              </a:ext>
            </a:extLst>
          </p:cNvPr>
          <p:cNvSpPr txBox="1">
            <a:spLocks noChangeArrowheads="1"/>
          </p:cNvSpPr>
          <p:nvPr/>
        </p:nvSpPr>
        <p:spPr bwMode="auto">
          <a:xfrm>
            <a:off x="8858250" y="1966913"/>
            <a:ext cx="9144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600">
                <a:latin typeface="Times New Roman" panose="02020603050405020304" pitchFamily="18" charset="0"/>
                <a:cs typeface="Times New Roman" panose="02020603050405020304" pitchFamily="18" charset="0"/>
              </a:rPr>
              <a:t>FB#2</a:t>
            </a:r>
          </a:p>
        </p:txBody>
      </p:sp>
      <p:sp>
        <p:nvSpPr>
          <p:cNvPr id="23" name="Triangle 22">
            <a:extLst>
              <a:ext uri="{FF2B5EF4-FFF2-40B4-BE49-F238E27FC236}">
                <a16:creationId xmlns="" xmlns:a16="http://schemas.microsoft.com/office/drawing/2014/main" id="{12B25C95-93CF-DF40-8AE7-63245131BB9B}"/>
              </a:ext>
            </a:extLst>
          </p:cNvPr>
          <p:cNvSpPr/>
          <p:nvPr/>
        </p:nvSpPr>
        <p:spPr>
          <a:xfrm>
            <a:off x="7507288" y="2697163"/>
            <a:ext cx="1139825" cy="914400"/>
          </a:xfrm>
          <a:prstGeom prst="triangle">
            <a:avLst/>
          </a:prstGeom>
          <a:solidFill>
            <a:srgbClr val="FFC000"/>
          </a:solidFill>
          <a:ln w="25400" cap="flat" algn="ctr">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err="1">
                <a:latin typeface="Times New Roman" panose="02020603050405020304" pitchFamily="18" charset="0"/>
                <a:cs typeface="Times New Roman" panose="02020603050405020304" pitchFamily="18" charset="0"/>
              </a:rPr>
              <a:t>USP</a:t>
            </a:r>
            <a:endParaRPr lang="en-US" dirty="0">
              <a:latin typeface="Times New Roman" panose="02020603050405020304" pitchFamily="18" charset="0"/>
              <a:cs typeface="Times New Roman" panose="02020603050405020304" pitchFamily="18" charset="0"/>
            </a:endParaRPr>
          </a:p>
        </p:txBody>
      </p:sp>
      <p:sp>
        <p:nvSpPr>
          <p:cNvPr id="24" name="Rectangle 23">
            <a:extLst>
              <a:ext uri="{FF2B5EF4-FFF2-40B4-BE49-F238E27FC236}">
                <a16:creationId xmlns="" xmlns:a16="http://schemas.microsoft.com/office/drawing/2014/main" id="{762CE127-05F3-444E-B2D7-17A66B054875}"/>
              </a:ext>
            </a:extLst>
          </p:cNvPr>
          <p:cNvSpPr/>
          <p:nvPr/>
        </p:nvSpPr>
        <p:spPr>
          <a:xfrm>
            <a:off x="8848725" y="4070350"/>
            <a:ext cx="914400" cy="914400"/>
          </a:xfrm>
          <a:prstGeom prst="rect">
            <a:avLst/>
          </a:prstGeom>
          <a:ln w="25400" cap="flat" algn="ctr">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latin typeface="Times New Roman" panose="02020603050405020304" pitchFamily="18" charset="0"/>
                <a:cs typeface="Times New Roman" panose="02020603050405020304" pitchFamily="18" charset="0"/>
              </a:rPr>
              <a:t>F Co</a:t>
            </a:r>
          </a:p>
        </p:txBody>
      </p:sp>
      <p:cxnSp>
        <p:nvCxnSpPr>
          <p:cNvPr id="26" name="Straight Arrow Connector 25">
            <a:extLst>
              <a:ext uri="{FF2B5EF4-FFF2-40B4-BE49-F238E27FC236}">
                <a16:creationId xmlns="" xmlns:a16="http://schemas.microsoft.com/office/drawing/2014/main" id="{1A3915FC-173C-5542-9D03-0E728326B6E2}"/>
              </a:ext>
            </a:extLst>
          </p:cNvPr>
          <p:cNvCxnSpPr>
            <a:endCxn id="24" idx="0"/>
          </p:cNvCxnSpPr>
          <p:nvPr/>
        </p:nvCxnSpPr>
        <p:spPr>
          <a:xfrm flipH="1">
            <a:off x="9305925" y="2136775"/>
            <a:ext cx="0" cy="1933575"/>
          </a:xfrm>
          <a:prstGeom prst="straightConnector1">
            <a:avLst/>
          </a:prstGeom>
          <a:ln w="9525" cap="flat" algn="ctr">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 xmlns:a16="http://schemas.microsoft.com/office/drawing/2014/main" id="{3F6AC1BB-A9D2-B540-84C6-D173E6AE1F04}"/>
              </a:ext>
            </a:extLst>
          </p:cNvPr>
          <p:cNvCxnSpPr>
            <a:endCxn id="23" idx="1"/>
          </p:cNvCxnSpPr>
          <p:nvPr/>
        </p:nvCxnSpPr>
        <p:spPr>
          <a:xfrm>
            <a:off x="6588125" y="2239963"/>
            <a:ext cx="1203325" cy="914400"/>
          </a:xfrm>
          <a:prstGeom prst="straightConnector1">
            <a:avLst/>
          </a:prstGeom>
          <a:ln w="9525" cap="flat" algn="ctr">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 xmlns:a16="http://schemas.microsoft.com/office/drawing/2014/main" id="{F3E38AED-EFCA-134C-9B96-060F397BE223}"/>
              </a:ext>
            </a:extLst>
          </p:cNvPr>
          <p:cNvCxnSpPr>
            <a:endCxn id="23" idx="5"/>
          </p:cNvCxnSpPr>
          <p:nvPr/>
        </p:nvCxnSpPr>
        <p:spPr>
          <a:xfrm flipH="1">
            <a:off x="8362950" y="2184400"/>
            <a:ext cx="781050" cy="969963"/>
          </a:xfrm>
          <a:prstGeom prst="straightConnector1">
            <a:avLst/>
          </a:prstGeom>
          <a:ln w="9525" cap="flat" algn="ctr">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 xmlns:a16="http://schemas.microsoft.com/office/drawing/2014/main" id="{983B0F21-ACDC-9947-8207-A65F242D5213}"/>
              </a:ext>
            </a:extLst>
          </p:cNvPr>
          <p:cNvCxnSpPr>
            <a:stCxn id="23" idx="3"/>
          </p:cNvCxnSpPr>
          <p:nvPr/>
        </p:nvCxnSpPr>
        <p:spPr>
          <a:xfrm>
            <a:off x="8077200" y="3611563"/>
            <a:ext cx="781050" cy="458787"/>
          </a:xfrm>
          <a:prstGeom prst="straightConnector1">
            <a:avLst/>
          </a:prstGeom>
          <a:ln w="25400" cap="flat" algn="ctr">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120" name="TextBox 33">
            <a:extLst>
              <a:ext uri="{FF2B5EF4-FFF2-40B4-BE49-F238E27FC236}">
                <a16:creationId xmlns="" xmlns:a16="http://schemas.microsoft.com/office/drawing/2014/main" id="{ABF38C31-E06A-4BDB-9085-D8A012585212}"/>
              </a:ext>
            </a:extLst>
          </p:cNvPr>
          <p:cNvSpPr txBox="1">
            <a:spLocks noChangeArrowheads="1"/>
          </p:cNvSpPr>
          <p:nvPr/>
        </p:nvSpPr>
        <p:spPr bwMode="auto">
          <a:xfrm>
            <a:off x="6081713" y="3040063"/>
            <a:ext cx="14795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600">
                <a:latin typeface="Times New Roman" panose="02020603050405020304" pitchFamily="18" charset="0"/>
                <a:cs typeface="Times New Roman" panose="02020603050405020304" pitchFamily="18" charset="0"/>
              </a:rPr>
              <a:t>Partnership</a:t>
            </a:r>
          </a:p>
        </p:txBody>
      </p:sp>
      <p:sp>
        <p:nvSpPr>
          <p:cNvPr id="35" name="TextBox 34">
            <a:extLst>
              <a:ext uri="{FF2B5EF4-FFF2-40B4-BE49-F238E27FC236}">
                <a16:creationId xmlns="" xmlns:a16="http://schemas.microsoft.com/office/drawing/2014/main" id="{4F61655F-EF65-9F4C-9481-5AFA5D3A5BC1}"/>
              </a:ext>
            </a:extLst>
          </p:cNvPr>
          <p:cNvSpPr txBox="1"/>
          <p:nvPr/>
        </p:nvSpPr>
        <p:spPr>
          <a:xfrm>
            <a:off x="5892800" y="4064000"/>
            <a:ext cx="2908300" cy="2831544"/>
          </a:xfrm>
          <a:prstGeom prst="rect">
            <a:avLst/>
          </a:prstGeom>
          <a:noFill/>
        </p:spPr>
        <p:txBody>
          <a:bodyPr wrap="square">
            <a:spAutoFit/>
          </a:bodyPr>
          <a:lstStyle/>
          <a:p>
            <a:pPr marL="225425" indent="-225425" algn="just" eaLnBrk="1" fontAlgn="auto" hangingPunct="1">
              <a:spcBef>
                <a:spcPts val="0"/>
              </a:spcBef>
              <a:spcAft>
                <a:spcPts val="0"/>
              </a:spcAft>
              <a:buFont typeface="Arial" panose="020B0604020202020204" pitchFamily="34" charset="0"/>
              <a:buChar char="•"/>
              <a:defRPr/>
            </a:pPr>
            <a:r>
              <a:rPr lang="en-US" sz="1600" dirty="0">
                <a:latin typeface="Times New Roman" panose="02020603050405020304" pitchFamily="18" charset="0"/>
                <a:cs typeface="Times New Roman" panose="02020603050405020304" pitchFamily="18" charset="0"/>
              </a:rPr>
              <a:t>Assume FB2 owns F Co</a:t>
            </a:r>
          </a:p>
          <a:p>
            <a:pPr marL="225425" indent="-225425" algn="just" eaLnBrk="1" fontAlgn="auto" hangingPunct="1">
              <a:spcBef>
                <a:spcPts val="0"/>
              </a:spcBef>
              <a:spcAft>
                <a:spcPts val="0"/>
              </a:spcAft>
              <a:buFont typeface="Arial" panose="020B0604020202020204" pitchFamily="34" charset="0"/>
              <a:buChar char="•"/>
              <a:defRPr/>
            </a:pPr>
            <a:r>
              <a:rPr lang="en-US" sz="1600" dirty="0">
                <a:latin typeface="Times New Roman" panose="02020603050405020304" pitchFamily="18" charset="0"/>
                <a:cs typeface="Times New Roman" panose="02020603050405020304" pitchFamily="18" charset="0"/>
              </a:rPr>
              <a:t>USP constructively owns F Co</a:t>
            </a:r>
          </a:p>
          <a:p>
            <a:pPr marL="225425" indent="-225425" algn="just" eaLnBrk="1" fontAlgn="auto" hangingPunct="1">
              <a:spcBef>
                <a:spcPts val="0"/>
              </a:spcBef>
              <a:spcAft>
                <a:spcPts val="0"/>
              </a:spcAft>
              <a:buFont typeface="Arial" panose="020B0604020202020204" pitchFamily="34" charset="0"/>
              <a:buChar char="•"/>
              <a:defRPr/>
            </a:pPr>
            <a:r>
              <a:rPr lang="en-US" sz="1600" dirty="0">
                <a:latin typeface="Times New Roman" panose="02020603050405020304" pitchFamily="18" charset="0"/>
                <a:cs typeface="Times New Roman" panose="02020603050405020304" pitchFamily="18" charset="0"/>
              </a:rPr>
              <a:t>See Reg. 1.965-1(f)(45) for some special rules relating to  limiting attribution in limited situations for purposes of determining specified foreign corporation status for purposes of Section 965. </a:t>
            </a:r>
            <a:endParaRPr lang="en-US" dirty="0">
              <a:latin typeface="+mn-lt"/>
            </a:endParaRPr>
          </a:p>
          <a:p>
            <a:pPr marL="285750" indent="-285750" algn="just" eaLnBrk="1" fontAlgn="auto" hangingPunct="1">
              <a:spcBef>
                <a:spcPts val="0"/>
              </a:spcBef>
              <a:spcAft>
                <a:spcPts val="0"/>
              </a:spcAft>
              <a:buFont typeface="Arial" panose="020B0604020202020204" pitchFamily="34" charset="0"/>
              <a:buChar char="•"/>
              <a:defRPr/>
            </a:pPr>
            <a:endParaRPr lang="en-US" dirty="0">
              <a:latin typeface="+mn-lt"/>
            </a:endParaRPr>
          </a:p>
        </p:txBody>
      </p:sp>
      <p:cxnSp>
        <p:nvCxnSpPr>
          <p:cNvPr id="44" name="Straight Arrow Connector 43">
            <a:extLst>
              <a:ext uri="{FF2B5EF4-FFF2-40B4-BE49-F238E27FC236}">
                <a16:creationId xmlns="" xmlns:a16="http://schemas.microsoft.com/office/drawing/2014/main" id="{8E068C92-3F9D-8F41-A689-3AD37AF03C62}"/>
              </a:ext>
            </a:extLst>
          </p:cNvPr>
          <p:cNvCxnSpPr/>
          <p:nvPr/>
        </p:nvCxnSpPr>
        <p:spPr>
          <a:xfrm flipH="1">
            <a:off x="8474075" y="2225675"/>
            <a:ext cx="847725" cy="1093788"/>
          </a:xfrm>
          <a:prstGeom prst="straightConnector1">
            <a:avLst/>
          </a:prstGeom>
          <a:ln w="25400" cap="flat" algn="ctr">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4123" name="TextBox 44">
            <a:extLst>
              <a:ext uri="{FF2B5EF4-FFF2-40B4-BE49-F238E27FC236}">
                <a16:creationId xmlns="" xmlns:a16="http://schemas.microsoft.com/office/drawing/2014/main" id="{691AECD2-0240-4478-A538-1A1F3C7269DC}"/>
              </a:ext>
            </a:extLst>
          </p:cNvPr>
          <p:cNvSpPr txBox="1">
            <a:spLocks noChangeArrowheads="1"/>
          </p:cNvSpPr>
          <p:nvPr/>
        </p:nvSpPr>
        <p:spPr bwMode="auto">
          <a:xfrm>
            <a:off x="8631238" y="2960688"/>
            <a:ext cx="1131887"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1600">
                <a:solidFill>
                  <a:srgbClr val="FF0000"/>
                </a:solidFill>
                <a:latin typeface="Times New Roman" panose="02020603050405020304" pitchFamily="18" charset="0"/>
                <a:cs typeface="Times New Roman" panose="02020603050405020304" pitchFamily="18" charset="0"/>
              </a:rPr>
              <a:t>Downward</a:t>
            </a:r>
          </a:p>
          <a:p>
            <a:pPr eaLnBrk="1" hangingPunct="1"/>
            <a:r>
              <a:rPr lang="en-US" altLang="en-US" sz="1600">
                <a:solidFill>
                  <a:srgbClr val="FF0000"/>
                </a:solidFill>
                <a:latin typeface="Times New Roman" panose="02020603050405020304" pitchFamily="18" charset="0"/>
                <a:cs typeface="Times New Roman" panose="02020603050405020304" pitchFamily="18" charset="0"/>
              </a:rPr>
              <a:t>Attribution</a:t>
            </a:r>
          </a:p>
        </p:txBody>
      </p:sp>
      <p:cxnSp>
        <p:nvCxnSpPr>
          <p:cNvPr id="47" name="Straight Connector 46">
            <a:extLst>
              <a:ext uri="{FF2B5EF4-FFF2-40B4-BE49-F238E27FC236}">
                <a16:creationId xmlns="" xmlns:a16="http://schemas.microsoft.com/office/drawing/2014/main" id="{18AD4614-5712-9849-AA4D-7FA387A9D163}"/>
              </a:ext>
            </a:extLst>
          </p:cNvPr>
          <p:cNvCxnSpPr>
            <a:stCxn id="5" idx="1"/>
          </p:cNvCxnSpPr>
          <p:nvPr/>
        </p:nvCxnSpPr>
        <p:spPr>
          <a:xfrm flipH="1" flipV="1">
            <a:off x="2895600" y="2697163"/>
            <a:ext cx="609600" cy="9525"/>
          </a:xfrm>
          <a:prstGeom prst="line">
            <a:avLst/>
          </a:prstGeom>
          <a:ln w="25400" cap="flat" algn="ctr">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 xmlns:a16="http://schemas.microsoft.com/office/drawing/2014/main" id="{A11C2666-0F28-C447-8AA1-4D9FE98777F0}"/>
              </a:ext>
            </a:extLst>
          </p:cNvPr>
          <p:cNvCxnSpPr/>
          <p:nvPr/>
        </p:nvCxnSpPr>
        <p:spPr>
          <a:xfrm flipH="1">
            <a:off x="2895600" y="2701925"/>
            <a:ext cx="0" cy="1008063"/>
          </a:xfrm>
          <a:prstGeom prst="straightConnector1">
            <a:avLst/>
          </a:prstGeom>
          <a:ln w="25400" cap="flat" algn="ctr">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98070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 xmlns:a16="http://schemas.microsoft.com/office/drawing/2014/main" id="{D23D94A8-6469-45B3-BDF4-74CC694BDA00}"/>
              </a:ext>
            </a:extLst>
          </p:cNvPr>
          <p:cNvSpPr>
            <a:spLocks noGrp="1"/>
          </p:cNvSpPr>
          <p:nvPr>
            <p:ph type="title"/>
          </p:nvPr>
        </p:nvSpPr>
        <p:spPr>
          <a:xfrm>
            <a:off x="1082675" y="566738"/>
            <a:ext cx="10026650" cy="1143000"/>
          </a:xfrm>
        </p:spPr>
        <p:txBody>
          <a:bodyPr>
            <a:normAutofit fontScale="90000"/>
          </a:bodyPr>
          <a:lstStyle/>
          <a:p>
            <a:r>
              <a:rPr lang="en-US" altLang="en-US">
                <a:solidFill>
                  <a:schemeClr val="tx2"/>
                </a:solidFill>
                <a:latin typeface="Times New Roman" panose="02020603050405020304" pitchFamily="18" charset="0"/>
                <a:cs typeface="Times New Roman" panose="02020603050405020304" pitchFamily="18" charset="0"/>
              </a:rPr>
              <a:t>Downward Attribution</a:t>
            </a:r>
            <a:br>
              <a:rPr lang="en-US" altLang="en-US">
                <a:solidFill>
                  <a:schemeClr val="tx2"/>
                </a:solidFill>
                <a:latin typeface="Times New Roman" panose="02020603050405020304" pitchFamily="18" charset="0"/>
                <a:cs typeface="Times New Roman" panose="02020603050405020304" pitchFamily="18" charset="0"/>
              </a:rPr>
            </a:br>
            <a:r>
              <a:rPr lang="en-US" altLang="en-US">
                <a:solidFill>
                  <a:schemeClr val="tx2"/>
                </a:solidFill>
                <a:latin typeface="Times New Roman" panose="02020603050405020304" pitchFamily="18" charset="0"/>
                <a:cs typeface="Times New Roman" panose="02020603050405020304" pitchFamily="18" charset="0"/>
              </a:rPr>
              <a:t>Expanded U.S. Taxation</a:t>
            </a:r>
          </a:p>
        </p:txBody>
      </p:sp>
      <p:sp>
        <p:nvSpPr>
          <p:cNvPr id="7" name="Rectangle 6">
            <a:extLst>
              <a:ext uri="{FF2B5EF4-FFF2-40B4-BE49-F238E27FC236}">
                <a16:creationId xmlns="" xmlns:a16="http://schemas.microsoft.com/office/drawing/2014/main" id="{FD483FBD-112A-1E4A-A6AB-E2317932FBEA}"/>
              </a:ext>
            </a:extLst>
          </p:cNvPr>
          <p:cNvSpPr/>
          <p:nvPr/>
        </p:nvSpPr>
        <p:spPr>
          <a:xfrm>
            <a:off x="3117850" y="2806700"/>
            <a:ext cx="685800" cy="685800"/>
          </a:xfrm>
          <a:prstGeom prst="rect">
            <a:avLst/>
          </a:prstGeom>
          <a:ln w="25400" cap="flat" algn="ctr">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350" dirty="0">
                <a:latin typeface="Times New Roman" panose="02020603050405020304" pitchFamily="18" charset="0"/>
                <a:cs typeface="Times New Roman" panose="02020603050405020304" pitchFamily="18" charset="0"/>
              </a:rPr>
              <a:t>FP</a:t>
            </a:r>
          </a:p>
          <a:p>
            <a:pPr algn="ctr" eaLnBrk="1" fontAlgn="auto" hangingPunct="1">
              <a:spcBef>
                <a:spcPts val="0"/>
              </a:spcBef>
              <a:spcAft>
                <a:spcPts val="0"/>
              </a:spcAft>
              <a:defRPr/>
            </a:pPr>
            <a:r>
              <a:rPr lang="en-US" sz="1350" dirty="0">
                <a:latin typeface="Times New Roman" panose="02020603050405020304" pitchFamily="18" charset="0"/>
                <a:cs typeface="Times New Roman" panose="02020603050405020304" pitchFamily="18" charset="0"/>
              </a:rPr>
              <a:t>Co</a:t>
            </a:r>
          </a:p>
        </p:txBody>
      </p:sp>
      <p:sp>
        <p:nvSpPr>
          <p:cNvPr id="9" name="Rectangle 8">
            <a:extLst>
              <a:ext uri="{FF2B5EF4-FFF2-40B4-BE49-F238E27FC236}">
                <a16:creationId xmlns="" xmlns:a16="http://schemas.microsoft.com/office/drawing/2014/main" id="{6961BC69-3802-124A-8EEC-C9774C5D9BFE}"/>
              </a:ext>
            </a:extLst>
          </p:cNvPr>
          <p:cNvSpPr/>
          <p:nvPr/>
        </p:nvSpPr>
        <p:spPr>
          <a:xfrm>
            <a:off x="2570163" y="4002088"/>
            <a:ext cx="685800" cy="685800"/>
          </a:xfrm>
          <a:prstGeom prst="rect">
            <a:avLst/>
          </a:prstGeom>
          <a:solidFill>
            <a:srgbClr val="FF0000"/>
          </a:solidFill>
          <a:ln w="25400" cap="flat" algn="ctr">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350" dirty="0">
                <a:latin typeface="Times New Roman" panose="02020603050405020304" pitchFamily="18" charset="0"/>
                <a:cs typeface="Times New Roman" panose="02020603050405020304" pitchFamily="18" charset="0"/>
              </a:rPr>
              <a:t>US</a:t>
            </a:r>
          </a:p>
          <a:p>
            <a:pPr algn="ctr" eaLnBrk="1" fontAlgn="auto" hangingPunct="1">
              <a:spcBef>
                <a:spcPts val="0"/>
              </a:spcBef>
              <a:spcAft>
                <a:spcPts val="0"/>
              </a:spcAft>
              <a:defRPr/>
            </a:pPr>
            <a:r>
              <a:rPr lang="en-US" sz="1350" dirty="0">
                <a:latin typeface="Times New Roman" panose="02020603050405020304" pitchFamily="18" charset="0"/>
                <a:cs typeface="Times New Roman" panose="02020603050405020304" pitchFamily="18" charset="0"/>
              </a:rPr>
              <a:t>Sub</a:t>
            </a:r>
          </a:p>
        </p:txBody>
      </p:sp>
      <p:sp>
        <p:nvSpPr>
          <p:cNvPr id="10" name="Rectangle 9">
            <a:extLst>
              <a:ext uri="{FF2B5EF4-FFF2-40B4-BE49-F238E27FC236}">
                <a16:creationId xmlns="" xmlns:a16="http://schemas.microsoft.com/office/drawing/2014/main" id="{67D3C531-73FF-514F-BF43-2DFB0C22C676}"/>
              </a:ext>
            </a:extLst>
          </p:cNvPr>
          <p:cNvSpPr/>
          <p:nvPr/>
        </p:nvSpPr>
        <p:spPr>
          <a:xfrm>
            <a:off x="3643313" y="4535488"/>
            <a:ext cx="685800" cy="685800"/>
          </a:xfrm>
          <a:prstGeom prst="rect">
            <a:avLst/>
          </a:prstGeom>
          <a:ln w="25400" cap="flat" algn="ctr">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350" dirty="0">
                <a:latin typeface="Times New Roman" panose="02020603050405020304" pitchFamily="18" charset="0"/>
                <a:cs typeface="Times New Roman" panose="02020603050405020304" pitchFamily="18" charset="0"/>
              </a:rPr>
              <a:t>F</a:t>
            </a:r>
          </a:p>
          <a:p>
            <a:pPr algn="ctr" eaLnBrk="1" fontAlgn="auto" hangingPunct="1">
              <a:spcBef>
                <a:spcPts val="0"/>
              </a:spcBef>
              <a:spcAft>
                <a:spcPts val="0"/>
              </a:spcAft>
              <a:defRPr/>
            </a:pPr>
            <a:r>
              <a:rPr lang="en-US" sz="1350" dirty="0">
                <a:latin typeface="Times New Roman" panose="02020603050405020304" pitchFamily="18" charset="0"/>
                <a:cs typeface="Times New Roman" panose="02020603050405020304" pitchFamily="18" charset="0"/>
              </a:rPr>
              <a:t> Sub</a:t>
            </a:r>
          </a:p>
        </p:txBody>
      </p:sp>
      <p:cxnSp>
        <p:nvCxnSpPr>
          <p:cNvPr id="12" name="Straight Arrow Connector 11">
            <a:extLst>
              <a:ext uri="{FF2B5EF4-FFF2-40B4-BE49-F238E27FC236}">
                <a16:creationId xmlns="" xmlns:a16="http://schemas.microsoft.com/office/drawing/2014/main" id="{9F6528AA-DEF9-384D-997E-592171569582}"/>
              </a:ext>
            </a:extLst>
          </p:cNvPr>
          <p:cNvCxnSpPr>
            <a:endCxn id="9" idx="0"/>
          </p:cNvCxnSpPr>
          <p:nvPr/>
        </p:nvCxnSpPr>
        <p:spPr>
          <a:xfrm flipH="1">
            <a:off x="2913063" y="3484563"/>
            <a:ext cx="342900" cy="517525"/>
          </a:xfrm>
          <a:prstGeom prst="straightConnector1">
            <a:avLst/>
          </a:prstGeom>
          <a:ln w="9525" cap="flat" algn="ctr">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 xmlns:a16="http://schemas.microsoft.com/office/drawing/2014/main" id="{9EF64E7B-F241-7B4B-819A-D01DDBDC3237}"/>
              </a:ext>
            </a:extLst>
          </p:cNvPr>
          <p:cNvCxnSpPr/>
          <p:nvPr/>
        </p:nvCxnSpPr>
        <p:spPr>
          <a:xfrm>
            <a:off x="2957513" y="4699000"/>
            <a:ext cx="685800" cy="481013"/>
          </a:xfrm>
          <a:prstGeom prst="straightConnector1">
            <a:avLst/>
          </a:prstGeom>
          <a:ln w="9525" cap="flat" algn="ctr">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 xmlns:a16="http://schemas.microsoft.com/office/drawing/2014/main" id="{A13681D4-DFE7-AF41-ADBD-8A1DF267336D}"/>
              </a:ext>
            </a:extLst>
          </p:cNvPr>
          <p:cNvCxnSpPr>
            <a:endCxn id="10" idx="0"/>
          </p:cNvCxnSpPr>
          <p:nvPr/>
        </p:nvCxnSpPr>
        <p:spPr>
          <a:xfrm>
            <a:off x="3643313" y="3446463"/>
            <a:ext cx="342900" cy="1089025"/>
          </a:xfrm>
          <a:prstGeom prst="straightConnector1">
            <a:avLst/>
          </a:prstGeom>
          <a:ln w="9525" cap="flat" algn="ctr">
            <a:prstDash val="solid"/>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 xmlns:a16="http://schemas.microsoft.com/office/drawing/2014/main" id="{13C20C13-669E-0A44-9B7C-D9E1D86638FC}"/>
              </a:ext>
            </a:extLst>
          </p:cNvPr>
          <p:cNvSpPr txBox="1"/>
          <p:nvPr/>
        </p:nvSpPr>
        <p:spPr>
          <a:xfrm>
            <a:off x="2530475" y="3600450"/>
            <a:ext cx="685800" cy="300038"/>
          </a:xfrm>
          <a:prstGeom prst="rect">
            <a:avLst/>
          </a:prstGeom>
          <a:noFill/>
        </p:spPr>
        <p:txBody>
          <a:bodyPr>
            <a:spAutoFit/>
          </a:bodyPr>
          <a:lstStyle/>
          <a:p>
            <a:pPr eaLnBrk="1" fontAlgn="auto" hangingPunct="1">
              <a:spcBef>
                <a:spcPts val="0"/>
              </a:spcBef>
              <a:spcAft>
                <a:spcPts val="0"/>
              </a:spcAft>
              <a:defRPr/>
            </a:pPr>
            <a:r>
              <a:rPr lang="en-US" sz="1350">
                <a:latin typeface="+mn-lt"/>
              </a:rPr>
              <a:t>&gt;50%</a:t>
            </a:r>
          </a:p>
        </p:txBody>
      </p:sp>
      <p:sp>
        <p:nvSpPr>
          <p:cNvPr id="18" name="TextBox 17">
            <a:extLst>
              <a:ext uri="{FF2B5EF4-FFF2-40B4-BE49-F238E27FC236}">
                <a16:creationId xmlns="" xmlns:a16="http://schemas.microsoft.com/office/drawing/2014/main" id="{86C0EFCE-65EB-EA4E-9BAB-CCEA5DEE2BD0}"/>
              </a:ext>
            </a:extLst>
          </p:cNvPr>
          <p:cNvSpPr txBox="1"/>
          <p:nvPr/>
        </p:nvSpPr>
        <p:spPr>
          <a:xfrm>
            <a:off x="2900363" y="4897438"/>
            <a:ext cx="396875" cy="300037"/>
          </a:xfrm>
          <a:prstGeom prst="rect">
            <a:avLst/>
          </a:prstGeom>
          <a:noFill/>
        </p:spPr>
        <p:txBody>
          <a:bodyPr wrap="none">
            <a:spAutoFit/>
          </a:bodyPr>
          <a:lstStyle/>
          <a:p>
            <a:pPr eaLnBrk="1" fontAlgn="auto" hangingPunct="1">
              <a:spcBef>
                <a:spcPts val="0"/>
              </a:spcBef>
              <a:spcAft>
                <a:spcPts val="0"/>
              </a:spcAft>
              <a:defRPr/>
            </a:pPr>
            <a:r>
              <a:rPr lang="en-US" sz="1350">
                <a:latin typeface="+mn-lt"/>
              </a:rPr>
              <a:t>9%</a:t>
            </a:r>
          </a:p>
        </p:txBody>
      </p:sp>
      <p:sp>
        <p:nvSpPr>
          <p:cNvPr id="19" name="TextBox 18">
            <a:extLst>
              <a:ext uri="{FF2B5EF4-FFF2-40B4-BE49-F238E27FC236}">
                <a16:creationId xmlns="" xmlns:a16="http://schemas.microsoft.com/office/drawing/2014/main" id="{B33B4516-0489-9542-814F-9BD28FA3A276}"/>
              </a:ext>
            </a:extLst>
          </p:cNvPr>
          <p:cNvSpPr txBox="1"/>
          <p:nvPr/>
        </p:nvSpPr>
        <p:spPr>
          <a:xfrm>
            <a:off x="3741738" y="3651250"/>
            <a:ext cx="566737" cy="300038"/>
          </a:xfrm>
          <a:prstGeom prst="rect">
            <a:avLst/>
          </a:prstGeom>
          <a:noFill/>
        </p:spPr>
        <p:txBody>
          <a:bodyPr>
            <a:spAutoFit/>
          </a:bodyPr>
          <a:lstStyle/>
          <a:p>
            <a:pPr eaLnBrk="1" fontAlgn="auto" hangingPunct="1">
              <a:spcBef>
                <a:spcPts val="0"/>
              </a:spcBef>
              <a:spcAft>
                <a:spcPts val="0"/>
              </a:spcAft>
              <a:defRPr/>
            </a:pPr>
            <a:r>
              <a:rPr lang="en-US" sz="1350">
                <a:latin typeface="+mn-lt"/>
              </a:rPr>
              <a:t>91%</a:t>
            </a:r>
          </a:p>
        </p:txBody>
      </p:sp>
      <p:sp>
        <p:nvSpPr>
          <p:cNvPr id="5132" name="TextBox 19">
            <a:extLst>
              <a:ext uri="{FF2B5EF4-FFF2-40B4-BE49-F238E27FC236}">
                <a16:creationId xmlns="" xmlns:a16="http://schemas.microsoft.com/office/drawing/2014/main" id="{EF094C67-0ECA-4D3F-9F45-822AC47D5927}"/>
              </a:ext>
            </a:extLst>
          </p:cNvPr>
          <p:cNvSpPr txBox="1">
            <a:spLocks noChangeArrowheads="1"/>
          </p:cNvSpPr>
          <p:nvPr/>
        </p:nvSpPr>
        <p:spPr bwMode="auto">
          <a:xfrm>
            <a:off x="4675188" y="1963882"/>
            <a:ext cx="7305530" cy="3939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6213" indent="-176213">
              <a:defRPr>
                <a:solidFill>
                  <a:schemeClr val="tx1"/>
                </a:solidFill>
                <a:latin typeface="Calibri" panose="020F0502020204030204" pitchFamily="34" charset="0"/>
              </a:defRPr>
            </a:lvl1pPr>
            <a:lvl2pPr marL="796925" indent="-334963">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buFont typeface="Arial" panose="020B0604020202020204" pitchFamily="34" charset="0"/>
              <a:buChar char="•"/>
            </a:pPr>
            <a:r>
              <a:rPr lang="en-US" altLang="en-US" b="1" dirty="0">
                <a:latin typeface="Times New Roman" panose="02020603050405020304" pitchFamily="18" charset="0"/>
                <a:cs typeface="Times New Roman" panose="02020603050405020304" pitchFamily="18" charset="0"/>
              </a:rPr>
              <a:t>Old Rule</a:t>
            </a:r>
            <a:r>
              <a:rPr lang="en-US" altLang="en-US" dirty="0">
                <a:latin typeface="Times New Roman" panose="02020603050405020304" pitchFamily="18" charset="0"/>
                <a:cs typeface="Times New Roman" panose="02020603050405020304" pitchFamily="18" charset="0"/>
              </a:rPr>
              <a:t>: No "downward" attribution of FP </a:t>
            </a:r>
            <a:r>
              <a:rPr lang="en-US" altLang="en-US" dirty="0" err="1">
                <a:latin typeface="Times New Roman" panose="02020603050405020304" pitchFamily="18" charset="0"/>
                <a:cs typeface="Times New Roman" panose="02020603050405020304" pitchFamily="18" charset="0"/>
              </a:rPr>
              <a:t>Co's</a:t>
            </a:r>
            <a:r>
              <a:rPr lang="en-US" altLang="en-US" dirty="0">
                <a:latin typeface="Times New Roman" panose="02020603050405020304" pitchFamily="18" charset="0"/>
                <a:cs typeface="Times New Roman" panose="02020603050405020304" pitchFamily="18" charset="0"/>
              </a:rPr>
              <a:t> 91% ownership in F Sub to US Sub; therefore, F Sub not a CFC</a:t>
            </a:r>
          </a:p>
          <a:p>
            <a:pPr algn="just" eaLnBrk="1" hangingPunct="1">
              <a:buFont typeface="Arial" panose="020B0604020202020204" pitchFamily="34" charset="0"/>
              <a:buChar char="•"/>
            </a:pPr>
            <a:r>
              <a:rPr lang="en-US" altLang="en-US" b="1" dirty="0">
                <a:latin typeface="Times New Roman" panose="02020603050405020304" pitchFamily="18" charset="0"/>
                <a:cs typeface="Times New Roman" panose="02020603050405020304" pitchFamily="18" charset="0"/>
              </a:rPr>
              <a:t>Under TCJA: </a:t>
            </a:r>
            <a:r>
              <a:rPr lang="en-US" altLang="en-US" dirty="0">
                <a:latin typeface="Times New Roman" panose="02020603050405020304" pitchFamily="18" charset="0"/>
                <a:cs typeface="Times New Roman" panose="02020603050405020304" pitchFamily="18" charset="0"/>
              </a:rPr>
              <a:t>US Sub </a:t>
            </a:r>
            <a:r>
              <a:rPr lang="en-US" altLang="en-US" i="1" dirty="0">
                <a:latin typeface="Times New Roman" panose="02020603050405020304" pitchFamily="18" charset="0"/>
                <a:cs typeface="Times New Roman" panose="02020603050405020304" pitchFamily="18" charset="0"/>
              </a:rPr>
              <a:t>constructively</a:t>
            </a:r>
            <a:r>
              <a:rPr lang="en-US" altLang="en-US" dirty="0">
                <a:latin typeface="Times New Roman" panose="02020603050405020304" pitchFamily="18" charset="0"/>
                <a:cs typeface="Times New Roman" panose="02020603050405020304" pitchFamily="18" charset="0"/>
              </a:rPr>
              <a:t> owns FP </a:t>
            </a:r>
            <a:r>
              <a:rPr lang="en-US" altLang="en-US" dirty="0" err="1">
                <a:latin typeface="Times New Roman" panose="02020603050405020304" pitchFamily="18" charset="0"/>
                <a:cs typeface="Times New Roman" panose="02020603050405020304" pitchFamily="18" charset="0"/>
              </a:rPr>
              <a:t>Co's</a:t>
            </a:r>
            <a:r>
              <a:rPr lang="en-US" altLang="en-US" dirty="0">
                <a:latin typeface="Times New Roman" panose="02020603050405020304" pitchFamily="18" charset="0"/>
                <a:cs typeface="Times New Roman" panose="02020603050405020304" pitchFamily="18" charset="0"/>
              </a:rPr>
              <a:t> 91% interest in F Sub, making it a CFC</a:t>
            </a:r>
          </a:p>
          <a:p>
            <a:pPr algn="just" eaLnBrk="1" hangingPunct="1">
              <a:buFont typeface="Arial" panose="020B0604020202020204" pitchFamily="34" charset="0"/>
              <a:buChar char="•"/>
            </a:pPr>
            <a:r>
              <a:rPr lang="en-US" altLang="en-US" b="1" dirty="0">
                <a:latin typeface="Times New Roman" panose="02020603050405020304" pitchFamily="18" charset="0"/>
                <a:cs typeface="Times New Roman" panose="02020603050405020304" pitchFamily="18" charset="0"/>
              </a:rPr>
              <a:t>Result: </a:t>
            </a:r>
            <a:r>
              <a:rPr lang="en-US" altLang="en-US" dirty="0">
                <a:latin typeface="Times New Roman" panose="02020603050405020304" pitchFamily="18" charset="0"/>
                <a:cs typeface="Times New Roman" panose="02020603050405020304" pitchFamily="18" charset="0"/>
              </a:rPr>
              <a:t>US Sub subject to Transition Tax, Subpart F and GILTI</a:t>
            </a:r>
          </a:p>
          <a:p>
            <a:pPr lvl="1" algn="just" eaLnBrk="1" hangingPunct="1">
              <a:buFont typeface="Arial" panose="020B0604020202020204" pitchFamily="34" charset="0"/>
              <a:buChar char="•"/>
            </a:pPr>
            <a:r>
              <a:rPr lang="en-US" altLang="en-US" dirty="0">
                <a:latin typeface="Times New Roman" panose="02020603050405020304" pitchFamily="18" charset="0"/>
                <a:cs typeface="Times New Roman" panose="02020603050405020304" pitchFamily="18" charset="0"/>
              </a:rPr>
              <a:t>Note, taxation implicated because of US Sub’s 9% direct ownership</a:t>
            </a:r>
          </a:p>
          <a:p>
            <a:pPr lvl="1" algn="just" eaLnBrk="1" hangingPunct="1">
              <a:buFont typeface="Arial" panose="020B0604020202020204" pitchFamily="34" charset="0"/>
              <a:buChar char="•"/>
            </a:pPr>
            <a:r>
              <a:rPr lang="en-US" altLang="en-US" dirty="0">
                <a:latin typeface="Times New Roman" panose="02020603050405020304" pitchFamily="18" charset="0"/>
                <a:cs typeface="Times New Roman" panose="02020603050405020304" pitchFamily="18" charset="0"/>
              </a:rPr>
              <a:t>For taxation, need </a:t>
            </a:r>
            <a:r>
              <a:rPr lang="en-US" altLang="en-US" i="1" dirty="0">
                <a:latin typeface="Times New Roman" panose="02020603050405020304" pitchFamily="18" charset="0"/>
                <a:cs typeface="Times New Roman" panose="02020603050405020304" pitchFamily="18" charset="0"/>
              </a:rPr>
              <a:t>direct</a:t>
            </a:r>
            <a:r>
              <a:rPr lang="en-US" altLang="en-US" dirty="0">
                <a:latin typeface="Times New Roman" panose="02020603050405020304" pitchFamily="18" charset="0"/>
                <a:cs typeface="Times New Roman" panose="02020603050405020304" pitchFamily="18" charset="0"/>
              </a:rPr>
              <a:t> or </a:t>
            </a:r>
            <a:r>
              <a:rPr lang="en-US" altLang="en-US" i="1" dirty="0">
                <a:latin typeface="Times New Roman" panose="02020603050405020304" pitchFamily="18" charset="0"/>
                <a:cs typeface="Times New Roman" panose="02020603050405020304" pitchFamily="18" charset="0"/>
              </a:rPr>
              <a:t>indirect </a:t>
            </a:r>
            <a:r>
              <a:rPr lang="en-US" altLang="en-US" dirty="0">
                <a:latin typeface="Times New Roman" panose="02020603050405020304" pitchFamily="18" charset="0"/>
                <a:cs typeface="Times New Roman" panose="02020603050405020304" pitchFamily="18" charset="0"/>
              </a:rPr>
              <a:t>ownership for taxation under Transition Tax, Subpart F and GILTI </a:t>
            </a:r>
          </a:p>
          <a:p>
            <a:pPr lvl="1" algn="just" eaLnBrk="1" hangingPunct="1">
              <a:buFont typeface="Arial" panose="020B0604020202020204" pitchFamily="34" charset="0"/>
              <a:buChar char="•"/>
            </a:pPr>
            <a:r>
              <a:rPr lang="en-US" altLang="en-US" dirty="0">
                <a:latin typeface="Times New Roman" panose="02020603050405020304" pitchFamily="18" charset="0"/>
                <a:cs typeface="Times New Roman" panose="02020603050405020304" pitchFamily="18" charset="0"/>
              </a:rPr>
              <a:t>If only constructive ownership, no taxation, and as it relates to filing Form 5471, possible exception if no U.S. shareholder with Section 958(a) ownership </a:t>
            </a:r>
          </a:p>
          <a:p>
            <a:pPr marL="461962" lvl="1" indent="0" algn="just" eaLnBrk="1" hangingPunct="1"/>
            <a:endParaRPr lang="en-US" altLang="en-US" sz="1600" dirty="0">
              <a:latin typeface="Times New Roman" panose="02020603050405020304" pitchFamily="18" charset="0"/>
              <a:cs typeface="Times New Roman" panose="02020603050405020304" pitchFamily="18" charset="0"/>
            </a:endParaRPr>
          </a:p>
          <a:p>
            <a:pPr marL="461962" lvl="1" indent="0" algn="just" eaLnBrk="1" hangingPunct="1"/>
            <a:r>
              <a:rPr lang="en-US" altLang="en-US" dirty="0">
                <a:latin typeface="Times New Roman" panose="02020603050405020304" pitchFamily="18" charset="0"/>
                <a:cs typeface="Times New Roman" panose="02020603050405020304" pitchFamily="18" charset="0"/>
              </a:rPr>
              <a:t> </a:t>
            </a:r>
          </a:p>
          <a:p>
            <a:pPr lvl="1" algn="just" eaLnBrk="1" hangingPunct="1">
              <a:buFont typeface="Arial" panose="020B0604020202020204" pitchFamily="34" charset="0"/>
              <a:buChar char="•"/>
            </a:pPr>
            <a:endParaRPr lang="en-US" altLang="en-US" dirty="0">
              <a:latin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 xmlns:a16="http://schemas.microsoft.com/office/drawing/2014/main" id="{509BF124-5792-5146-9A27-39A0465BC299}"/>
              </a:ext>
            </a:extLst>
          </p:cNvPr>
          <p:cNvSpPr>
            <a:spLocks noGrp="1"/>
          </p:cNvSpPr>
          <p:nvPr>
            <p:ph type="sldNum" sz="quarter" idx="12"/>
          </p:nvPr>
        </p:nvSpPr>
        <p:spPr>
          <a:xfrm>
            <a:off x="8728364" y="6348845"/>
            <a:ext cx="2854036" cy="372631"/>
          </a:xfrm>
        </p:spPr>
        <p:txBody>
          <a:bodyPr/>
          <a:lstStyle/>
          <a:p>
            <a:pPr>
              <a:defRPr/>
            </a:pPr>
            <a:fld id="{43D7B0FF-BE0D-4285-AF8D-E017ED04EBC3}" type="slidenum">
              <a:rPr lang="en-US"/>
              <a:pPr>
                <a:defRPr/>
              </a:pPr>
              <a:t>24</a:t>
            </a:fld>
            <a:endParaRPr lang="en-US" dirty="0"/>
          </a:p>
        </p:txBody>
      </p:sp>
    </p:spTree>
    <p:extLst>
      <p:ext uri="{BB962C8B-B14F-4D97-AF65-F5344CB8AC3E}">
        <p14:creationId xmlns:p14="http://schemas.microsoft.com/office/powerpoint/2010/main" val="26426261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 xmlns:a16="http://schemas.microsoft.com/office/drawing/2014/main" id="{413311FF-578D-4A52-9075-45F9C28F8E9B}"/>
              </a:ext>
            </a:extLst>
          </p:cNvPr>
          <p:cNvSpPr>
            <a:spLocks noGrp="1"/>
          </p:cNvSpPr>
          <p:nvPr>
            <p:ph type="title"/>
          </p:nvPr>
        </p:nvSpPr>
        <p:spPr/>
        <p:txBody>
          <a:bodyPr>
            <a:normAutofit fontScale="90000"/>
          </a:bodyPr>
          <a:lstStyle/>
          <a:p>
            <a:r>
              <a:rPr lang="en-US" altLang="en-US">
                <a:solidFill>
                  <a:schemeClr val="tx2"/>
                </a:solidFill>
              </a:rPr>
              <a:t>Downward Attribution</a:t>
            </a:r>
            <a:br>
              <a:rPr lang="en-US" altLang="en-US">
                <a:solidFill>
                  <a:schemeClr val="tx2"/>
                </a:solidFill>
              </a:rPr>
            </a:br>
            <a:r>
              <a:rPr lang="en-US" altLang="en-US">
                <a:solidFill>
                  <a:schemeClr val="tx2"/>
                </a:solidFill>
              </a:rPr>
              <a:t>Technical Amendment</a:t>
            </a:r>
          </a:p>
        </p:txBody>
      </p:sp>
      <p:sp>
        <p:nvSpPr>
          <p:cNvPr id="7171" name="Content Placeholder 2">
            <a:extLst>
              <a:ext uri="{FF2B5EF4-FFF2-40B4-BE49-F238E27FC236}">
                <a16:creationId xmlns="" xmlns:a16="http://schemas.microsoft.com/office/drawing/2014/main" id="{A678CCE1-86E3-47E7-B43D-BC98B7412432}"/>
              </a:ext>
            </a:extLst>
          </p:cNvPr>
          <p:cNvSpPr>
            <a:spLocks noGrp="1"/>
          </p:cNvSpPr>
          <p:nvPr>
            <p:ph idx="1"/>
          </p:nvPr>
        </p:nvSpPr>
        <p:spPr/>
        <p:txBody>
          <a:bodyPr>
            <a:normAutofit lnSpcReduction="10000"/>
          </a:bodyPr>
          <a:lstStyle/>
          <a:p>
            <a:pPr algn="just"/>
            <a:r>
              <a:rPr lang="en-US" altLang="en-US" dirty="0"/>
              <a:t>On January 2, 2019, then-outgoing Ways and Means Committee Chairman Kevin Brady (R-TX) released a discussion draft of the Tax Technical and Clerical Corrections Act. Chairman Brady </a:t>
            </a:r>
          </a:p>
          <a:p>
            <a:pPr algn="just"/>
            <a:r>
              <a:rPr lang="en-US" altLang="en-US" dirty="0"/>
              <a:t>An amendment is "repeal" of the "repeal" of the Downward Attribution rule, to the extent it causes CFC status in an unrelated person situation not related to inversions</a:t>
            </a:r>
          </a:p>
          <a:p>
            <a:pPr algn="just"/>
            <a:r>
              <a:rPr lang="en-US" altLang="en-US" dirty="0"/>
              <a:t>Future of the repeal effort uncertain, given reluctance of Democrats to support TCJA fixes</a:t>
            </a:r>
          </a:p>
        </p:txBody>
      </p:sp>
      <p:sp>
        <p:nvSpPr>
          <p:cNvPr id="6" name="Slide Number Placeholder 5">
            <a:extLst>
              <a:ext uri="{FF2B5EF4-FFF2-40B4-BE49-F238E27FC236}">
                <a16:creationId xmlns="" xmlns:a16="http://schemas.microsoft.com/office/drawing/2014/main" id="{F6791008-3BFF-204C-96A0-2D9277C94C8F}"/>
              </a:ext>
            </a:extLst>
          </p:cNvPr>
          <p:cNvSpPr>
            <a:spLocks noGrp="1"/>
          </p:cNvSpPr>
          <p:nvPr>
            <p:ph type="sldNum" sz="quarter" idx="12"/>
          </p:nvPr>
        </p:nvSpPr>
        <p:spPr/>
        <p:txBody>
          <a:bodyPr/>
          <a:lstStyle/>
          <a:p>
            <a:pPr>
              <a:defRPr/>
            </a:pPr>
            <a:fld id="{5C233C4E-0EA9-4BFE-8F43-0C3BA522106A}" type="slidenum">
              <a:rPr lang="en-US"/>
              <a:pPr>
                <a:defRPr/>
              </a:pPr>
              <a:t>25</a:t>
            </a:fld>
            <a:endParaRPr lang="en-US"/>
          </a:p>
        </p:txBody>
      </p:sp>
    </p:spTree>
    <p:extLst>
      <p:ext uri="{BB962C8B-B14F-4D97-AF65-F5344CB8AC3E}">
        <p14:creationId xmlns:p14="http://schemas.microsoft.com/office/powerpoint/2010/main" val="24397674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1981200" y="76200"/>
            <a:ext cx="8229600" cy="8181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en-US" sz="2400" dirty="0">
                <a:solidFill>
                  <a:srgbClr val="C00000"/>
                </a:solidFill>
                <a:latin typeface="Trebuchet MS" panose="020B0603020202020204" pitchFamily="34" charset="0"/>
              </a:rPr>
              <a:t>Sec 864(c)(8) – Foreign Transfers of Partnership Interests</a:t>
            </a:r>
          </a:p>
        </p:txBody>
      </p:sp>
      <p:sp>
        <p:nvSpPr>
          <p:cNvPr id="5" name="Content Placeholder 8"/>
          <p:cNvSpPr txBox="1">
            <a:spLocks/>
          </p:cNvSpPr>
          <p:nvPr/>
        </p:nvSpPr>
        <p:spPr>
          <a:xfrm>
            <a:off x="1981200" y="960438"/>
            <a:ext cx="8229600" cy="5668963"/>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231775" lvl="1" indent="-225425" algn="l" fontAlgn="auto">
              <a:spcAft>
                <a:spcPts val="0"/>
              </a:spcAft>
              <a:buFontTx/>
              <a:buChar char="•"/>
              <a:tabLst>
                <a:tab pos="7605713" algn="l"/>
              </a:tabLst>
              <a:defRPr/>
            </a:pPr>
            <a:r>
              <a:rPr lang="en-US" sz="2000" dirty="0">
                <a:solidFill>
                  <a:prstClr val="black"/>
                </a:solidFill>
                <a:latin typeface="Trebuchet MS" panose="020B0603020202020204" pitchFamily="34" charset="0"/>
              </a:rPr>
              <a:t>Gain or loss on certain transfers of partnership interests by foreign persons may be treated as effectively connected income (ECI) to the extent the transferor would have had EC gain or EC loss if the partnership had sold all its assets at FMV</a:t>
            </a:r>
          </a:p>
          <a:p>
            <a:pPr marL="231775" lvl="1" indent="-225425" algn="l" fontAlgn="auto">
              <a:spcAft>
                <a:spcPts val="0"/>
              </a:spcAft>
              <a:buFontTx/>
              <a:buChar char="•"/>
              <a:tabLst>
                <a:tab pos="7605713" algn="l"/>
              </a:tabLst>
              <a:defRPr/>
            </a:pPr>
            <a:endParaRPr lang="en-US" sz="2000" dirty="0">
              <a:solidFill>
                <a:prstClr val="black"/>
              </a:solidFill>
              <a:latin typeface="Trebuchet MS" panose="020B0603020202020204" pitchFamily="34" charset="0"/>
            </a:endParaRPr>
          </a:p>
          <a:p>
            <a:pPr marL="231775" lvl="1" indent="-225425" algn="l" fontAlgn="auto">
              <a:spcAft>
                <a:spcPts val="0"/>
              </a:spcAft>
              <a:buFontTx/>
              <a:buChar char="•"/>
              <a:tabLst>
                <a:tab pos="7605713" algn="l"/>
              </a:tabLst>
              <a:defRPr/>
            </a:pPr>
            <a:r>
              <a:rPr lang="en-US" sz="2000" dirty="0">
                <a:solidFill>
                  <a:prstClr val="black"/>
                </a:solidFill>
                <a:latin typeface="Trebuchet MS" panose="020B0603020202020204" pitchFamily="34" charset="0"/>
              </a:rPr>
              <a:t>Applies when a nonresident alien individual or foreign corporation sells or exchanges its interest in a partnership and the partnership (or a lower-tier partnership indirectly owned by the foreign person) is engaged in any trade or business within the U.S.</a:t>
            </a:r>
          </a:p>
          <a:p>
            <a:pPr marL="6350" lvl="1" algn="l" fontAlgn="auto">
              <a:spcAft>
                <a:spcPts val="0"/>
              </a:spcAft>
              <a:tabLst>
                <a:tab pos="7605713" algn="l"/>
              </a:tabLst>
              <a:defRPr/>
            </a:pPr>
            <a:endParaRPr lang="en-US" sz="2000" dirty="0">
              <a:solidFill>
                <a:prstClr val="black"/>
              </a:solidFill>
              <a:latin typeface="Trebuchet MS" panose="020B0603020202020204" pitchFamily="34" charset="0"/>
            </a:endParaRPr>
          </a:p>
          <a:p>
            <a:pPr marL="231775" lvl="1" indent="-225425" algn="l" fontAlgn="auto">
              <a:spcAft>
                <a:spcPts val="0"/>
              </a:spcAft>
              <a:buFontTx/>
              <a:buChar char="•"/>
              <a:tabLst>
                <a:tab pos="7605713" algn="l"/>
              </a:tabLst>
              <a:defRPr/>
            </a:pPr>
            <a:r>
              <a:rPr lang="en-US" sz="2000" dirty="0">
                <a:solidFill>
                  <a:prstClr val="black"/>
                </a:solidFill>
                <a:latin typeface="Trebuchet MS" panose="020B0603020202020204" pitchFamily="34" charset="0"/>
              </a:rPr>
              <a:t>Prior treatment of such sales by foreign transferors:</a:t>
            </a:r>
          </a:p>
          <a:p>
            <a:pPr marL="749300" lvl="2" indent="-285750" algn="l" fontAlgn="auto">
              <a:spcAft>
                <a:spcPts val="0"/>
              </a:spcAft>
              <a:buFont typeface="Wingdings" panose="05000000000000000000" pitchFamily="2" charset="2"/>
              <a:buChar char="§"/>
              <a:tabLst>
                <a:tab pos="7605713" algn="l"/>
              </a:tabLst>
              <a:defRPr/>
            </a:pPr>
            <a:r>
              <a:rPr lang="en-US" sz="1800" dirty="0">
                <a:solidFill>
                  <a:prstClr val="black"/>
                </a:solidFill>
                <a:latin typeface="Trebuchet MS" panose="020B0603020202020204" pitchFamily="34" charset="0"/>
              </a:rPr>
              <a:t>Rev. Rul. 91-32 (under aggregate approach, gain effectively connected)</a:t>
            </a:r>
          </a:p>
          <a:p>
            <a:pPr marL="749300" lvl="2" indent="-285750" algn="l" fontAlgn="auto">
              <a:spcAft>
                <a:spcPts val="0"/>
              </a:spcAft>
              <a:buFont typeface="Wingdings" panose="05000000000000000000" pitchFamily="2" charset="2"/>
              <a:buChar char="§"/>
              <a:tabLst>
                <a:tab pos="7605713" algn="l"/>
              </a:tabLst>
              <a:defRPr/>
            </a:pPr>
            <a:r>
              <a:rPr lang="en-US" sz="1800" i="1" dirty="0">
                <a:solidFill>
                  <a:prstClr val="black"/>
                </a:solidFill>
                <a:latin typeface="Trebuchet MS" panose="020B0603020202020204" pitchFamily="34" charset="0"/>
              </a:rPr>
              <a:t>Grecian Magnesite Mining</a:t>
            </a:r>
            <a:r>
              <a:rPr lang="en-US" sz="1800" dirty="0">
                <a:solidFill>
                  <a:prstClr val="black"/>
                </a:solidFill>
                <a:latin typeface="Trebuchet MS" panose="020B0603020202020204" pitchFamily="34" charset="0"/>
              </a:rPr>
              <a:t>, 149 T.C. No. 3 (2017)</a:t>
            </a:r>
            <a:r>
              <a:rPr lang="en-US" sz="1800" i="1" dirty="0">
                <a:solidFill>
                  <a:prstClr val="black"/>
                </a:solidFill>
                <a:latin typeface="Trebuchet MS" panose="020B0603020202020204" pitchFamily="34" charset="0"/>
              </a:rPr>
              <a:t> </a:t>
            </a:r>
            <a:r>
              <a:rPr lang="en-US" sz="1800" dirty="0">
                <a:solidFill>
                  <a:prstClr val="black"/>
                </a:solidFill>
                <a:latin typeface="Trebuchet MS" panose="020B0603020202020204" pitchFamily="34" charset="0"/>
              </a:rPr>
              <a:t>(under entity approach, gain not effectively connected)</a:t>
            </a:r>
          </a:p>
          <a:p>
            <a:pPr marL="349250" lvl="1" indent="-342900" algn="l" fontAlgn="auto">
              <a:spcAft>
                <a:spcPts val="0"/>
              </a:spcAft>
              <a:buFont typeface="Arial" panose="020B0604020202020204" pitchFamily="34" charset="0"/>
              <a:buChar char="•"/>
              <a:tabLst>
                <a:tab pos="7605713" algn="l"/>
              </a:tabLst>
              <a:defRPr/>
            </a:pPr>
            <a:endParaRPr lang="en-US" sz="2000" dirty="0">
              <a:solidFill>
                <a:prstClr val="black"/>
              </a:solidFill>
              <a:latin typeface="Trebuchet MS" panose="020B0603020202020204" pitchFamily="34" charset="0"/>
            </a:endParaRPr>
          </a:p>
          <a:p>
            <a:pPr marL="349250" lvl="1" indent="-342900" algn="l" fontAlgn="auto">
              <a:spcAft>
                <a:spcPts val="0"/>
              </a:spcAft>
              <a:buFont typeface="Arial" panose="020B0604020202020204" pitchFamily="34" charset="0"/>
              <a:buChar char="•"/>
              <a:tabLst>
                <a:tab pos="7605713" algn="l"/>
              </a:tabLst>
              <a:defRPr/>
            </a:pPr>
            <a:r>
              <a:rPr lang="en-US" sz="2000" dirty="0">
                <a:solidFill>
                  <a:prstClr val="black"/>
                </a:solidFill>
                <a:latin typeface="Trebuchet MS" panose="020B0603020202020204" pitchFamily="34" charset="0"/>
              </a:rPr>
              <a:t>Section 864(c)(8) overturns the result in </a:t>
            </a:r>
            <a:r>
              <a:rPr lang="en-US" sz="2000" i="1" dirty="0">
                <a:solidFill>
                  <a:prstClr val="black"/>
                </a:solidFill>
                <a:latin typeface="Trebuchet MS" panose="020B0603020202020204" pitchFamily="34" charset="0"/>
              </a:rPr>
              <a:t>Grecian Magnesite</a:t>
            </a:r>
          </a:p>
        </p:txBody>
      </p:sp>
      <p:sp>
        <p:nvSpPr>
          <p:cNvPr id="6" name="Slide Number Placeholder 5">
            <a:extLst>
              <a:ext uri="{FF2B5EF4-FFF2-40B4-BE49-F238E27FC236}">
                <a16:creationId xmlns="" xmlns:a16="http://schemas.microsoft.com/office/drawing/2014/main" id="{84E7149E-2B05-418D-9F9E-9A792C232AF9}"/>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26</a:t>
            </a:fld>
            <a:endParaRPr lang="en-US" dirty="0"/>
          </a:p>
        </p:txBody>
      </p:sp>
    </p:spTree>
    <p:extLst>
      <p:ext uri="{BB962C8B-B14F-4D97-AF65-F5344CB8AC3E}">
        <p14:creationId xmlns:p14="http://schemas.microsoft.com/office/powerpoint/2010/main" val="29929633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1981200" y="76200"/>
            <a:ext cx="8229600" cy="8181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en-US" sz="2400" dirty="0">
                <a:solidFill>
                  <a:srgbClr val="C00000"/>
                </a:solidFill>
                <a:latin typeface="Trebuchet MS" panose="020B0603020202020204" pitchFamily="34" charset="0"/>
              </a:rPr>
              <a:t>Sec 864(c)(8) – General Example </a:t>
            </a:r>
          </a:p>
        </p:txBody>
      </p:sp>
      <p:sp>
        <p:nvSpPr>
          <p:cNvPr id="5" name="Content Placeholder 8"/>
          <p:cNvSpPr txBox="1">
            <a:spLocks/>
          </p:cNvSpPr>
          <p:nvPr/>
        </p:nvSpPr>
        <p:spPr>
          <a:xfrm>
            <a:off x="5410200" y="1005999"/>
            <a:ext cx="4686302" cy="554720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6350" lvl="1" algn="l" fontAlgn="auto">
              <a:spcAft>
                <a:spcPts val="0"/>
              </a:spcAft>
              <a:tabLst>
                <a:tab pos="7605713" algn="l"/>
              </a:tabLst>
              <a:defRPr/>
            </a:pPr>
            <a:r>
              <a:rPr lang="en-US" sz="2000" u="sng" dirty="0">
                <a:solidFill>
                  <a:prstClr val="black"/>
                </a:solidFill>
                <a:latin typeface="Trebuchet MS" panose="020B0603020202020204" pitchFamily="34" charset="0"/>
              </a:rPr>
              <a:t>Description</a:t>
            </a:r>
            <a:r>
              <a:rPr lang="en-US" sz="2000" dirty="0">
                <a:solidFill>
                  <a:prstClr val="black"/>
                </a:solidFill>
                <a:latin typeface="Trebuchet MS" panose="020B0603020202020204" pitchFamily="34" charset="0"/>
              </a:rPr>
              <a:t>:</a:t>
            </a:r>
          </a:p>
          <a:p>
            <a:pPr marL="349250" lvl="1" indent="-342900" algn="l" fontAlgn="auto">
              <a:spcAft>
                <a:spcPts val="600"/>
              </a:spcAft>
              <a:buFont typeface="Arial" panose="020B0604020202020204" pitchFamily="34" charset="0"/>
              <a:buChar char="•"/>
              <a:tabLst>
                <a:tab pos="7605713" algn="l"/>
              </a:tabLst>
              <a:defRPr/>
            </a:pPr>
            <a:r>
              <a:rPr lang="en-US" sz="1800" dirty="0">
                <a:solidFill>
                  <a:prstClr val="black"/>
                </a:solidFill>
                <a:latin typeface="Trebuchet MS" panose="020B0603020202020204" pitchFamily="34" charset="0"/>
              </a:rPr>
              <a:t>Partnership (PRS) is engaged in a USTB</a:t>
            </a:r>
          </a:p>
          <a:p>
            <a:pPr marL="349250" lvl="1" indent="-342900" algn="l" fontAlgn="auto">
              <a:spcAft>
                <a:spcPts val="0"/>
              </a:spcAft>
              <a:buFont typeface="Arial" panose="020B0604020202020204" pitchFamily="34" charset="0"/>
              <a:buChar char="•"/>
              <a:tabLst>
                <a:tab pos="7605713" algn="l"/>
              </a:tabLst>
              <a:defRPr/>
            </a:pPr>
            <a:r>
              <a:rPr lang="en-US" sz="1800" dirty="0">
                <a:solidFill>
                  <a:prstClr val="black"/>
                </a:solidFill>
                <a:latin typeface="Trebuchet MS" panose="020B0603020202020204" pitchFamily="34" charset="0"/>
              </a:rPr>
              <a:t>Foreign Partner (FP) sells its 15% interest in PRS in a taxable sale at a gain</a:t>
            </a:r>
          </a:p>
          <a:p>
            <a:pPr marL="349250" lvl="1" indent="-342900" algn="l" fontAlgn="auto">
              <a:spcAft>
                <a:spcPts val="0"/>
              </a:spcAft>
              <a:buFont typeface="Arial" panose="020B0604020202020204" pitchFamily="34" charset="0"/>
              <a:buChar char="•"/>
              <a:tabLst>
                <a:tab pos="7605713" algn="l"/>
              </a:tabLst>
              <a:defRPr/>
            </a:pPr>
            <a:endParaRPr lang="en-US" sz="2000" dirty="0">
              <a:solidFill>
                <a:prstClr val="black"/>
              </a:solidFill>
              <a:latin typeface="Trebuchet MS" panose="020B0603020202020204" pitchFamily="34" charset="0"/>
            </a:endParaRPr>
          </a:p>
          <a:p>
            <a:pPr marL="6350" lvl="1" algn="l" fontAlgn="auto">
              <a:spcAft>
                <a:spcPts val="0"/>
              </a:spcAft>
              <a:tabLst>
                <a:tab pos="7605713" algn="l"/>
              </a:tabLst>
              <a:defRPr/>
            </a:pPr>
            <a:r>
              <a:rPr lang="en-US" sz="2000" u="sng" dirty="0">
                <a:solidFill>
                  <a:prstClr val="black"/>
                </a:solidFill>
                <a:latin typeface="Trebuchet MS" panose="020B0603020202020204" pitchFamily="34" charset="0"/>
              </a:rPr>
              <a:t>Analysis</a:t>
            </a:r>
            <a:r>
              <a:rPr lang="en-US" sz="2000" dirty="0">
                <a:solidFill>
                  <a:prstClr val="black"/>
                </a:solidFill>
                <a:latin typeface="Trebuchet MS" panose="020B0603020202020204" pitchFamily="34" charset="0"/>
              </a:rPr>
              <a:t>:</a:t>
            </a:r>
          </a:p>
          <a:p>
            <a:pPr marL="349250" lvl="1" indent="-342900" algn="l" fontAlgn="auto">
              <a:spcAft>
                <a:spcPts val="600"/>
              </a:spcAft>
              <a:buFont typeface="Arial" panose="020B0604020202020204" pitchFamily="34" charset="0"/>
              <a:buChar char="•"/>
              <a:tabLst>
                <a:tab pos="7605713" algn="l"/>
              </a:tabLst>
              <a:defRPr/>
            </a:pPr>
            <a:r>
              <a:rPr lang="en-US" sz="1800" dirty="0">
                <a:solidFill>
                  <a:prstClr val="black"/>
                </a:solidFill>
                <a:latin typeface="Trebuchet MS" panose="020B0603020202020204" pitchFamily="34" charset="0"/>
              </a:rPr>
              <a:t>Rev. Rul. 91-32 would treat FP’s gain as ECI to extent attributable to PRS’s USTB assets</a:t>
            </a:r>
          </a:p>
          <a:p>
            <a:pPr marL="349250" lvl="1" indent="-342900" algn="l" fontAlgn="auto">
              <a:spcAft>
                <a:spcPts val="600"/>
              </a:spcAft>
              <a:buFont typeface="Arial" panose="020B0604020202020204" pitchFamily="34" charset="0"/>
              <a:buChar char="•"/>
              <a:tabLst>
                <a:tab pos="7605713" algn="l"/>
              </a:tabLst>
              <a:defRPr/>
            </a:pPr>
            <a:r>
              <a:rPr lang="en-US" sz="1800" i="1" dirty="0">
                <a:solidFill>
                  <a:prstClr val="black"/>
                </a:solidFill>
                <a:latin typeface="Trebuchet MS" panose="020B0603020202020204" pitchFamily="34" charset="0"/>
              </a:rPr>
              <a:t>Grecian Magnesite </a:t>
            </a:r>
            <a:r>
              <a:rPr lang="en-US" sz="1800" dirty="0">
                <a:solidFill>
                  <a:prstClr val="black"/>
                </a:solidFill>
                <a:latin typeface="Trebuchet MS" panose="020B0603020202020204" pitchFamily="34" charset="0"/>
              </a:rPr>
              <a:t>would treat FP’s gain as foreign source under section 865(a), not subject to U.S. income tax</a:t>
            </a:r>
          </a:p>
          <a:p>
            <a:pPr marL="349250" lvl="1" indent="-342900" algn="l" fontAlgn="auto">
              <a:spcAft>
                <a:spcPts val="0"/>
              </a:spcAft>
              <a:buFont typeface="Arial" panose="020B0604020202020204" pitchFamily="34" charset="0"/>
              <a:buChar char="•"/>
              <a:tabLst>
                <a:tab pos="7605713" algn="l"/>
              </a:tabLst>
              <a:defRPr/>
            </a:pPr>
            <a:r>
              <a:rPr lang="en-US" sz="1800" dirty="0">
                <a:solidFill>
                  <a:prstClr val="black"/>
                </a:solidFill>
                <a:latin typeface="Trebuchet MS" panose="020B0603020202020204" pitchFamily="34" charset="0"/>
              </a:rPr>
              <a:t>Section 864(c)(8)’s approach is similar to Rev. Rul. 91-32</a:t>
            </a:r>
          </a:p>
        </p:txBody>
      </p:sp>
      <p:sp>
        <p:nvSpPr>
          <p:cNvPr id="2" name="Isosceles Triangle 1">
            <a:extLst>
              <a:ext uri="{FF2B5EF4-FFF2-40B4-BE49-F238E27FC236}">
                <a16:creationId xmlns="" xmlns:a16="http://schemas.microsoft.com/office/drawing/2014/main" id="{9169F49E-43B1-4A92-85C3-4B7CEC0DAEFA}"/>
              </a:ext>
            </a:extLst>
          </p:cNvPr>
          <p:cNvSpPr/>
          <p:nvPr/>
        </p:nvSpPr>
        <p:spPr>
          <a:xfrm>
            <a:off x="2838450" y="2950468"/>
            <a:ext cx="1295400" cy="762000"/>
          </a:xfrm>
          <a:prstGeom prst="triangle">
            <a:avLst/>
          </a:prstGeom>
          <a:solidFill>
            <a:schemeClr val="accent5">
              <a:lumMod val="20000"/>
              <a:lumOff val="80000"/>
            </a:schemeClr>
          </a:solidFill>
          <a:ln w="3175">
            <a:solidFill>
              <a:schemeClr val="accent5">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r>
              <a:rPr lang="en-US" sz="1600" b="1" dirty="0">
                <a:solidFill>
                  <a:prstClr val="black"/>
                </a:solidFill>
                <a:latin typeface="Arial" panose="020B0604020202020204" pitchFamily="34" charset="0"/>
                <a:cs typeface="Arial" panose="020B0604020202020204" pitchFamily="34" charset="0"/>
              </a:rPr>
              <a:t>PRS</a:t>
            </a:r>
          </a:p>
        </p:txBody>
      </p:sp>
      <p:sp>
        <p:nvSpPr>
          <p:cNvPr id="3" name="TextBox 2">
            <a:extLst>
              <a:ext uri="{FF2B5EF4-FFF2-40B4-BE49-F238E27FC236}">
                <a16:creationId xmlns="" xmlns:a16="http://schemas.microsoft.com/office/drawing/2014/main" id="{C5A7D5BB-7D72-4FC4-B81A-03EE215CAFD1}"/>
              </a:ext>
            </a:extLst>
          </p:cNvPr>
          <p:cNvSpPr txBox="1"/>
          <p:nvPr/>
        </p:nvSpPr>
        <p:spPr>
          <a:xfrm>
            <a:off x="2260600" y="1600201"/>
            <a:ext cx="914400" cy="646331"/>
          </a:xfrm>
          <a:prstGeom prst="rect">
            <a:avLst/>
          </a:prstGeom>
          <a:noFill/>
        </p:spPr>
        <p:txBody>
          <a:bodyPr wrap="square" rtlCol="0">
            <a:spAutoFit/>
          </a:bodyPr>
          <a:lstStyle/>
          <a:p>
            <a:pPr algn="ctr" eaLnBrk="1" fontAlgn="auto" hangingPunct="1">
              <a:spcBef>
                <a:spcPts val="0"/>
              </a:spcBef>
              <a:spcAft>
                <a:spcPts val="0"/>
              </a:spcAft>
            </a:pPr>
            <a:r>
              <a:rPr lang="en-US" dirty="0">
                <a:solidFill>
                  <a:prstClr val="black"/>
                </a:solidFill>
                <a:latin typeface="Calibri"/>
              </a:rPr>
              <a:t>Foreign Partner</a:t>
            </a:r>
          </a:p>
        </p:txBody>
      </p:sp>
      <p:sp>
        <p:nvSpPr>
          <p:cNvPr id="7" name="TextBox 6">
            <a:extLst>
              <a:ext uri="{FF2B5EF4-FFF2-40B4-BE49-F238E27FC236}">
                <a16:creationId xmlns="" xmlns:a16="http://schemas.microsoft.com/office/drawing/2014/main" id="{BF746D81-C521-42F7-9BB6-BC9929492D8A}"/>
              </a:ext>
            </a:extLst>
          </p:cNvPr>
          <p:cNvSpPr txBox="1"/>
          <p:nvPr/>
        </p:nvSpPr>
        <p:spPr>
          <a:xfrm>
            <a:off x="3695700" y="1602568"/>
            <a:ext cx="1066800" cy="646331"/>
          </a:xfrm>
          <a:prstGeom prst="rect">
            <a:avLst/>
          </a:prstGeom>
          <a:noFill/>
        </p:spPr>
        <p:txBody>
          <a:bodyPr wrap="square" rtlCol="0">
            <a:spAutoFit/>
          </a:bodyPr>
          <a:lstStyle/>
          <a:p>
            <a:pPr algn="ctr" eaLnBrk="1" fontAlgn="auto" hangingPunct="1">
              <a:spcBef>
                <a:spcPts val="0"/>
              </a:spcBef>
              <a:spcAft>
                <a:spcPts val="0"/>
              </a:spcAft>
            </a:pPr>
            <a:r>
              <a:rPr lang="en-US" dirty="0">
                <a:solidFill>
                  <a:prstClr val="black"/>
                </a:solidFill>
                <a:latin typeface="Calibri"/>
              </a:rPr>
              <a:t>Other Partners</a:t>
            </a:r>
          </a:p>
        </p:txBody>
      </p:sp>
      <p:cxnSp>
        <p:nvCxnSpPr>
          <p:cNvPr id="9" name="Straight Connector 8">
            <a:extLst>
              <a:ext uri="{FF2B5EF4-FFF2-40B4-BE49-F238E27FC236}">
                <a16:creationId xmlns="" xmlns:a16="http://schemas.microsoft.com/office/drawing/2014/main" id="{CF79E749-DFBF-4F95-8F06-6CE168F3F8E2}"/>
              </a:ext>
            </a:extLst>
          </p:cNvPr>
          <p:cNvCxnSpPr>
            <a:cxnSpLocks/>
            <a:stCxn id="3" idx="2"/>
            <a:endCxn id="2" idx="0"/>
          </p:cNvCxnSpPr>
          <p:nvPr/>
        </p:nvCxnSpPr>
        <p:spPr>
          <a:xfrm>
            <a:off x="2717800" y="2246532"/>
            <a:ext cx="768350" cy="703937"/>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 xmlns:a16="http://schemas.microsoft.com/office/drawing/2014/main" id="{A527B027-0FF1-40AF-ABFE-C55F3A02FF98}"/>
              </a:ext>
            </a:extLst>
          </p:cNvPr>
          <p:cNvCxnSpPr>
            <a:cxnSpLocks/>
            <a:stCxn id="7" idx="2"/>
            <a:endCxn id="2" idx="0"/>
          </p:cNvCxnSpPr>
          <p:nvPr/>
        </p:nvCxnSpPr>
        <p:spPr>
          <a:xfrm flipH="1">
            <a:off x="3486150" y="2248898"/>
            <a:ext cx="742950" cy="70157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 xmlns:a16="http://schemas.microsoft.com/office/drawing/2014/main" id="{22B49907-462D-48F8-BD38-48214DEA40FF}"/>
              </a:ext>
            </a:extLst>
          </p:cNvPr>
          <p:cNvCxnSpPr>
            <a:cxnSpLocks/>
            <a:endCxn id="2" idx="3"/>
          </p:cNvCxnSpPr>
          <p:nvPr/>
        </p:nvCxnSpPr>
        <p:spPr>
          <a:xfrm flipV="1">
            <a:off x="3486150" y="3712469"/>
            <a:ext cx="0" cy="670401"/>
          </a:xfrm>
          <a:prstGeom prst="line">
            <a:avLst/>
          </a:prstGeom>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 xmlns:a16="http://schemas.microsoft.com/office/drawing/2014/main" id="{1AD23D4D-30E0-440C-B708-4069C6FF18AF}"/>
              </a:ext>
            </a:extLst>
          </p:cNvPr>
          <p:cNvSpPr txBox="1"/>
          <p:nvPr/>
        </p:nvSpPr>
        <p:spPr>
          <a:xfrm>
            <a:off x="2362200" y="2514600"/>
            <a:ext cx="1066800" cy="369332"/>
          </a:xfrm>
          <a:prstGeom prst="rect">
            <a:avLst/>
          </a:prstGeom>
          <a:noFill/>
        </p:spPr>
        <p:txBody>
          <a:bodyPr wrap="square" rtlCol="0">
            <a:spAutoFit/>
          </a:bodyPr>
          <a:lstStyle/>
          <a:p>
            <a:pPr algn="ctr" eaLnBrk="1" fontAlgn="auto" hangingPunct="1">
              <a:spcBef>
                <a:spcPts val="0"/>
              </a:spcBef>
              <a:spcAft>
                <a:spcPts val="0"/>
              </a:spcAft>
            </a:pPr>
            <a:r>
              <a:rPr lang="en-US" dirty="0">
                <a:solidFill>
                  <a:prstClr val="black"/>
                </a:solidFill>
                <a:latin typeface="Calibri"/>
              </a:rPr>
              <a:t>15%</a:t>
            </a:r>
          </a:p>
        </p:txBody>
      </p:sp>
      <p:sp>
        <p:nvSpPr>
          <p:cNvPr id="20" name="TextBox 19">
            <a:extLst>
              <a:ext uri="{FF2B5EF4-FFF2-40B4-BE49-F238E27FC236}">
                <a16:creationId xmlns="" xmlns:a16="http://schemas.microsoft.com/office/drawing/2014/main" id="{3C336A78-5C04-4324-AA30-3A926AC4A750}"/>
              </a:ext>
            </a:extLst>
          </p:cNvPr>
          <p:cNvSpPr txBox="1"/>
          <p:nvPr/>
        </p:nvSpPr>
        <p:spPr>
          <a:xfrm>
            <a:off x="3581400" y="2514600"/>
            <a:ext cx="1066800" cy="369332"/>
          </a:xfrm>
          <a:prstGeom prst="rect">
            <a:avLst/>
          </a:prstGeom>
          <a:noFill/>
        </p:spPr>
        <p:txBody>
          <a:bodyPr wrap="square" rtlCol="0">
            <a:spAutoFit/>
          </a:bodyPr>
          <a:lstStyle/>
          <a:p>
            <a:pPr algn="ctr" eaLnBrk="1" fontAlgn="auto" hangingPunct="1">
              <a:spcBef>
                <a:spcPts val="0"/>
              </a:spcBef>
              <a:spcAft>
                <a:spcPts val="0"/>
              </a:spcAft>
            </a:pPr>
            <a:r>
              <a:rPr lang="en-US" dirty="0">
                <a:solidFill>
                  <a:prstClr val="black"/>
                </a:solidFill>
                <a:latin typeface="Calibri"/>
              </a:rPr>
              <a:t>85%</a:t>
            </a:r>
          </a:p>
        </p:txBody>
      </p:sp>
      <p:sp>
        <p:nvSpPr>
          <p:cNvPr id="13" name="Slide Number Placeholder 5">
            <a:extLst>
              <a:ext uri="{FF2B5EF4-FFF2-40B4-BE49-F238E27FC236}">
                <a16:creationId xmlns="" xmlns:a16="http://schemas.microsoft.com/office/drawing/2014/main" id="{49A955F9-4EFB-41D9-ACEE-5F05849AB8BF}"/>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27</a:t>
            </a:fld>
            <a:endParaRPr lang="en-US" dirty="0"/>
          </a:p>
        </p:txBody>
      </p:sp>
      <p:sp>
        <p:nvSpPr>
          <p:cNvPr id="14" name="Oval 13">
            <a:extLst>
              <a:ext uri="{FF2B5EF4-FFF2-40B4-BE49-F238E27FC236}">
                <a16:creationId xmlns="" xmlns:a16="http://schemas.microsoft.com/office/drawing/2014/main" id="{4AC4C1A8-3728-4C31-B061-20123EDB0EFE}"/>
              </a:ext>
            </a:extLst>
          </p:cNvPr>
          <p:cNvSpPr/>
          <p:nvPr/>
        </p:nvSpPr>
        <p:spPr>
          <a:xfrm>
            <a:off x="2952750" y="4414038"/>
            <a:ext cx="1066800" cy="615163"/>
          </a:xfrm>
          <a:prstGeom prst="ellipse">
            <a:avLst/>
          </a:prstGeom>
          <a:ln w="3175">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eaLnBrk="1" fontAlgn="auto" hangingPunct="1">
              <a:spcBef>
                <a:spcPts val="0"/>
              </a:spcBef>
              <a:spcAft>
                <a:spcPts val="0"/>
              </a:spcAft>
            </a:pPr>
            <a:r>
              <a:rPr lang="en-US" dirty="0">
                <a:solidFill>
                  <a:prstClr val="black"/>
                </a:solidFill>
              </a:rPr>
              <a:t>USTB</a:t>
            </a:r>
          </a:p>
          <a:p>
            <a:pPr algn="ctr" eaLnBrk="1" fontAlgn="auto" hangingPunct="1">
              <a:spcBef>
                <a:spcPts val="0"/>
              </a:spcBef>
              <a:spcAft>
                <a:spcPts val="0"/>
              </a:spcAft>
            </a:pPr>
            <a:r>
              <a:rPr lang="en-US" dirty="0">
                <a:solidFill>
                  <a:prstClr val="black"/>
                </a:solidFill>
              </a:rPr>
              <a:t>assets</a:t>
            </a: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8400343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1949450" y="75495"/>
            <a:ext cx="8229600" cy="8181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en-US" sz="2400" dirty="0">
                <a:solidFill>
                  <a:srgbClr val="C00000"/>
                </a:solidFill>
                <a:latin typeface="Trebuchet MS" panose="020B0603020202020204" pitchFamily="34" charset="0"/>
              </a:rPr>
              <a:t>Sec 864(c)(8) – Proposed Regulations</a:t>
            </a:r>
          </a:p>
        </p:txBody>
      </p:sp>
      <p:sp>
        <p:nvSpPr>
          <p:cNvPr id="5" name="Content Placeholder 8"/>
          <p:cNvSpPr txBox="1">
            <a:spLocks/>
          </p:cNvSpPr>
          <p:nvPr/>
        </p:nvSpPr>
        <p:spPr>
          <a:xfrm>
            <a:off x="1981200" y="960438"/>
            <a:ext cx="8229600" cy="1812563"/>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231775" lvl="1" indent="-225425" algn="l" fontAlgn="auto">
              <a:spcAft>
                <a:spcPts val="0"/>
              </a:spcAft>
              <a:buFontTx/>
              <a:buChar char="•"/>
              <a:tabLst>
                <a:tab pos="7605713" algn="l"/>
              </a:tabLst>
              <a:defRPr/>
            </a:pPr>
            <a:r>
              <a:rPr lang="en-US" sz="2000" dirty="0">
                <a:solidFill>
                  <a:prstClr val="black"/>
                </a:solidFill>
                <a:latin typeface="Trebuchet MS" panose="020B0603020202020204" pitchFamily="34" charset="0"/>
              </a:rPr>
              <a:t>REG-113604-18 (</a:t>
            </a:r>
            <a:r>
              <a:rPr lang="en-US" sz="2000" i="1" dirty="0">
                <a:solidFill>
                  <a:prstClr val="black"/>
                </a:solidFill>
                <a:latin typeface="Trebuchet MS" panose="020B0603020202020204" pitchFamily="34" charset="0"/>
              </a:rPr>
              <a:t>Gain or Loss of Foreign Persons From Sale or Exchange of Certain Partnership Interests</a:t>
            </a:r>
            <a:r>
              <a:rPr lang="en-US" sz="2000" dirty="0">
                <a:solidFill>
                  <a:prstClr val="black"/>
                </a:solidFill>
                <a:latin typeface="Trebuchet MS" panose="020B0603020202020204" pitchFamily="34" charset="0"/>
              </a:rPr>
              <a:t>)</a:t>
            </a:r>
          </a:p>
          <a:p>
            <a:pPr marL="749300" lvl="2" indent="-285750" algn="l" fontAlgn="auto">
              <a:spcAft>
                <a:spcPts val="0"/>
              </a:spcAft>
              <a:buFont typeface="Wingdings" panose="05000000000000000000" pitchFamily="2" charset="2"/>
              <a:buChar char="§"/>
              <a:tabLst>
                <a:tab pos="7605713" algn="l"/>
              </a:tabLst>
              <a:defRPr/>
            </a:pPr>
            <a:r>
              <a:rPr lang="en-US" sz="1800" dirty="0">
                <a:solidFill>
                  <a:prstClr val="black"/>
                </a:solidFill>
                <a:latin typeface="Trebuchet MS" panose="020B0603020202020204" pitchFamily="34" charset="0"/>
              </a:rPr>
              <a:t>§ 1.864(c)(8)-1 (new)</a:t>
            </a:r>
          </a:p>
          <a:p>
            <a:pPr marL="749300" lvl="2" indent="-285750" algn="l" fontAlgn="auto">
              <a:spcAft>
                <a:spcPts val="0"/>
              </a:spcAft>
              <a:buFont typeface="Wingdings" panose="05000000000000000000" pitchFamily="2" charset="2"/>
              <a:buChar char="§"/>
              <a:tabLst>
                <a:tab pos="7605713" algn="l"/>
              </a:tabLst>
              <a:defRPr/>
            </a:pPr>
            <a:r>
              <a:rPr lang="en-US" sz="1800" dirty="0">
                <a:solidFill>
                  <a:prstClr val="black"/>
                </a:solidFill>
                <a:latin typeface="Trebuchet MS" panose="020B0603020202020204" pitchFamily="34" charset="0"/>
              </a:rPr>
              <a:t>§ 1.897-7 (new)</a:t>
            </a:r>
          </a:p>
          <a:p>
            <a:pPr marL="749300" lvl="2" indent="-285750" algn="l" fontAlgn="auto">
              <a:spcAft>
                <a:spcPts val="0"/>
              </a:spcAft>
              <a:buFont typeface="Wingdings" panose="05000000000000000000" pitchFamily="2" charset="2"/>
              <a:buChar char="§"/>
              <a:tabLst>
                <a:tab pos="7605713" algn="l"/>
              </a:tabLst>
              <a:defRPr/>
            </a:pPr>
            <a:r>
              <a:rPr lang="en-US" sz="1800" dirty="0">
                <a:solidFill>
                  <a:prstClr val="black"/>
                </a:solidFill>
                <a:latin typeface="Trebuchet MS" panose="020B0603020202020204" pitchFamily="34" charset="0"/>
              </a:rPr>
              <a:t>§ 1.897-7T (amended)</a:t>
            </a:r>
          </a:p>
          <a:p>
            <a:pPr marL="749300" lvl="2" indent="-285750" algn="l" fontAlgn="auto">
              <a:spcAft>
                <a:spcPts val="0"/>
              </a:spcAft>
              <a:buFont typeface="Wingdings" panose="05000000000000000000" pitchFamily="2" charset="2"/>
              <a:buChar char="§"/>
              <a:tabLst>
                <a:tab pos="7605713" algn="l"/>
              </a:tabLst>
              <a:defRPr/>
            </a:pPr>
            <a:endParaRPr lang="en-US" sz="1800" dirty="0">
              <a:solidFill>
                <a:prstClr val="black"/>
              </a:solidFill>
              <a:latin typeface="Trebuchet MS" panose="020B0603020202020204" pitchFamily="34" charset="0"/>
            </a:endParaRPr>
          </a:p>
        </p:txBody>
      </p:sp>
      <p:sp>
        <p:nvSpPr>
          <p:cNvPr id="6" name="Isosceles Triangle 5">
            <a:extLst>
              <a:ext uri="{FF2B5EF4-FFF2-40B4-BE49-F238E27FC236}">
                <a16:creationId xmlns="" xmlns:a16="http://schemas.microsoft.com/office/drawing/2014/main" id="{1C912187-3988-42D6-91F0-88E8850D4AEE}"/>
              </a:ext>
            </a:extLst>
          </p:cNvPr>
          <p:cNvSpPr/>
          <p:nvPr/>
        </p:nvSpPr>
        <p:spPr>
          <a:xfrm>
            <a:off x="8883650" y="3635196"/>
            <a:ext cx="1295400" cy="762000"/>
          </a:xfrm>
          <a:prstGeom prst="triangle">
            <a:avLst/>
          </a:prstGeom>
          <a:solidFill>
            <a:schemeClr val="accent5">
              <a:lumMod val="20000"/>
              <a:lumOff val="80000"/>
            </a:schemeClr>
          </a:solidFill>
          <a:ln w="3175">
            <a:solidFill>
              <a:schemeClr val="accent5">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r>
              <a:rPr lang="en-US" sz="1400" b="1" dirty="0">
                <a:solidFill>
                  <a:prstClr val="black"/>
                </a:solidFill>
                <a:latin typeface="Arial" panose="020B0604020202020204" pitchFamily="34" charset="0"/>
                <a:cs typeface="Arial" panose="020B0604020202020204" pitchFamily="34" charset="0"/>
              </a:rPr>
              <a:t>PRS</a:t>
            </a:r>
          </a:p>
          <a:p>
            <a:pPr algn="ctr" eaLnBrk="1" fontAlgn="auto" hangingPunct="1">
              <a:spcBef>
                <a:spcPts val="0"/>
              </a:spcBef>
              <a:spcAft>
                <a:spcPts val="0"/>
              </a:spcAft>
            </a:pPr>
            <a:r>
              <a:rPr lang="en-US" sz="1400" b="1" dirty="0">
                <a:solidFill>
                  <a:prstClr val="black"/>
                </a:solidFill>
                <a:latin typeface="Arial" panose="020B0604020202020204" pitchFamily="34" charset="0"/>
                <a:cs typeface="Arial" panose="020B0604020202020204" pitchFamily="34" charset="0"/>
              </a:rPr>
              <a:t>1</a:t>
            </a:r>
          </a:p>
          <a:p>
            <a:pPr algn="ctr" eaLnBrk="1" fontAlgn="auto" hangingPunct="1">
              <a:spcBef>
                <a:spcPts val="0"/>
              </a:spcBef>
              <a:spcAft>
                <a:spcPts val="0"/>
              </a:spcAft>
            </a:pPr>
            <a:endParaRPr lang="en-US" sz="1600" b="1" dirty="0">
              <a:solidFill>
                <a:prstClr val="black"/>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 xmlns:a16="http://schemas.microsoft.com/office/drawing/2014/main" id="{3B2D7262-6CD9-44C3-BC16-83D27A41CDB8}"/>
              </a:ext>
            </a:extLst>
          </p:cNvPr>
          <p:cNvSpPr txBox="1"/>
          <p:nvPr/>
        </p:nvSpPr>
        <p:spPr>
          <a:xfrm>
            <a:off x="8763000" y="2903706"/>
            <a:ext cx="914400" cy="400110"/>
          </a:xfrm>
          <a:prstGeom prst="rect">
            <a:avLst/>
          </a:prstGeom>
          <a:noFill/>
        </p:spPr>
        <p:txBody>
          <a:bodyPr wrap="square" rtlCol="0">
            <a:spAutoFit/>
          </a:bodyPr>
          <a:lstStyle/>
          <a:p>
            <a:pPr algn="ctr" eaLnBrk="1" fontAlgn="auto" hangingPunct="1">
              <a:spcBef>
                <a:spcPts val="0"/>
              </a:spcBef>
              <a:spcAft>
                <a:spcPts val="0"/>
              </a:spcAft>
            </a:pPr>
            <a:r>
              <a:rPr lang="en-US" sz="2000" dirty="0">
                <a:solidFill>
                  <a:prstClr val="black"/>
                </a:solidFill>
                <a:latin typeface="Calibri"/>
              </a:rPr>
              <a:t>FP</a:t>
            </a:r>
          </a:p>
        </p:txBody>
      </p:sp>
      <p:cxnSp>
        <p:nvCxnSpPr>
          <p:cNvPr id="8" name="Straight Connector 7">
            <a:extLst>
              <a:ext uri="{FF2B5EF4-FFF2-40B4-BE49-F238E27FC236}">
                <a16:creationId xmlns="" xmlns:a16="http://schemas.microsoft.com/office/drawing/2014/main" id="{96E83C94-6516-4E8D-A919-BBE7E2A33CF4}"/>
              </a:ext>
            </a:extLst>
          </p:cNvPr>
          <p:cNvCxnSpPr>
            <a:cxnSpLocks/>
            <a:endCxn id="6" idx="0"/>
          </p:cNvCxnSpPr>
          <p:nvPr/>
        </p:nvCxnSpPr>
        <p:spPr>
          <a:xfrm>
            <a:off x="9220200" y="3243800"/>
            <a:ext cx="311150" cy="391397"/>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8">
            <a:extLst>
              <a:ext uri="{FF2B5EF4-FFF2-40B4-BE49-F238E27FC236}">
                <a16:creationId xmlns="" xmlns:a16="http://schemas.microsoft.com/office/drawing/2014/main" id="{590A731B-5D29-4AB2-8DCC-09325856FD55}"/>
              </a:ext>
            </a:extLst>
          </p:cNvPr>
          <p:cNvCxnSpPr>
            <a:cxnSpLocks/>
            <a:stCxn id="10" idx="0"/>
            <a:endCxn id="6" idx="3"/>
          </p:cNvCxnSpPr>
          <p:nvPr/>
        </p:nvCxnSpPr>
        <p:spPr>
          <a:xfrm flipH="1" flipV="1">
            <a:off x="9531350" y="4397196"/>
            <a:ext cx="247650" cy="316002"/>
          </a:xfrm>
          <a:prstGeom prst="line">
            <a:avLst/>
          </a:prstGeom>
        </p:spPr>
        <p:style>
          <a:lnRef idx="1">
            <a:schemeClr val="dk1"/>
          </a:lnRef>
          <a:fillRef idx="0">
            <a:schemeClr val="dk1"/>
          </a:fillRef>
          <a:effectRef idx="0">
            <a:schemeClr val="dk1"/>
          </a:effectRef>
          <a:fontRef idx="minor">
            <a:schemeClr val="tx1"/>
          </a:fontRef>
        </p:style>
      </p:cxnSp>
      <p:sp>
        <p:nvSpPr>
          <p:cNvPr id="10" name="Isosceles Triangle 9">
            <a:extLst>
              <a:ext uri="{FF2B5EF4-FFF2-40B4-BE49-F238E27FC236}">
                <a16:creationId xmlns="" xmlns:a16="http://schemas.microsoft.com/office/drawing/2014/main" id="{078EB407-C56F-4668-AD36-52A71A339DA3}"/>
              </a:ext>
            </a:extLst>
          </p:cNvPr>
          <p:cNvSpPr/>
          <p:nvPr/>
        </p:nvSpPr>
        <p:spPr>
          <a:xfrm>
            <a:off x="9131300" y="4713198"/>
            <a:ext cx="1295400" cy="762000"/>
          </a:xfrm>
          <a:prstGeom prst="triangle">
            <a:avLst/>
          </a:prstGeom>
          <a:solidFill>
            <a:schemeClr val="accent5">
              <a:lumMod val="20000"/>
              <a:lumOff val="80000"/>
            </a:schemeClr>
          </a:solidFill>
          <a:ln w="3175">
            <a:solidFill>
              <a:schemeClr val="accent5">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r>
              <a:rPr lang="en-US" sz="1400" b="1" dirty="0">
                <a:solidFill>
                  <a:prstClr val="black"/>
                </a:solidFill>
                <a:latin typeface="Arial" panose="020B0604020202020204" pitchFamily="34" charset="0"/>
                <a:cs typeface="Arial" panose="020B0604020202020204" pitchFamily="34" charset="0"/>
              </a:rPr>
              <a:t>PRS</a:t>
            </a:r>
          </a:p>
          <a:p>
            <a:pPr algn="ctr" eaLnBrk="1" fontAlgn="auto" hangingPunct="1">
              <a:spcBef>
                <a:spcPts val="0"/>
              </a:spcBef>
              <a:spcAft>
                <a:spcPts val="0"/>
              </a:spcAft>
            </a:pPr>
            <a:r>
              <a:rPr lang="en-US" sz="1400" b="1" dirty="0">
                <a:solidFill>
                  <a:prstClr val="black"/>
                </a:solidFill>
                <a:latin typeface="Arial" panose="020B0604020202020204" pitchFamily="34" charset="0"/>
                <a:cs typeface="Arial" panose="020B0604020202020204" pitchFamily="34" charset="0"/>
              </a:rPr>
              <a:t>2</a:t>
            </a:r>
          </a:p>
          <a:p>
            <a:pPr algn="ctr" eaLnBrk="1" fontAlgn="auto" hangingPunct="1">
              <a:spcBef>
                <a:spcPts val="0"/>
              </a:spcBef>
              <a:spcAft>
                <a:spcPts val="0"/>
              </a:spcAft>
            </a:pPr>
            <a:endParaRPr lang="en-US" sz="1600" b="1" dirty="0">
              <a:solidFill>
                <a:prstClr val="black"/>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 xmlns:a16="http://schemas.microsoft.com/office/drawing/2014/main" id="{C88A6CB8-D49E-42AF-8ACD-33B6786E8C5B}"/>
              </a:ext>
            </a:extLst>
          </p:cNvPr>
          <p:cNvSpPr txBox="1"/>
          <p:nvPr/>
        </p:nvSpPr>
        <p:spPr>
          <a:xfrm>
            <a:off x="2012950" y="2733794"/>
            <a:ext cx="6788151" cy="4370427"/>
          </a:xfrm>
          <a:prstGeom prst="rect">
            <a:avLst/>
          </a:prstGeom>
          <a:noFill/>
        </p:spPr>
        <p:txBody>
          <a:bodyPr wrap="square" rtlCol="0">
            <a:spAutoFit/>
          </a:bodyPr>
          <a:lstStyle/>
          <a:p>
            <a:pPr marL="349250" lvl="1" indent="-342900" eaLnBrk="1" fontAlgn="auto" hangingPunct="1">
              <a:spcBef>
                <a:spcPts val="0"/>
              </a:spcBef>
              <a:spcAft>
                <a:spcPts val="0"/>
              </a:spcAft>
              <a:buFont typeface="Arial" panose="020B0604020202020204" pitchFamily="34" charset="0"/>
              <a:buChar char="•"/>
              <a:tabLst>
                <a:tab pos="7605713" algn="l"/>
              </a:tabLst>
              <a:defRPr/>
            </a:pPr>
            <a:r>
              <a:rPr lang="en-US" sz="2000" dirty="0">
                <a:solidFill>
                  <a:prstClr val="black"/>
                </a:solidFill>
                <a:latin typeface="Trebuchet MS" panose="020B0603020202020204" pitchFamily="34" charset="0"/>
              </a:rPr>
              <a:t>Steps to calculate amount treated as EC:</a:t>
            </a:r>
          </a:p>
          <a:p>
            <a:pPr marL="806450" lvl="2" indent="-342900" eaLnBrk="1" fontAlgn="auto" hangingPunct="1">
              <a:spcBef>
                <a:spcPts val="0"/>
              </a:spcBef>
              <a:spcAft>
                <a:spcPts val="0"/>
              </a:spcAft>
              <a:buFont typeface="+mj-lt"/>
              <a:buAutoNum type="arabicPeriod"/>
              <a:tabLst>
                <a:tab pos="7605713" algn="l"/>
              </a:tabLst>
              <a:defRPr/>
            </a:pPr>
            <a:endParaRPr lang="en-US" sz="1600" dirty="0">
              <a:solidFill>
                <a:prstClr val="black"/>
              </a:solidFill>
              <a:latin typeface="Trebuchet MS" panose="020B0603020202020204" pitchFamily="34" charset="0"/>
            </a:endParaRPr>
          </a:p>
          <a:p>
            <a:pPr marL="806450" lvl="2" indent="-342900" eaLnBrk="1" fontAlgn="auto" hangingPunct="1">
              <a:spcBef>
                <a:spcPts val="0"/>
              </a:spcBef>
              <a:spcAft>
                <a:spcPts val="0"/>
              </a:spcAft>
              <a:buFont typeface="+mj-lt"/>
              <a:buAutoNum type="arabicPeriod"/>
              <a:tabLst>
                <a:tab pos="7605713" algn="l"/>
              </a:tabLst>
              <a:defRPr/>
            </a:pPr>
            <a:r>
              <a:rPr lang="en-US" sz="1600" dirty="0">
                <a:solidFill>
                  <a:prstClr val="black"/>
                </a:solidFill>
                <a:latin typeface="Trebuchet MS" panose="020B0603020202020204" pitchFamily="34" charset="0"/>
              </a:rPr>
              <a:t>Determine FP’s outside capital gain or loss and outside ordinary gain or loss under applicable U.S. tax law (</a:t>
            </a:r>
            <a:r>
              <a:rPr lang="en-US" sz="1600" i="1" dirty="0">
                <a:solidFill>
                  <a:prstClr val="black"/>
                </a:solidFill>
                <a:latin typeface="Trebuchet MS" panose="020B0603020202020204" pitchFamily="34" charset="0"/>
              </a:rPr>
              <a:t>e.g.</a:t>
            </a:r>
            <a:r>
              <a:rPr lang="en-US" sz="1600" dirty="0">
                <a:solidFill>
                  <a:prstClr val="black"/>
                </a:solidFill>
                <a:latin typeface="Trebuchet MS" panose="020B0603020202020204" pitchFamily="34" charset="0"/>
              </a:rPr>
              <a:t>, 741, 751, 752(d)).</a:t>
            </a:r>
          </a:p>
          <a:p>
            <a:pPr marL="3206750" lvl="8">
              <a:tabLst>
                <a:tab pos="7605713" algn="l"/>
              </a:tabLst>
              <a:defRPr/>
            </a:pPr>
            <a:r>
              <a:rPr lang="en-US" sz="1600" i="1" u="sng" dirty="0">
                <a:solidFill>
                  <a:prstClr val="black"/>
                </a:solidFill>
                <a:latin typeface="Trebuchet MS" panose="020B0603020202020204" pitchFamily="34" charset="0"/>
              </a:rPr>
              <a:t>Note</a:t>
            </a:r>
            <a:r>
              <a:rPr lang="en-US" sz="1600" dirty="0">
                <a:solidFill>
                  <a:prstClr val="black"/>
                </a:solidFill>
                <a:latin typeface="Trebuchet MS" panose="020B0603020202020204" pitchFamily="34" charset="0"/>
              </a:rPr>
              <a:t> </a:t>
            </a:r>
            <a:r>
              <a:rPr lang="en-US" sz="1600" dirty="0" err="1">
                <a:solidFill>
                  <a:prstClr val="black"/>
                </a:solidFill>
                <a:latin typeface="Trebuchet MS" panose="020B0603020202020204" pitchFamily="34" charset="0"/>
              </a:rPr>
              <a:t>nonrecognition</a:t>
            </a:r>
            <a:r>
              <a:rPr lang="en-US" sz="1600" dirty="0">
                <a:solidFill>
                  <a:prstClr val="black"/>
                </a:solidFill>
                <a:latin typeface="Trebuchet MS" panose="020B0603020202020204" pitchFamily="34" charset="0"/>
              </a:rPr>
              <a:t> transactions carve out </a:t>
            </a:r>
          </a:p>
          <a:p>
            <a:pPr marL="3206750" lvl="8">
              <a:tabLst>
                <a:tab pos="7605713" algn="l"/>
              </a:tabLst>
              <a:defRPr/>
            </a:pPr>
            <a:r>
              <a:rPr lang="en-US" sz="1600" dirty="0">
                <a:solidFill>
                  <a:prstClr val="black"/>
                </a:solidFill>
                <a:latin typeface="Trebuchet MS" panose="020B0603020202020204" pitchFamily="34" charset="0"/>
              </a:rPr>
              <a:t>(Prop. Reg. § 1.864(c)(8)-1(b)(2)(ii))</a:t>
            </a:r>
          </a:p>
          <a:p>
            <a:pPr marL="806450" lvl="2" indent="-342900" eaLnBrk="1" fontAlgn="auto" hangingPunct="1">
              <a:spcBef>
                <a:spcPts val="0"/>
              </a:spcBef>
              <a:spcAft>
                <a:spcPts val="0"/>
              </a:spcAft>
              <a:buFont typeface="+mj-lt"/>
              <a:buAutoNum type="arabicPeriod"/>
              <a:tabLst>
                <a:tab pos="7605713" algn="l"/>
              </a:tabLst>
              <a:defRPr/>
            </a:pPr>
            <a:endParaRPr lang="en-US" sz="1600" dirty="0">
              <a:solidFill>
                <a:prstClr val="black"/>
              </a:solidFill>
              <a:latin typeface="Trebuchet MS" panose="020B0603020202020204" pitchFamily="34" charset="0"/>
            </a:endParaRPr>
          </a:p>
          <a:p>
            <a:pPr marL="806450" lvl="2" indent="-342900" eaLnBrk="1" fontAlgn="auto" hangingPunct="1">
              <a:spcBef>
                <a:spcPts val="0"/>
              </a:spcBef>
              <a:spcAft>
                <a:spcPts val="0"/>
              </a:spcAft>
              <a:buFont typeface="+mj-lt"/>
              <a:buAutoNum type="arabicPeriod"/>
              <a:tabLst>
                <a:tab pos="7605713" algn="l"/>
              </a:tabLst>
              <a:defRPr/>
            </a:pPr>
            <a:r>
              <a:rPr lang="en-US" sz="1600" dirty="0">
                <a:solidFill>
                  <a:prstClr val="black"/>
                </a:solidFill>
                <a:latin typeface="Trebuchet MS" panose="020B0603020202020204" pitchFamily="34" charset="0"/>
              </a:rPr>
              <a:t>Determine PRS 1’s deemed sale gain or loss with respect to each asset it holds (</a:t>
            </a:r>
            <a:r>
              <a:rPr lang="en-US" sz="1600" i="1" dirty="0">
                <a:solidFill>
                  <a:prstClr val="black"/>
                </a:solidFill>
                <a:latin typeface="Trebuchet MS" panose="020B0603020202020204" pitchFamily="34" charset="0"/>
              </a:rPr>
              <a:t>i.e.</a:t>
            </a:r>
            <a:r>
              <a:rPr lang="en-US" sz="1600" dirty="0">
                <a:solidFill>
                  <a:prstClr val="black"/>
                </a:solidFill>
                <a:latin typeface="Trebuchet MS" panose="020B0603020202020204" pitchFamily="34" charset="0"/>
              </a:rPr>
              <a:t>, the amount of gain or loss PRS would recognize in a deemed sale to an unrelated party for cash equal to each asset’s FMV immediately before the foreign partner’s transfer).  </a:t>
            </a:r>
          </a:p>
          <a:p>
            <a:pPr marL="3206750" lvl="8">
              <a:tabLst>
                <a:tab pos="7605713" algn="l"/>
              </a:tabLst>
              <a:defRPr/>
            </a:pPr>
            <a:r>
              <a:rPr lang="en-US" sz="1600" i="1" u="sng" dirty="0">
                <a:solidFill>
                  <a:prstClr val="black"/>
                </a:solidFill>
                <a:latin typeface="Trebuchet MS" panose="020B0603020202020204" pitchFamily="34" charset="0"/>
              </a:rPr>
              <a:t>Note</a:t>
            </a:r>
            <a:r>
              <a:rPr lang="en-US" sz="1600" dirty="0">
                <a:solidFill>
                  <a:prstClr val="black"/>
                </a:solidFill>
                <a:latin typeface="Trebuchet MS" panose="020B0603020202020204" pitchFamily="34" charset="0"/>
              </a:rPr>
              <a:t> tiered partnerships</a:t>
            </a:r>
          </a:p>
          <a:p>
            <a:pPr marL="3206750" lvl="8">
              <a:tabLst>
                <a:tab pos="7605713" algn="l"/>
              </a:tabLst>
              <a:defRPr/>
            </a:pPr>
            <a:r>
              <a:rPr lang="en-US" sz="1600" dirty="0">
                <a:solidFill>
                  <a:prstClr val="black"/>
                </a:solidFill>
                <a:latin typeface="Trebuchet MS" panose="020B0603020202020204" pitchFamily="34" charset="0"/>
              </a:rPr>
              <a:t>(Prop. Reg. § 1.864(c)(8)-1(e))</a:t>
            </a:r>
          </a:p>
          <a:p>
            <a:pPr eaLnBrk="1" fontAlgn="auto" hangingPunct="1">
              <a:spcBef>
                <a:spcPts val="0"/>
              </a:spcBef>
              <a:spcAft>
                <a:spcPts val="0"/>
              </a:spcAft>
            </a:pPr>
            <a:endParaRPr lang="en-US" dirty="0">
              <a:solidFill>
                <a:prstClr val="black"/>
              </a:solidFill>
              <a:latin typeface="Calibri"/>
            </a:endParaRPr>
          </a:p>
        </p:txBody>
      </p:sp>
      <p:cxnSp>
        <p:nvCxnSpPr>
          <p:cNvPr id="16" name="Straight Connector 15">
            <a:extLst>
              <a:ext uri="{FF2B5EF4-FFF2-40B4-BE49-F238E27FC236}">
                <a16:creationId xmlns="" xmlns:a16="http://schemas.microsoft.com/office/drawing/2014/main" id="{136ADBD5-32FF-4A03-85FE-A042E0A53720}"/>
              </a:ext>
            </a:extLst>
          </p:cNvPr>
          <p:cNvCxnSpPr>
            <a:cxnSpLocks/>
            <a:stCxn id="17" idx="0"/>
          </p:cNvCxnSpPr>
          <p:nvPr/>
        </p:nvCxnSpPr>
        <p:spPr>
          <a:xfrm flipV="1">
            <a:off x="9791700" y="5475198"/>
            <a:ext cx="0" cy="316002"/>
          </a:xfrm>
          <a:prstGeom prst="line">
            <a:avLst/>
          </a:prstGeom>
        </p:spPr>
        <p:style>
          <a:lnRef idx="1">
            <a:schemeClr val="dk1"/>
          </a:lnRef>
          <a:fillRef idx="0">
            <a:schemeClr val="dk1"/>
          </a:fillRef>
          <a:effectRef idx="0">
            <a:schemeClr val="dk1"/>
          </a:effectRef>
          <a:fontRef idx="minor">
            <a:schemeClr val="tx1"/>
          </a:fontRef>
        </p:style>
      </p:cxnSp>
      <p:sp>
        <p:nvSpPr>
          <p:cNvPr id="17" name="Isosceles Triangle 16">
            <a:extLst>
              <a:ext uri="{FF2B5EF4-FFF2-40B4-BE49-F238E27FC236}">
                <a16:creationId xmlns="" xmlns:a16="http://schemas.microsoft.com/office/drawing/2014/main" id="{371215AA-72C9-46FD-A60E-61BCC8B473E3}"/>
              </a:ext>
            </a:extLst>
          </p:cNvPr>
          <p:cNvSpPr/>
          <p:nvPr/>
        </p:nvSpPr>
        <p:spPr>
          <a:xfrm>
            <a:off x="9144000" y="5791200"/>
            <a:ext cx="1295400" cy="762000"/>
          </a:xfrm>
          <a:prstGeom prst="triangle">
            <a:avLst/>
          </a:prstGeom>
          <a:solidFill>
            <a:schemeClr val="accent5">
              <a:lumMod val="20000"/>
              <a:lumOff val="80000"/>
            </a:schemeClr>
          </a:solidFill>
          <a:ln w="3175">
            <a:solidFill>
              <a:schemeClr val="accent5">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r>
              <a:rPr lang="en-US" sz="1400" b="1" dirty="0">
                <a:solidFill>
                  <a:prstClr val="black"/>
                </a:solidFill>
                <a:latin typeface="Arial" panose="020B0604020202020204" pitchFamily="34" charset="0"/>
                <a:cs typeface="Arial" panose="020B0604020202020204" pitchFamily="34" charset="0"/>
              </a:rPr>
              <a:t>PRS</a:t>
            </a:r>
          </a:p>
          <a:p>
            <a:pPr algn="ctr" eaLnBrk="1" fontAlgn="auto" hangingPunct="1">
              <a:spcBef>
                <a:spcPts val="0"/>
              </a:spcBef>
              <a:spcAft>
                <a:spcPts val="0"/>
              </a:spcAft>
            </a:pPr>
            <a:r>
              <a:rPr lang="en-US" sz="1400" b="1" dirty="0">
                <a:solidFill>
                  <a:prstClr val="black"/>
                </a:solidFill>
                <a:latin typeface="Arial" panose="020B0604020202020204" pitchFamily="34" charset="0"/>
                <a:cs typeface="Arial" panose="020B0604020202020204" pitchFamily="34" charset="0"/>
              </a:rPr>
              <a:t>3</a:t>
            </a:r>
          </a:p>
          <a:p>
            <a:pPr algn="ctr" eaLnBrk="1" fontAlgn="auto" hangingPunct="1">
              <a:spcBef>
                <a:spcPts val="0"/>
              </a:spcBef>
              <a:spcAft>
                <a:spcPts val="0"/>
              </a:spcAft>
            </a:pPr>
            <a:endParaRPr lang="en-US" sz="1600" b="1" dirty="0">
              <a:solidFill>
                <a:prstClr val="black"/>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 xmlns:a16="http://schemas.microsoft.com/office/drawing/2014/main" id="{5965E6D7-E211-4FD4-93D9-970C2076CCDF}"/>
              </a:ext>
            </a:extLst>
          </p:cNvPr>
          <p:cNvSpPr txBox="1"/>
          <p:nvPr/>
        </p:nvSpPr>
        <p:spPr>
          <a:xfrm>
            <a:off x="8686800" y="4655300"/>
            <a:ext cx="914400" cy="523220"/>
          </a:xfrm>
          <a:prstGeom prst="rect">
            <a:avLst/>
          </a:prstGeom>
          <a:noFill/>
        </p:spPr>
        <p:txBody>
          <a:bodyPr wrap="square" rtlCol="0">
            <a:spAutoFit/>
          </a:bodyPr>
          <a:lstStyle/>
          <a:p>
            <a:pPr algn="ctr" eaLnBrk="1" fontAlgn="auto" hangingPunct="1">
              <a:spcBef>
                <a:spcPts val="0"/>
              </a:spcBef>
              <a:spcAft>
                <a:spcPts val="0"/>
              </a:spcAft>
            </a:pPr>
            <a:r>
              <a:rPr lang="en-US" sz="1400" dirty="0">
                <a:solidFill>
                  <a:prstClr val="black"/>
                </a:solidFill>
                <a:latin typeface="Calibri"/>
              </a:rPr>
              <a:t>other</a:t>
            </a:r>
          </a:p>
          <a:p>
            <a:pPr algn="ctr" eaLnBrk="1" fontAlgn="auto" hangingPunct="1">
              <a:spcBef>
                <a:spcPts val="0"/>
              </a:spcBef>
              <a:spcAft>
                <a:spcPts val="0"/>
              </a:spcAft>
            </a:pPr>
            <a:r>
              <a:rPr lang="en-US" sz="1400" dirty="0">
                <a:solidFill>
                  <a:prstClr val="black"/>
                </a:solidFill>
                <a:latin typeface="Calibri"/>
              </a:rPr>
              <a:t>assets</a:t>
            </a:r>
          </a:p>
        </p:txBody>
      </p:sp>
      <p:cxnSp>
        <p:nvCxnSpPr>
          <p:cNvPr id="23" name="Straight Connector 22">
            <a:extLst>
              <a:ext uri="{FF2B5EF4-FFF2-40B4-BE49-F238E27FC236}">
                <a16:creationId xmlns="" xmlns:a16="http://schemas.microsoft.com/office/drawing/2014/main" id="{167F30FE-B83D-4B58-822A-E6EB5FF3A155}"/>
              </a:ext>
            </a:extLst>
          </p:cNvPr>
          <p:cNvCxnSpPr>
            <a:cxnSpLocks/>
            <a:endCxn id="6" idx="3"/>
          </p:cNvCxnSpPr>
          <p:nvPr/>
        </p:nvCxnSpPr>
        <p:spPr>
          <a:xfrm flipV="1">
            <a:off x="9220200" y="4397196"/>
            <a:ext cx="311150" cy="316002"/>
          </a:xfrm>
          <a:prstGeom prst="line">
            <a:avLst/>
          </a:prstGeom>
        </p:spPr>
        <p:style>
          <a:lnRef idx="1">
            <a:schemeClr val="dk1"/>
          </a:lnRef>
          <a:fillRef idx="0">
            <a:schemeClr val="dk1"/>
          </a:fillRef>
          <a:effectRef idx="0">
            <a:schemeClr val="dk1"/>
          </a:effectRef>
          <a:fontRef idx="minor">
            <a:schemeClr val="tx1"/>
          </a:fontRef>
        </p:style>
      </p:cxnSp>
      <p:sp>
        <p:nvSpPr>
          <p:cNvPr id="14" name="Slide Number Placeholder 5">
            <a:extLst>
              <a:ext uri="{FF2B5EF4-FFF2-40B4-BE49-F238E27FC236}">
                <a16:creationId xmlns="" xmlns:a16="http://schemas.microsoft.com/office/drawing/2014/main" id="{4D6D4590-7751-4AEC-8EA9-6E8CE87860F9}"/>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28</a:t>
            </a:fld>
            <a:endParaRPr lang="en-US" dirty="0"/>
          </a:p>
        </p:txBody>
      </p:sp>
    </p:spTree>
    <p:extLst>
      <p:ext uri="{BB962C8B-B14F-4D97-AF65-F5344CB8AC3E}">
        <p14:creationId xmlns:p14="http://schemas.microsoft.com/office/powerpoint/2010/main" val="11410667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1949450" y="75495"/>
            <a:ext cx="8229600" cy="8181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en-US" sz="2400" dirty="0">
                <a:solidFill>
                  <a:srgbClr val="C00000"/>
                </a:solidFill>
                <a:latin typeface="Trebuchet MS" panose="020B0603020202020204" pitchFamily="34" charset="0"/>
              </a:rPr>
              <a:t>Sec 864(c)(8) – Proposed Regulations (cont.)</a:t>
            </a:r>
          </a:p>
        </p:txBody>
      </p:sp>
      <p:sp>
        <p:nvSpPr>
          <p:cNvPr id="12" name="TextBox 11">
            <a:extLst>
              <a:ext uri="{FF2B5EF4-FFF2-40B4-BE49-F238E27FC236}">
                <a16:creationId xmlns="" xmlns:a16="http://schemas.microsoft.com/office/drawing/2014/main" id="{C88A6CB8-D49E-42AF-8ACD-33B6786E8C5B}"/>
              </a:ext>
            </a:extLst>
          </p:cNvPr>
          <p:cNvSpPr txBox="1"/>
          <p:nvPr/>
        </p:nvSpPr>
        <p:spPr>
          <a:xfrm>
            <a:off x="1111828" y="706582"/>
            <a:ext cx="9206346" cy="6093976"/>
          </a:xfrm>
          <a:prstGeom prst="rect">
            <a:avLst/>
          </a:prstGeom>
          <a:noFill/>
        </p:spPr>
        <p:txBody>
          <a:bodyPr wrap="square" rtlCol="0">
            <a:spAutoFit/>
          </a:bodyPr>
          <a:lstStyle/>
          <a:p>
            <a:pPr marL="349250" lvl="1" indent="-342900" eaLnBrk="1" fontAlgn="auto" hangingPunct="1">
              <a:spcBef>
                <a:spcPts val="0"/>
              </a:spcBef>
              <a:spcAft>
                <a:spcPts val="0"/>
              </a:spcAft>
              <a:buFont typeface="Arial" panose="020B0604020202020204" pitchFamily="34" charset="0"/>
              <a:buChar char="•"/>
              <a:tabLst>
                <a:tab pos="7605713" algn="l"/>
              </a:tabLst>
              <a:defRPr/>
            </a:pPr>
            <a:r>
              <a:rPr lang="en-US" sz="2000" dirty="0">
                <a:solidFill>
                  <a:prstClr val="black"/>
                </a:solidFill>
                <a:latin typeface="Trebuchet MS" panose="020B0603020202020204" pitchFamily="34" charset="0"/>
              </a:rPr>
              <a:t>Steps to calculate amount treated as EC (cont.):</a:t>
            </a:r>
          </a:p>
          <a:p>
            <a:pPr marL="806450" lvl="2" indent="-342900" eaLnBrk="1" fontAlgn="auto" hangingPunct="1">
              <a:spcBef>
                <a:spcPts val="0"/>
              </a:spcBef>
              <a:spcAft>
                <a:spcPts val="0"/>
              </a:spcAft>
              <a:buFont typeface="+mj-lt"/>
              <a:buAutoNum type="arabicPeriod"/>
              <a:tabLst>
                <a:tab pos="7605713" algn="l"/>
              </a:tabLst>
              <a:defRPr/>
            </a:pPr>
            <a:endParaRPr lang="en-US" sz="1600" dirty="0">
              <a:solidFill>
                <a:prstClr val="black"/>
              </a:solidFill>
              <a:latin typeface="Trebuchet MS" panose="020B0603020202020204" pitchFamily="34" charset="0"/>
            </a:endParaRPr>
          </a:p>
          <a:p>
            <a:pPr marL="920750" lvl="3" indent="-365760" eaLnBrk="1" fontAlgn="auto" hangingPunct="1">
              <a:spcBef>
                <a:spcPts val="0"/>
              </a:spcBef>
              <a:spcAft>
                <a:spcPts val="0"/>
              </a:spcAft>
              <a:buFontTx/>
              <a:buAutoNum type="arabicPeriod" startAt="3"/>
              <a:tabLst>
                <a:tab pos="7605713" algn="l"/>
              </a:tabLst>
              <a:defRPr/>
            </a:pPr>
            <a:r>
              <a:rPr lang="en-US" sz="1600" dirty="0">
                <a:solidFill>
                  <a:prstClr val="black"/>
                </a:solidFill>
                <a:latin typeface="Trebuchet MS" panose="020B0603020202020204" pitchFamily="34" charset="0"/>
              </a:rPr>
              <a:t>Determine the amount of gain or loss with respect to each asset deemed sold that would be treated as EC gain or EC loss.</a:t>
            </a:r>
          </a:p>
          <a:p>
            <a:pPr marL="1012190" lvl="4" eaLnBrk="1" fontAlgn="auto" hangingPunct="1">
              <a:spcBef>
                <a:spcPts val="0"/>
              </a:spcBef>
              <a:spcAft>
                <a:spcPts val="0"/>
              </a:spcAft>
              <a:tabLst>
                <a:tab pos="7605713" algn="l"/>
              </a:tabLst>
              <a:defRPr/>
            </a:pPr>
            <a:endParaRPr lang="en-US" sz="1600" dirty="0">
              <a:solidFill>
                <a:prstClr val="black"/>
              </a:solidFill>
              <a:latin typeface="Trebuchet MS" panose="020B0603020202020204" pitchFamily="34" charset="0"/>
            </a:endParaRPr>
          </a:p>
          <a:p>
            <a:pPr marL="1377950" lvl="4" indent="-365760" eaLnBrk="1" fontAlgn="auto" hangingPunct="1">
              <a:spcBef>
                <a:spcPts val="0"/>
              </a:spcBef>
              <a:spcAft>
                <a:spcPts val="0"/>
              </a:spcAft>
              <a:buFont typeface="Arial" panose="020B0604020202020204" pitchFamily="34" charset="0"/>
              <a:buChar char="•"/>
              <a:tabLst>
                <a:tab pos="7605713" algn="l"/>
              </a:tabLst>
              <a:defRPr/>
            </a:pPr>
            <a:r>
              <a:rPr lang="en-US" sz="1600" dirty="0">
                <a:solidFill>
                  <a:prstClr val="black"/>
                </a:solidFill>
                <a:latin typeface="Trebuchet MS" panose="020B0603020202020204" pitchFamily="34" charset="0"/>
              </a:rPr>
              <a:t>By (a) apply sourcing rules (§§ 861-863, 865), then (b) determining if items are considered EC (§ 864)</a:t>
            </a:r>
          </a:p>
          <a:p>
            <a:pPr marL="1926590" lvl="6">
              <a:tabLst>
                <a:tab pos="7605713" algn="l"/>
              </a:tabLst>
              <a:defRPr/>
            </a:pPr>
            <a:endParaRPr lang="en-US" sz="1600" dirty="0">
              <a:solidFill>
                <a:prstClr val="black"/>
              </a:solidFill>
              <a:latin typeface="Trebuchet MS" panose="020B0603020202020204" pitchFamily="34" charset="0"/>
            </a:endParaRPr>
          </a:p>
          <a:p>
            <a:pPr marL="1926590" lvl="6">
              <a:tabLst>
                <a:tab pos="7605713" algn="l"/>
              </a:tabLst>
              <a:defRPr/>
            </a:pPr>
            <a:r>
              <a:rPr lang="en-US" sz="1600" i="1" u="sng" dirty="0">
                <a:solidFill>
                  <a:prstClr val="black"/>
                </a:solidFill>
                <a:latin typeface="Trebuchet MS" panose="020B0603020202020204" pitchFamily="34" charset="0"/>
              </a:rPr>
              <a:t>Note</a:t>
            </a:r>
            <a:r>
              <a:rPr lang="en-US" sz="1600" dirty="0">
                <a:solidFill>
                  <a:prstClr val="black"/>
                </a:solidFill>
                <a:latin typeface="Trebuchet MS" panose="020B0603020202020204" pitchFamily="34" charset="0"/>
              </a:rPr>
              <a:t> regarding U.S. office rule</a:t>
            </a:r>
          </a:p>
          <a:p>
            <a:pPr marL="1926590" lvl="6">
              <a:tabLst>
                <a:tab pos="7605713" algn="l"/>
              </a:tabLst>
              <a:defRPr/>
            </a:pPr>
            <a:r>
              <a:rPr lang="en-US" sz="1600" dirty="0">
                <a:solidFill>
                  <a:prstClr val="black"/>
                </a:solidFill>
                <a:latin typeface="Trebuchet MS" panose="020B0603020202020204" pitchFamily="34" charset="0"/>
              </a:rPr>
              <a:t>(Prop. Reg. § 1.864(c)(8)-1(c)(2)(</a:t>
            </a:r>
            <a:r>
              <a:rPr lang="en-US" sz="1600" dirty="0" err="1">
                <a:solidFill>
                  <a:prstClr val="black"/>
                </a:solidFill>
                <a:latin typeface="Trebuchet MS" panose="020B0603020202020204" pitchFamily="34" charset="0"/>
              </a:rPr>
              <a:t>i</a:t>
            </a:r>
            <a:r>
              <a:rPr lang="en-US" sz="1600" dirty="0">
                <a:solidFill>
                  <a:prstClr val="black"/>
                </a:solidFill>
                <a:latin typeface="Trebuchet MS" panose="020B0603020202020204" pitchFamily="34" charset="0"/>
              </a:rPr>
              <a:t>))</a:t>
            </a:r>
          </a:p>
          <a:p>
            <a:pPr marL="1926590" lvl="6">
              <a:tabLst>
                <a:tab pos="7605713" algn="l"/>
              </a:tabLst>
              <a:defRPr/>
            </a:pPr>
            <a:endParaRPr lang="en-US" sz="1600" dirty="0">
              <a:solidFill>
                <a:prstClr val="black"/>
              </a:solidFill>
              <a:latin typeface="Trebuchet MS" panose="020B0603020202020204" pitchFamily="34" charset="0"/>
            </a:endParaRPr>
          </a:p>
          <a:p>
            <a:pPr marL="1377950" lvl="4" indent="-365760" eaLnBrk="1" fontAlgn="auto" hangingPunct="1">
              <a:spcBef>
                <a:spcPts val="0"/>
              </a:spcBef>
              <a:spcAft>
                <a:spcPts val="0"/>
              </a:spcAft>
              <a:buFont typeface="Arial" panose="020B0604020202020204" pitchFamily="34" charset="0"/>
              <a:buChar char="•"/>
              <a:tabLst>
                <a:tab pos="7605713" algn="l"/>
              </a:tabLst>
              <a:defRPr/>
            </a:pPr>
            <a:r>
              <a:rPr lang="en-US" sz="1600" dirty="0">
                <a:solidFill>
                  <a:prstClr val="black"/>
                </a:solidFill>
                <a:latin typeface="Trebuchet MS" panose="020B0603020202020204" pitchFamily="34" charset="0"/>
              </a:rPr>
              <a:t>Assets include U.S. real property interests</a:t>
            </a:r>
          </a:p>
          <a:p>
            <a:pPr marL="1012190" lvl="4" eaLnBrk="1" fontAlgn="auto" hangingPunct="1">
              <a:spcBef>
                <a:spcPts val="0"/>
              </a:spcBef>
              <a:spcAft>
                <a:spcPts val="0"/>
              </a:spcAft>
              <a:tabLst>
                <a:tab pos="7605713" algn="l"/>
              </a:tabLst>
              <a:defRPr/>
            </a:pPr>
            <a:endParaRPr lang="en-US" sz="1600" dirty="0">
              <a:solidFill>
                <a:prstClr val="black"/>
              </a:solidFill>
              <a:latin typeface="Trebuchet MS" panose="020B0603020202020204" pitchFamily="34" charset="0"/>
            </a:endParaRPr>
          </a:p>
          <a:p>
            <a:pPr marL="1377950" lvl="4" indent="-365760" eaLnBrk="1" fontAlgn="auto" hangingPunct="1">
              <a:spcBef>
                <a:spcPts val="0"/>
              </a:spcBef>
              <a:spcAft>
                <a:spcPts val="0"/>
              </a:spcAft>
              <a:buFont typeface="Arial" panose="020B0604020202020204" pitchFamily="34" charset="0"/>
              <a:buChar char="•"/>
              <a:tabLst>
                <a:tab pos="7605713" algn="l"/>
              </a:tabLst>
              <a:defRPr/>
            </a:pPr>
            <a:r>
              <a:rPr lang="en-US" sz="1600" dirty="0">
                <a:solidFill>
                  <a:prstClr val="black"/>
                </a:solidFill>
                <a:latin typeface="Trebuchet MS" panose="020B0603020202020204" pitchFamily="34" charset="0"/>
              </a:rPr>
              <a:t>Exception: Gain or loss will not be EC on the deemed sale of certain assets held for 10 prior years that (a) produced no taxable ECI, and (b) were not used, or held for use, in a USTB.</a:t>
            </a:r>
          </a:p>
          <a:p>
            <a:pPr marL="2840990" lvl="8">
              <a:tabLst>
                <a:tab pos="7605713" algn="l"/>
              </a:tabLst>
              <a:defRPr/>
            </a:pPr>
            <a:endParaRPr lang="en-US" dirty="0">
              <a:solidFill>
                <a:prstClr val="black"/>
              </a:solidFill>
              <a:latin typeface="Trebuchet MS" panose="020B0603020202020204" pitchFamily="34" charset="0"/>
            </a:endParaRPr>
          </a:p>
          <a:p>
            <a:pPr marL="920750" lvl="3" indent="-365760" eaLnBrk="1" fontAlgn="auto" hangingPunct="1">
              <a:spcBef>
                <a:spcPts val="0"/>
              </a:spcBef>
              <a:spcAft>
                <a:spcPts val="0"/>
              </a:spcAft>
              <a:buFontTx/>
              <a:buAutoNum type="arabicPeriod" startAt="3"/>
              <a:tabLst>
                <a:tab pos="7605713" algn="l"/>
              </a:tabLst>
              <a:defRPr/>
            </a:pPr>
            <a:r>
              <a:rPr lang="en-US" sz="1600" dirty="0">
                <a:solidFill>
                  <a:prstClr val="black"/>
                </a:solidFill>
                <a:latin typeface="Trebuchet MS" panose="020B0603020202020204" pitchFamily="34" charset="0"/>
              </a:rPr>
              <a:t>Determine FP’s distributive share of the deemed sale EC gain or loss.  </a:t>
            </a:r>
          </a:p>
          <a:p>
            <a:pPr marL="920750" lvl="3" indent="-365760" eaLnBrk="1" fontAlgn="auto" hangingPunct="1">
              <a:spcBef>
                <a:spcPts val="0"/>
              </a:spcBef>
              <a:spcAft>
                <a:spcPts val="0"/>
              </a:spcAft>
              <a:buFontTx/>
              <a:buAutoNum type="arabicPeriod" startAt="3"/>
              <a:tabLst>
                <a:tab pos="7605713" algn="l"/>
              </a:tabLst>
              <a:defRPr/>
            </a:pPr>
            <a:endParaRPr lang="en-US" sz="1600" dirty="0">
              <a:solidFill>
                <a:prstClr val="black"/>
              </a:solidFill>
              <a:latin typeface="Trebuchet MS" panose="020B0603020202020204" pitchFamily="34" charset="0"/>
            </a:endParaRPr>
          </a:p>
          <a:p>
            <a:pPr marL="1926590" lvl="6">
              <a:tabLst>
                <a:tab pos="7605713" algn="l"/>
              </a:tabLst>
              <a:defRPr/>
            </a:pPr>
            <a:r>
              <a:rPr lang="en-US" sz="1600" i="1" u="sng" dirty="0">
                <a:solidFill>
                  <a:prstClr val="black"/>
                </a:solidFill>
                <a:latin typeface="Trebuchet MS" panose="020B0603020202020204" pitchFamily="34" charset="0"/>
              </a:rPr>
              <a:t>Note</a:t>
            </a:r>
            <a:r>
              <a:rPr lang="en-US" sz="1600" dirty="0">
                <a:solidFill>
                  <a:prstClr val="black"/>
                </a:solidFill>
                <a:latin typeface="Trebuchet MS" panose="020B0603020202020204" pitchFamily="34" charset="0"/>
              </a:rPr>
              <a:t> coordination with tax treaties</a:t>
            </a:r>
          </a:p>
          <a:p>
            <a:pPr marL="1926590" lvl="6">
              <a:tabLst>
                <a:tab pos="7605713" algn="l"/>
              </a:tabLst>
              <a:defRPr/>
            </a:pPr>
            <a:r>
              <a:rPr lang="en-US" sz="1600" dirty="0">
                <a:solidFill>
                  <a:prstClr val="black"/>
                </a:solidFill>
                <a:latin typeface="Trebuchet MS" panose="020B0603020202020204" pitchFamily="34" charset="0"/>
              </a:rPr>
              <a:t>(Prop. Reg. § 1.864(c)(8)-1(f))</a:t>
            </a:r>
          </a:p>
          <a:p>
            <a:pPr marL="1926590" lvl="6">
              <a:tabLst>
                <a:tab pos="7605713" algn="l"/>
              </a:tabLst>
              <a:defRPr/>
            </a:pPr>
            <a:endParaRPr lang="en-US" sz="1600" dirty="0">
              <a:solidFill>
                <a:prstClr val="black"/>
              </a:solidFill>
              <a:latin typeface="Trebuchet MS" panose="020B0603020202020204" pitchFamily="34" charset="0"/>
            </a:endParaRPr>
          </a:p>
          <a:p>
            <a:pPr marL="920750" lvl="3" indent="-365760" eaLnBrk="1" fontAlgn="auto" hangingPunct="1">
              <a:spcBef>
                <a:spcPts val="0"/>
              </a:spcBef>
              <a:spcAft>
                <a:spcPts val="0"/>
              </a:spcAft>
              <a:buFontTx/>
              <a:buAutoNum type="arabicPeriod" startAt="3"/>
              <a:tabLst>
                <a:tab pos="7605713" algn="l"/>
              </a:tabLst>
              <a:defRPr/>
            </a:pPr>
            <a:r>
              <a:rPr lang="en-US" sz="1600" dirty="0">
                <a:solidFill>
                  <a:prstClr val="black"/>
                </a:solidFill>
                <a:latin typeface="Trebuchet MS" panose="020B0603020202020204" pitchFamily="34" charset="0"/>
              </a:rPr>
              <a:t>The outside gain or loss recognized is treated as EC gain or loss to the extent it does not exceed FP’s aggregate deemed sale EC capital/ordinary gain or loss</a:t>
            </a:r>
          </a:p>
        </p:txBody>
      </p:sp>
      <p:sp>
        <p:nvSpPr>
          <p:cNvPr id="5" name="Slide Number Placeholder 5">
            <a:extLst>
              <a:ext uri="{FF2B5EF4-FFF2-40B4-BE49-F238E27FC236}">
                <a16:creationId xmlns="" xmlns:a16="http://schemas.microsoft.com/office/drawing/2014/main" id="{8AEE9962-7EAB-453B-BC37-7926E4307360}"/>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29</a:t>
            </a:fld>
            <a:endParaRPr lang="en-US" dirty="0"/>
          </a:p>
        </p:txBody>
      </p:sp>
    </p:spTree>
    <p:extLst>
      <p:ext uri="{BB962C8B-B14F-4D97-AF65-F5344CB8AC3E}">
        <p14:creationId xmlns:p14="http://schemas.microsoft.com/office/powerpoint/2010/main" val="2537915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0092" y="106325"/>
            <a:ext cx="8617528" cy="829340"/>
          </a:xfrm>
        </p:spPr>
        <p:txBody>
          <a:bodyPr/>
          <a:lstStyle/>
          <a:p>
            <a:r>
              <a:rPr lang="en-GB" sz="2200" dirty="0">
                <a:solidFill>
                  <a:srgbClr val="FF0000"/>
                </a:solidFill>
              </a:rPr>
              <a:t/>
            </a:r>
            <a:br>
              <a:rPr lang="en-GB" sz="2200" dirty="0">
                <a:solidFill>
                  <a:srgbClr val="FF0000"/>
                </a:solidFill>
              </a:rPr>
            </a:br>
            <a:r>
              <a:rPr lang="en-GB" sz="2200" dirty="0">
                <a:solidFill>
                  <a:srgbClr val="FF0000"/>
                </a:solidFill>
              </a:rPr>
              <a:t> Base Erosion and Anti-Abuse Tax (BEAT)</a:t>
            </a:r>
          </a:p>
        </p:txBody>
      </p:sp>
      <p:sp>
        <p:nvSpPr>
          <p:cNvPr id="5" name="Text Placeholder 4"/>
          <p:cNvSpPr>
            <a:spLocks noGrp="1"/>
          </p:cNvSpPr>
          <p:nvPr>
            <p:ph idx="1"/>
          </p:nvPr>
        </p:nvSpPr>
        <p:spPr>
          <a:xfrm>
            <a:off x="1638301" y="966355"/>
            <a:ext cx="8925791" cy="5309754"/>
          </a:xfrm>
        </p:spPr>
        <p:txBody>
          <a:bodyPr numCol="1"/>
          <a:lstStyle/>
          <a:p>
            <a:pPr>
              <a:spcAft>
                <a:spcPts val="600"/>
              </a:spcAft>
            </a:pPr>
            <a:endParaRPr lang="en-US" sz="1100" dirty="0"/>
          </a:p>
          <a:p>
            <a:pPr marL="342900" lvl="2" indent="-342900">
              <a:spcBef>
                <a:spcPts val="0"/>
              </a:spcBef>
              <a:spcAft>
                <a:spcPts val="600"/>
              </a:spcAft>
              <a:buSzPct val="100000"/>
              <a:buFont typeface="Arial" panose="020B0604020202020204" pitchFamily="34" charset="0"/>
              <a:buChar char="•"/>
            </a:pPr>
            <a:r>
              <a:rPr lang="en-US" sz="2000" dirty="0"/>
              <a:t>The Base Erosion and Anti-Abuse Tax or BEAT requires certain corporations to pay additional corporate tax in situations where such corporations have certain “base erosion payments” to foreign related parties and certain thresholds and conditions are satisfied (complicated formula for determining the tax)</a:t>
            </a:r>
            <a:br>
              <a:rPr lang="en-US" sz="2000" dirty="0"/>
            </a:br>
            <a:endParaRPr lang="en-US" sz="2000" dirty="0"/>
          </a:p>
          <a:p>
            <a:pPr marL="342900" lvl="2" indent="-342900">
              <a:spcBef>
                <a:spcPts val="0"/>
              </a:spcBef>
              <a:spcAft>
                <a:spcPts val="600"/>
              </a:spcAft>
              <a:buSzPct val="100000"/>
              <a:buFont typeface="Arial" panose="020B0604020202020204" pitchFamily="34" charset="0"/>
              <a:buChar char="•"/>
            </a:pPr>
            <a:r>
              <a:rPr lang="en-US" sz="2000" dirty="0"/>
              <a:t>Can impact a number of corporations in different industries and with different organizational structures (</a:t>
            </a:r>
            <a:r>
              <a:rPr lang="en-US" sz="2000" i="1" dirty="0"/>
              <a:t>e.g.</a:t>
            </a:r>
            <a:r>
              <a:rPr lang="en-US" sz="2000" dirty="0"/>
              <a:t>, U.S. parented groups and foreign parented groups) that make “base erosion payments” when such corporations are “applicable taxpayers”</a:t>
            </a:r>
            <a:br>
              <a:rPr lang="en-US" sz="2000" dirty="0"/>
            </a:br>
            <a:endParaRPr lang="en-US" sz="2000" dirty="0"/>
          </a:p>
          <a:p>
            <a:pPr marL="342900" lvl="2" indent="-342900">
              <a:spcBef>
                <a:spcPts val="0"/>
              </a:spcBef>
              <a:spcAft>
                <a:spcPts val="600"/>
              </a:spcAft>
              <a:buSzPct val="100000"/>
              <a:buFont typeface="Arial" panose="020B0604020202020204" pitchFamily="34" charset="0"/>
              <a:buChar char="•"/>
            </a:pPr>
            <a:r>
              <a:rPr lang="en-US" sz="2000" dirty="0"/>
              <a:t>Often viewed as an inbound rule but applies outbound as well</a:t>
            </a:r>
            <a:br>
              <a:rPr lang="en-US" sz="2000" dirty="0"/>
            </a:br>
            <a:endParaRPr lang="en-US" sz="2000" dirty="0"/>
          </a:p>
          <a:p>
            <a:pPr marL="342900" lvl="2" indent="-342900">
              <a:spcBef>
                <a:spcPts val="0"/>
              </a:spcBef>
              <a:spcAft>
                <a:spcPts val="600"/>
              </a:spcAft>
              <a:buSzPct val="100000"/>
              <a:buFont typeface="Arial" panose="020B0604020202020204" pitchFamily="34" charset="0"/>
              <a:buChar char="•"/>
            </a:pPr>
            <a:r>
              <a:rPr lang="en-US" sz="2000" dirty="0"/>
              <a:t>Applies to base erosion payments paid or accrued in taxable years beginning after December 31, 2017</a:t>
            </a:r>
            <a:endParaRPr lang="en-US" sz="2400" dirty="0"/>
          </a:p>
          <a:p>
            <a:pPr marL="330200" lvl="3" indent="0">
              <a:spcBef>
                <a:spcPts val="0"/>
              </a:spcBef>
              <a:spcAft>
                <a:spcPts val="600"/>
              </a:spcAft>
              <a:buClr>
                <a:schemeClr val="accent1"/>
              </a:buClr>
              <a:buSzPct val="80000"/>
              <a:buNone/>
            </a:pPr>
            <a:endParaRPr lang="en-US" sz="2800" dirty="0"/>
          </a:p>
          <a:p>
            <a:pPr marL="615950" lvl="3" indent="-285750">
              <a:spcBef>
                <a:spcPts val="0"/>
              </a:spcBef>
              <a:spcAft>
                <a:spcPts val="600"/>
              </a:spcAft>
              <a:buClr>
                <a:schemeClr val="accent1"/>
              </a:buClr>
              <a:buSzPct val="80000"/>
              <a:buFont typeface="Wingdings 3" panose="05040102010807070707" pitchFamily="18" charset="2"/>
              <a:buChar char="u"/>
            </a:pPr>
            <a:endParaRPr lang="en-US" sz="1800" dirty="0"/>
          </a:p>
          <a:p>
            <a:pPr marL="0" lvl="2" indent="0">
              <a:spcBef>
                <a:spcPts val="0"/>
              </a:spcBef>
              <a:spcAft>
                <a:spcPts val="600"/>
              </a:spcAft>
              <a:buClr>
                <a:schemeClr val="accent1"/>
              </a:buClr>
              <a:buSzPct val="80000"/>
              <a:buNone/>
            </a:pPr>
            <a:endParaRPr lang="en-US" sz="1800" dirty="0"/>
          </a:p>
          <a:p>
            <a:pPr marL="0" lvl="2" indent="0">
              <a:spcBef>
                <a:spcPts val="0"/>
              </a:spcBef>
              <a:spcAft>
                <a:spcPts val="600"/>
              </a:spcAft>
              <a:buClr>
                <a:schemeClr val="accent1"/>
              </a:buClr>
              <a:buSzPct val="80000"/>
              <a:buNone/>
            </a:pPr>
            <a:endParaRPr lang="en-US" sz="1800" dirty="0"/>
          </a:p>
          <a:p>
            <a:pPr marL="0" lvl="2" indent="0">
              <a:spcBef>
                <a:spcPts val="0"/>
              </a:spcBef>
              <a:spcAft>
                <a:spcPts val="600"/>
              </a:spcAft>
              <a:buClr>
                <a:schemeClr val="accent1"/>
              </a:buClr>
              <a:buSzPct val="80000"/>
              <a:buNone/>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US" sz="1800" dirty="0"/>
          </a:p>
          <a:p>
            <a:pPr marL="0" lvl="2" indent="0">
              <a:spcBef>
                <a:spcPts val="0"/>
              </a:spcBef>
              <a:spcAft>
                <a:spcPts val="600"/>
              </a:spcAft>
              <a:buClr>
                <a:schemeClr val="accent1"/>
              </a:buClr>
              <a:buSzPct val="80000"/>
              <a:buNone/>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GB" sz="1800" dirty="0"/>
          </a:p>
        </p:txBody>
      </p:sp>
      <p:sp>
        <p:nvSpPr>
          <p:cNvPr id="4" name="Slide Number Placeholder 5">
            <a:extLst>
              <a:ext uri="{FF2B5EF4-FFF2-40B4-BE49-F238E27FC236}">
                <a16:creationId xmlns="" xmlns:a16="http://schemas.microsoft.com/office/drawing/2014/main" id="{4A2BCF29-6641-43BC-98FD-1A6021656671}"/>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3</a:t>
            </a:fld>
            <a:endParaRPr lang="en-US" dirty="0"/>
          </a:p>
        </p:txBody>
      </p:sp>
    </p:spTree>
    <p:extLst>
      <p:ext uri="{BB962C8B-B14F-4D97-AF65-F5344CB8AC3E}">
        <p14:creationId xmlns:p14="http://schemas.microsoft.com/office/powerpoint/2010/main" val="3770661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1981200" y="8683"/>
            <a:ext cx="8229600" cy="8181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en-US" sz="2400" dirty="0">
                <a:solidFill>
                  <a:srgbClr val="C00000"/>
                </a:solidFill>
                <a:latin typeface="Trebuchet MS" panose="020B0603020202020204" pitchFamily="34" charset="0"/>
              </a:rPr>
              <a:t>Prop. Reg. § 1.864(c)(8)-1(</a:t>
            </a:r>
            <a:r>
              <a:rPr lang="en-US" sz="2400" dirty="0" err="1">
                <a:solidFill>
                  <a:srgbClr val="C00000"/>
                </a:solidFill>
                <a:latin typeface="Trebuchet MS" panose="020B0603020202020204" pitchFamily="34" charset="0"/>
              </a:rPr>
              <a:t>i</a:t>
            </a:r>
            <a:r>
              <a:rPr lang="en-US" sz="2400" dirty="0">
                <a:solidFill>
                  <a:srgbClr val="C00000"/>
                </a:solidFill>
                <a:latin typeface="Trebuchet MS" panose="020B0603020202020204" pitchFamily="34" charset="0"/>
              </a:rPr>
              <a:t>), Example 1</a:t>
            </a:r>
          </a:p>
        </p:txBody>
      </p:sp>
      <p:sp>
        <p:nvSpPr>
          <p:cNvPr id="5" name="Content Placeholder 8"/>
          <p:cNvSpPr txBox="1">
            <a:spLocks/>
          </p:cNvSpPr>
          <p:nvPr/>
        </p:nvSpPr>
        <p:spPr>
          <a:xfrm>
            <a:off x="5410200" y="609601"/>
            <a:ext cx="6570518" cy="6019799"/>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6350" lvl="1" algn="l" fontAlgn="auto">
              <a:spcAft>
                <a:spcPts val="0"/>
              </a:spcAft>
              <a:tabLst>
                <a:tab pos="7605713" algn="l"/>
              </a:tabLst>
              <a:defRPr/>
            </a:pPr>
            <a:r>
              <a:rPr lang="en-US" sz="2000" u="sng" dirty="0">
                <a:solidFill>
                  <a:prstClr val="black"/>
                </a:solidFill>
                <a:latin typeface="Trebuchet MS" panose="020B0603020202020204" pitchFamily="34" charset="0"/>
              </a:rPr>
              <a:t>Description</a:t>
            </a:r>
            <a:r>
              <a:rPr lang="en-US" sz="2000" dirty="0">
                <a:solidFill>
                  <a:prstClr val="black"/>
                </a:solidFill>
                <a:latin typeface="Trebuchet MS" panose="020B0603020202020204" pitchFamily="34" charset="0"/>
              </a:rPr>
              <a:t>:</a:t>
            </a:r>
          </a:p>
          <a:p>
            <a:pPr marL="349250" lvl="1" indent="-342900" algn="l" fontAlgn="auto">
              <a:spcAft>
                <a:spcPts val="600"/>
              </a:spcAft>
              <a:buFont typeface="Arial" panose="020B0604020202020204" pitchFamily="34" charset="0"/>
              <a:buChar char="•"/>
              <a:tabLst>
                <a:tab pos="7605713" algn="l"/>
              </a:tabLst>
              <a:defRPr/>
            </a:pPr>
            <a:r>
              <a:rPr lang="en-US" sz="1600" dirty="0">
                <a:solidFill>
                  <a:prstClr val="black"/>
                </a:solidFill>
                <a:latin typeface="Trebuchet MS" panose="020B0603020202020204" pitchFamily="34" charset="0"/>
              </a:rPr>
              <a:t>FP’s adjusted basis in its interest in PRS is $100.  </a:t>
            </a:r>
          </a:p>
          <a:p>
            <a:pPr marL="349250" lvl="1" indent="-342900" algn="l" fontAlgn="auto">
              <a:spcAft>
                <a:spcPts val="600"/>
              </a:spcAft>
              <a:buFont typeface="Arial" panose="020B0604020202020204" pitchFamily="34" charset="0"/>
              <a:buChar char="•"/>
              <a:tabLst>
                <a:tab pos="7605713" algn="l"/>
              </a:tabLst>
              <a:defRPr/>
            </a:pPr>
            <a:r>
              <a:rPr lang="en-US" sz="1600" dirty="0">
                <a:solidFill>
                  <a:prstClr val="black"/>
                </a:solidFill>
                <a:latin typeface="Trebuchet MS" panose="020B0603020202020204" pitchFamily="34" charset="0"/>
              </a:rPr>
              <a:t>FP sells its entire interest in PRS to X for $105.  </a:t>
            </a:r>
          </a:p>
          <a:p>
            <a:pPr marL="349250" lvl="1" indent="-342900" algn="l" fontAlgn="auto">
              <a:spcAft>
                <a:spcPts val="600"/>
              </a:spcAft>
              <a:buFont typeface="Arial" panose="020B0604020202020204" pitchFamily="34" charset="0"/>
              <a:buChar char="•"/>
              <a:tabLst>
                <a:tab pos="7605713" algn="l"/>
              </a:tabLst>
              <a:defRPr/>
            </a:pPr>
            <a:r>
              <a:rPr lang="en-US" sz="1600" dirty="0">
                <a:solidFill>
                  <a:prstClr val="black"/>
                </a:solidFill>
                <a:latin typeface="Trebuchet MS" panose="020B0603020202020204" pitchFamily="34" charset="0"/>
              </a:rPr>
              <a:t>PRS’s balance sheet reflects:</a:t>
            </a:r>
          </a:p>
          <a:p>
            <a:pPr marL="806450" lvl="2" indent="-342900" algn="l" fontAlgn="auto">
              <a:spcAft>
                <a:spcPts val="600"/>
              </a:spcAft>
              <a:buFont typeface="Arial" panose="020B0604020202020204" pitchFamily="34" charset="0"/>
              <a:buChar char="•"/>
              <a:tabLst>
                <a:tab pos="7605713" algn="l"/>
              </a:tabLst>
              <a:defRPr/>
            </a:pPr>
            <a:r>
              <a:rPr lang="en-US" sz="1400" dirty="0">
                <a:solidFill>
                  <a:prstClr val="black"/>
                </a:solidFill>
                <a:latin typeface="Trebuchet MS" panose="020B0603020202020204" pitchFamily="34" charset="0"/>
              </a:rPr>
              <a:t>U.S. capital asset which is a USTB asset (FMV 104, AB 100)</a:t>
            </a:r>
          </a:p>
          <a:p>
            <a:pPr marL="806450" lvl="2" indent="-342900" algn="l" fontAlgn="auto">
              <a:spcAft>
                <a:spcPts val="600"/>
              </a:spcAft>
              <a:buFont typeface="Arial" panose="020B0604020202020204" pitchFamily="34" charset="0"/>
              <a:buChar char="•"/>
              <a:tabLst>
                <a:tab pos="7605713" algn="l"/>
              </a:tabLst>
              <a:defRPr/>
            </a:pPr>
            <a:r>
              <a:rPr lang="en-US" sz="1400" dirty="0">
                <a:solidFill>
                  <a:prstClr val="black"/>
                </a:solidFill>
                <a:latin typeface="Trebuchet MS" panose="020B0603020202020204" pitchFamily="34" charset="0"/>
              </a:rPr>
              <a:t>Country A capital asset (FMV 106, AB 100)</a:t>
            </a:r>
          </a:p>
          <a:p>
            <a:pPr marL="6350" lvl="1" algn="l" fontAlgn="auto">
              <a:spcAft>
                <a:spcPts val="0"/>
              </a:spcAft>
              <a:tabLst>
                <a:tab pos="7605713" algn="l"/>
              </a:tabLst>
              <a:defRPr/>
            </a:pPr>
            <a:r>
              <a:rPr lang="en-US" sz="2000" u="sng" dirty="0">
                <a:solidFill>
                  <a:prstClr val="black"/>
                </a:solidFill>
                <a:latin typeface="Trebuchet MS" panose="020B0603020202020204" pitchFamily="34" charset="0"/>
              </a:rPr>
              <a:t>Analysis</a:t>
            </a:r>
            <a:r>
              <a:rPr lang="en-US" sz="2000" dirty="0">
                <a:solidFill>
                  <a:prstClr val="black"/>
                </a:solidFill>
                <a:latin typeface="Trebuchet MS" panose="020B0603020202020204" pitchFamily="34" charset="0"/>
              </a:rPr>
              <a:t>:</a:t>
            </a:r>
          </a:p>
          <a:p>
            <a:pPr marL="349250" lvl="1" indent="-342900" algn="l" fontAlgn="auto">
              <a:spcAft>
                <a:spcPts val="600"/>
              </a:spcAft>
              <a:buFont typeface="+mj-lt"/>
              <a:buAutoNum type="arabicPeriod"/>
              <a:tabLst>
                <a:tab pos="7605713" algn="l"/>
              </a:tabLst>
              <a:defRPr/>
            </a:pPr>
            <a:r>
              <a:rPr lang="en-US" sz="1600" dirty="0">
                <a:solidFill>
                  <a:prstClr val="black"/>
                </a:solidFill>
                <a:latin typeface="Trebuchet MS" panose="020B0603020202020204" pitchFamily="34" charset="0"/>
              </a:rPr>
              <a:t>FP recognizes $5 of outside capital gain (under § 741).</a:t>
            </a:r>
          </a:p>
          <a:p>
            <a:pPr marL="349250" lvl="1" indent="-342900" algn="l" fontAlgn="auto">
              <a:spcAft>
                <a:spcPts val="600"/>
              </a:spcAft>
              <a:buFont typeface="+mj-lt"/>
              <a:buAutoNum type="arabicPeriod"/>
              <a:tabLst>
                <a:tab pos="7605713" algn="l"/>
              </a:tabLst>
              <a:defRPr/>
            </a:pPr>
            <a:r>
              <a:rPr lang="en-US" sz="1600" dirty="0">
                <a:solidFill>
                  <a:prstClr val="black"/>
                </a:solidFill>
                <a:latin typeface="Trebuchet MS" panose="020B0603020202020204" pitchFamily="34" charset="0"/>
              </a:rPr>
              <a:t>On a deemed sale, PRS would recognize $4 gain on the U.S. asset and $6 gain on the Country A asset.</a:t>
            </a:r>
          </a:p>
          <a:p>
            <a:pPr marL="349250" lvl="1" indent="-342900" algn="l" fontAlgn="auto">
              <a:spcAft>
                <a:spcPts val="600"/>
              </a:spcAft>
              <a:buFont typeface="+mj-lt"/>
              <a:buAutoNum type="arabicPeriod"/>
              <a:tabLst>
                <a:tab pos="7605713" algn="l"/>
              </a:tabLst>
              <a:defRPr/>
            </a:pPr>
            <a:r>
              <a:rPr lang="en-US" sz="1600" dirty="0">
                <a:solidFill>
                  <a:prstClr val="black"/>
                </a:solidFill>
                <a:latin typeface="Trebuchet MS" panose="020B0603020202020204" pitchFamily="34" charset="0"/>
              </a:rPr>
              <a:t>PRS’s deemed sale effectively connected gain is $4.</a:t>
            </a:r>
          </a:p>
          <a:p>
            <a:pPr marL="349250" lvl="1" indent="-342900" algn="l" fontAlgn="auto">
              <a:spcAft>
                <a:spcPts val="600"/>
              </a:spcAft>
              <a:buFont typeface="+mj-lt"/>
              <a:buAutoNum type="arabicPeriod"/>
              <a:tabLst>
                <a:tab pos="7605713" algn="l"/>
              </a:tabLst>
              <a:defRPr/>
            </a:pPr>
            <a:r>
              <a:rPr lang="en-US" sz="1600" dirty="0">
                <a:solidFill>
                  <a:prstClr val="black"/>
                </a:solidFill>
                <a:latin typeface="Trebuchet MS" panose="020B0603020202020204" pitchFamily="34" charset="0"/>
              </a:rPr>
              <a:t>FP’s aggregate deemed sale effectively connected capital gain is $2.  </a:t>
            </a:r>
          </a:p>
          <a:p>
            <a:pPr marL="349250" lvl="1" indent="-342900" algn="l" fontAlgn="auto">
              <a:spcAft>
                <a:spcPts val="600"/>
              </a:spcAft>
              <a:buFont typeface="+mj-lt"/>
              <a:buAutoNum type="arabicPeriod"/>
              <a:tabLst>
                <a:tab pos="7605713" algn="l"/>
              </a:tabLst>
              <a:defRPr/>
            </a:pPr>
            <a:r>
              <a:rPr lang="en-US" sz="1600" dirty="0">
                <a:solidFill>
                  <a:prstClr val="black"/>
                </a:solidFill>
                <a:latin typeface="Trebuchet MS" panose="020B0603020202020204" pitchFamily="34" charset="0"/>
              </a:rPr>
              <a:t>FP recognizes $2 of the $5 outside capital gain as effectively connected capital gain. </a:t>
            </a:r>
          </a:p>
          <a:p>
            <a:pPr marL="6350" lvl="1" algn="l" fontAlgn="auto">
              <a:spcAft>
                <a:spcPts val="600"/>
              </a:spcAft>
              <a:tabLst>
                <a:tab pos="7605713" algn="l"/>
              </a:tabLst>
              <a:defRPr/>
            </a:pPr>
            <a:r>
              <a:rPr lang="en-US" sz="1600" dirty="0">
                <a:solidFill>
                  <a:prstClr val="black"/>
                </a:solidFill>
                <a:latin typeface="Trebuchet MS" panose="020B0603020202020204" pitchFamily="34" charset="0"/>
              </a:rPr>
              <a:t>See Prop. Reg. 1.864(c)(8)-1(i), Ex. 1 for additional details. </a:t>
            </a:r>
          </a:p>
        </p:txBody>
      </p:sp>
      <p:sp>
        <p:nvSpPr>
          <p:cNvPr id="2" name="Isosceles Triangle 1">
            <a:extLst>
              <a:ext uri="{FF2B5EF4-FFF2-40B4-BE49-F238E27FC236}">
                <a16:creationId xmlns="" xmlns:a16="http://schemas.microsoft.com/office/drawing/2014/main" id="{9169F49E-43B1-4A92-85C3-4B7CEC0DAEFA}"/>
              </a:ext>
            </a:extLst>
          </p:cNvPr>
          <p:cNvSpPr/>
          <p:nvPr/>
        </p:nvSpPr>
        <p:spPr>
          <a:xfrm>
            <a:off x="3219450" y="2950468"/>
            <a:ext cx="1295400" cy="762000"/>
          </a:xfrm>
          <a:prstGeom prst="triangle">
            <a:avLst/>
          </a:prstGeom>
          <a:solidFill>
            <a:schemeClr val="accent5">
              <a:lumMod val="20000"/>
              <a:lumOff val="80000"/>
            </a:schemeClr>
          </a:solidFill>
          <a:ln w="3175">
            <a:solidFill>
              <a:schemeClr val="accent5">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r>
              <a:rPr lang="en-US" sz="1600" b="1" dirty="0">
                <a:solidFill>
                  <a:prstClr val="black"/>
                </a:solidFill>
                <a:latin typeface="Arial" panose="020B0604020202020204" pitchFamily="34" charset="0"/>
                <a:cs typeface="Arial" panose="020B0604020202020204" pitchFamily="34" charset="0"/>
              </a:rPr>
              <a:t>PRS</a:t>
            </a:r>
          </a:p>
        </p:txBody>
      </p:sp>
      <p:sp>
        <p:nvSpPr>
          <p:cNvPr id="3" name="TextBox 2">
            <a:extLst>
              <a:ext uri="{FF2B5EF4-FFF2-40B4-BE49-F238E27FC236}">
                <a16:creationId xmlns="" xmlns:a16="http://schemas.microsoft.com/office/drawing/2014/main" id="{C5A7D5BB-7D72-4FC4-B81A-03EE215CAFD1}"/>
              </a:ext>
            </a:extLst>
          </p:cNvPr>
          <p:cNvSpPr txBox="1"/>
          <p:nvPr/>
        </p:nvSpPr>
        <p:spPr>
          <a:xfrm>
            <a:off x="2641600" y="1600201"/>
            <a:ext cx="914400" cy="646331"/>
          </a:xfrm>
          <a:prstGeom prst="rect">
            <a:avLst/>
          </a:prstGeom>
          <a:noFill/>
        </p:spPr>
        <p:txBody>
          <a:bodyPr wrap="square" rtlCol="0">
            <a:spAutoFit/>
          </a:bodyPr>
          <a:lstStyle/>
          <a:p>
            <a:pPr algn="ctr" eaLnBrk="1" fontAlgn="auto" hangingPunct="1">
              <a:spcBef>
                <a:spcPts val="0"/>
              </a:spcBef>
              <a:spcAft>
                <a:spcPts val="0"/>
              </a:spcAft>
            </a:pPr>
            <a:r>
              <a:rPr lang="en-US" dirty="0">
                <a:solidFill>
                  <a:prstClr val="black"/>
                </a:solidFill>
                <a:latin typeface="Calibri"/>
              </a:rPr>
              <a:t>Foreign Partner</a:t>
            </a:r>
          </a:p>
        </p:txBody>
      </p:sp>
      <p:sp>
        <p:nvSpPr>
          <p:cNvPr id="7" name="TextBox 6">
            <a:extLst>
              <a:ext uri="{FF2B5EF4-FFF2-40B4-BE49-F238E27FC236}">
                <a16:creationId xmlns="" xmlns:a16="http://schemas.microsoft.com/office/drawing/2014/main" id="{BF746D81-C521-42F7-9BB6-BC9929492D8A}"/>
              </a:ext>
            </a:extLst>
          </p:cNvPr>
          <p:cNvSpPr txBox="1"/>
          <p:nvPr/>
        </p:nvSpPr>
        <p:spPr>
          <a:xfrm>
            <a:off x="4076700" y="1602568"/>
            <a:ext cx="1066800" cy="646331"/>
          </a:xfrm>
          <a:prstGeom prst="rect">
            <a:avLst/>
          </a:prstGeom>
          <a:noFill/>
        </p:spPr>
        <p:txBody>
          <a:bodyPr wrap="square" rtlCol="0">
            <a:spAutoFit/>
          </a:bodyPr>
          <a:lstStyle/>
          <a:p>
            <a:pPr algn="ctr" eaLnBrk="1" fontAlgn="auto" hangingPunct="1">
              <a:spcBef>
                <a:spcPts val="0"/>
              </a:spcBef>
              <a:spcAft>
                <a:spcPts val="0"/>
              </a:spcAft>
            </a:pPr>
            <a:r>
              <a:rPr lang="en-US" dirty="0">
                <a:solidFill>
                  <a:prstClr val="black"/>
                </a:solidFill>
                <a:latin typeface="Calibri"/>
              </a:rPr>
              <a:t>U.S. Partner</a:t>
            </a:r>
          </a:p>
        </p:txBody>
      </p:sp>
      <p:cxnSp>
        <p:nvCxnSpPr>
          <p:cNvPr id="9" name="Straight Connector 8">
            <a:extLst>
              <a:ext uri="{FF2B5EF4-FFF2-40B4-BE49-F238E27FC236}">
                <a16:creationId xmlns="" xmlns:a16="http://schemas.microsoft.com/office/drawing/2014/main" id="{CF79E749-DFBF-4F95-8F06-6CE168F3F8E2}"/>
              </a:ext>
            </a:extLst>
          </p:cNvPr>
          <p:cNvCxnSpPr>
            <a:cxnSpLocks/>
            <a:stCxn id="21" idx="2"/>
            <a:endCxn id="2" idx="0"/>
          </p:cNvCxnSpPr>
          <p:nvPr/>
        </p:nvCxnSpPr>
        <p:spPr>
          <a:xfrm>
            <a:off x="3095626" y="2258056"/>
            <a:ext cx="771525" cy="692413"/>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 xmlns:a16="http://schemas.microsoft.com/office/drawing/2014/main" id="{A527B027-0FF1-40AF-ABFE-C55F3A02FF98}"/>
              </a:ext>
            </a:extLst>
          </p:cNvPr>
          <p:cNvCxnSpPr>
            <a:cxnSpLocks/>
            <a:stCxn id="22" idx="2"/>
            <a:endCxn id="2" idx="0"/>
          </p:cNvCxnSpPr>
          <p:nvPr/>
        </p:nvCxnSpPr>
        <p:spPr>
          <a:xfrm flipH="1">
            <a:off x="3867151" y="2246532"/>
            <a:ext cx="731293" cy="703937"/>
          </a:xfrm>
          <a:prstGeom prst="line">
            <a:avLst/>
          </a:prstGeom>
        </p:spPr>
        <p:style>
          <a:lnRef idx="1">
            <a:schemeClr val="dk1"/>
          </a:lnRef>
          <a:fillRef idx="0">
            <a:schemeClr val="dk1"/>
          </a:fillRef>
          <a:effectRef idx="0">
            <a:schemeClr val="dk1"/>
          </a:effectRef>
          <a:fontRef idx="minor">
            <a:schemeClr val="tx1"/>
          </a:fontRef>
        </p:style>
      </p:cxnSp>
      <p:sp>
        <p:nvSpPr>
          <p:cNvPr id="18" name="TextBox 17">
            <a:extLst>
              <a:ext uri="{FF2B5EF4-FFF2-40B4-BE49-F238E27FC236}">
                <a16:creationId xmlns="" xmlns:a16="http://schemas.microsoft.com/office/drawing/2014/main" id="{550B0C5F-42E6-4432-B018-7E0530879119}"/>
              </a:ext>
            </a:extLst>
          </p:cNvPr>
          <p:cNvSpPr txBox="1"/>
          <p:nvPr/>
        </p:nvSpPr>
        <p:spPr>
          <a:xfrm>
            <a:off x="2362200" y="4495801"/>
            <a:ext cx="1422400" cy="646331"/>
          </a:xfrm>
          <a:prstGeom prst="rect">
            <a:avLst/>
          </a:prstGeom>
          <a:noFill/>
        </p:spPr>
        <p:txBody>
          <a:bodyPr wrap="square" rtlCol="0">
            <a:spAutoFit/>
          </a:bodyPr>
          <a:lstStyle/>
          <a:p>
            <a:pPr algn="ctr" eaLnBrk="1" fontAlgn="auto" hangingPunct="1">
              <a:spcBef>
                <a:spcPts val="0"/>
              </a:spcBef>
              <a:spcAft>
                <a:spcPts val="0"/>
              </a:spcAft>
            </a:pPr>
            <a:r>
              <a:rPr lang="en-US" dirty="0">
                <a:solidFill>
                  <a:prstClr val="black"/>
                </a:solidFill>
                <a:latin typeface="Calibri"/>
              </a:rPr>
              <a:t>Country A Business</a:t>
            </a:r>
          </a:p>
        </p:txBody>
      </p:sp>
      <p:sp>
        <p:nvSpPr>
          <p:cNvPr id="19" name="TextBox 18">
            <a:extLst>
              <a:ext uri="{FF2B5EF4-FFF2-40B4-BE49-F238E27FC236}">
                <a16:creationId xmlns="" xmlns:a16="http://schemas.microsoft.com/office/drawing/2014/main" id="{1AD23D4D-30E0-440C-B708-4069C6FF18AF}"/>
              </a:ext>
            </a:extLst>
          </p:cNvPr>
          <p:cNvSpPr txBox="1"/>
          <p:nvPr/>
        </p:nvSpPr>
        <p:spPr>
          <a:xfrm>
            <a:off x="2743200" y="2514600"/>
            <a:ext cx="1066800" cy="369332"/>
          </a:xfrm>
          <a:prstGeom prst="rect">
            <a:avLst/>
          </a:prstGeom>
          <a:noFill/>
        </p:spPr>
        <p:txBody>
          <a:bodyPr wrap="square" rtlCol="0">
            <a:spAutoFit/>
          </a:bodyPr>
          <a:lstStyle/>
          <a:p>
            <a:pPr algn="ctr" eaLnBrk="1" fontAlgn="auto" hangingPunct="1">
              <a:spcBef>
                <a:spcPts val="0"/>
              </a:spcBef>
              <a:spcAft>
                <a:spcPts val="0"/>
              </a:spcAft>
            </a:pPr>
            <a:r>
              <a:rPr lang="en-US" dirty="0">
                <a:solidFill>
                  <a:prstClr val="black"/>
                </a:solidFill>
                <a:latin typeface="Calibri"/>
              </a:rPr>
              <a:t>50%</a:t>
            </a:r>
          </a:p>
        </p:txBody>
      </p:sp>
      <p:sp>
        <p:nvSpPr>
          <p:cNvPr id="20" name="TextBox 19">
            <a:extLst>
              <a:ext uri="{FF2B5EF4-FFF2-40B4-BE49-F238E27FC236}">
                <a16:creationId xmlns="" xmlns:a16="http://schemas.microsoft.com/office/drawing/2014/main" id="{3C336A78-5C04-4324-AA30-3A926AC4A750}"/>
              </a:ext>
            </a:extLst>
          </p:cNvPr>
          <p:cNvSpPr txBox="1"/>
          <p:nvPr/>
        </p:nvSpPr>
        <p:spPr>
          <a:xfrm>
            <a:off x="3962400" y="2514600"/>
            <a:ext cx="1066800" cy="369332"/>
          </a:xfrm>
          <a:prstGeom prst="rect">
            <a:avLst/>
          </a:prstGeom>
          <a:noFill/>
        </p:spPr>
        <p:txBody>
          <a:bodyPr wrap="square" rtlCol="0">
            <a:spAutoFit/>
          </a:bodyPr>
          <a:lstStyle/>
          <a:p>
            <a:pPr algn="ctr" eaLnBrk="1" fontAlgn="auto" hangingPunct="1">
              <a:spcBef>
                <a:spcPts val="0"/>
              </a:spcBef>
              <a:spcAft>
                <a:spcPts val="0"/>
              </a:spcAft>
            </a:pPr>
            <a:r>
              <a:rPr lang="en-US" dirty="0">
                <a:solidFill>
                  <a:prstClr val="black"/>
                </a:solidFill>
                <a:latin typeface="Calibri"/>
              </a:rPr>
              <a:t>50%</a:t>
            </a:r>
          </a:p>
        </p:txBody>
      </p:sp>
      <p:cxnSp>
        <p:nvCxnSpPr>
          <p:cNvPr id="13" name="Straight Connector 12">
            <a:extLst>
              <a:ext uri="{FF2B5EF4-FFF2-40B4-BE49-F238E27FC236}">
                <a16:creationId xmlns="" xmlns:a16="http://schemas.microsoft.com/office/drawing/2014/main" id="{84F2928E-E442-498F-B377-6D3127883097}"/>
              </a:ext>
            </a:extLst>
          </p:cNvPr>
          <p:cNvCxnSpPr>
            <a:cxnSpLocks/>
            <a:stCxn id="2" idx="3"/>
          </p:cNvCxnSpPr>
          <p:nvPr/>
        </p:nvCxnSpPr>
        <p:spPr>
          <a:xfrm flipH="1">
            <a:off x="3153290" y="3712468"/>
            <a:ext cx="713860" cy="783332"/>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 xmlns:a16="http://schemas.microsoft.com/office/drawing/2014/main" id="{ABB3ACFA-BDA5-4217-833F-C5524BFA6A86}"/>
              </a:ext>
            </a:extLst>
          </p:cNvPr>
          <p:cNvCxnSpPr>
            <a:cxnSpLocks/>
            <a:endCxn id="2" idx="3"/>
          </p:cNvCxnSpPr>
          <p:nvPr/>
        </p:nvCxnSpPr>
        <p:spPr>
          <a:xfrm flipH="1" flipV="1">
            <a:off x="3867150" y="3712468"/>
            <a:ext cx="704850" cy="757932"/>
          </a:xfrm>
          <a:prstGeom prst="line">
            <a:avLst/>
          </a:prstGeom>
        </p:spPr>
        <p:style>
          <a:lnRef idx="1">
            <a:schemeClr val="dk1"/>
          </a:lnRef>
          <a:fillRef idx="0">
            <a:schemeClr val="dk1"/>
          </a:fillRef>
          <a:effectRef idx="0">
            <a:schemeClr val="dk1"/>
          </a:effectRef>
          <a:fontRef idx="minor">
            <a:schemeClr val="tx1"/>
          </a:fontRef>
        </p:style>
      </p:cxnSp>
      <p:sp>
        <p:nvSpPr>
          <p:cNvPr id="17" name="TextBox 16">
            <a:extLst>
              <a:ext uri="{FF2B5EF4-FFF2-40B4-BE49-F238E27FC236}">
                <a16:creationId xmlns="" xmlns:a16="http://schemas.microsoft.com/office/drawing/2014/main" id="{DC1E2817-3312-4FA6-B435-EE630221E706}"/>
              </a:ext>
            </a:extLst>
          </p:cNvPr>
          <p:cNvSpPr txBox="1"/>
          <p:nvPr/>
        </p:nvSpPr>
        <p:spPr>
          <a:xfrm>
            <a:off x="3835400" y="4486871"/>
            <a:ext cx="1422400" cy="369332"/>
          </a:xfrm>
          <a:prstGeom prst="rect">
            <a:avLst/>
          </a:prstGeom>
          <a:noFill/>
        </p:spPr>
        <p:txBody>
          <a:bodyPr wrap="square" rtlCol="0">
            <a:spAutoFit/>
          </a:bodyPr>
          <a:lstStyle/>
          <a:p>
            <a:pPr algn="ctr" eaLnBrk="1" fontAlgn="auto" hangingPunct="1">
              <a:spcBef>
                <a:spcPts val="0"/>
              </a:spcBef>
              <a:spcAft>
                <a:spcPts val="0"/>
              </a:spcAft>
            </a:pPr>
            <a:r>
              <a:rPr lang="en-US" dirty="0">
                <a:solidFill>
                  <a:prstClr val="black"/>
                </a:solidFill>
                <a:latin typeface="Calibri"/>
              </a:rPr>
              <a:t>U.S. Business</a:t>
            </a:r>
          </a:p>
        </p:txBody>
      </p:sp>
      <p:sp>
        <p:nvSpPr>
          <p:cNvPr id="21" name="Rectangle 20">
            <a:extLst>
              <a:ext uri="{FF2B5EF4-FFF2-40B4-BE49-F238E27FC236}">
                <a16:creationId xmlns="" xmlns:a16="http://schemas.microsoft.com/office/drawing/2014/main" id="{172DF195-6DB5-473C-9197-140458DDB93B}"/>
              </a:ext>
            </a:extLst>
          </p:cNvPr>
          <p:cNvSpPr/>
          <p:nvPr/>
        </p:nvSpPr>
        <p:spPr>
          <a:xfrm>
            <a:off x="2724150" y="1556485"/>
            <a:ext cx="742950" cy="70157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r>
              <a:rPr lang="en-US" b="1" dirty="0">
                <a:solidFill>
                  <a:prstClr val="black"/>
                </a:solidFill>
                <a:latin typeface="Arial" panose="020B0604020202020204" pitchFamily="34" charset="0"/>
                <a:cs typeface="Arial" panose="020B0604020202020204" pitchFamily="34" charset="0"/>
              </a:rPr>
              <a:t>FP</a:t>
            </a:r>
          </a:p>
        </p:txBody>
      </p:sp>
      <p:sp>
        <p:nvSpPr>
          <p:cNvPr id="22" name="Rectangle 21">
            <a:extLst>
              <a:ext uri="{FF2B5EF4-FFF2-40B4-BE49-F238E27FC236}">
                <a16:creationId xmlns="" xmlns:a16="http://schemas.microsoft.com/office/drawing/2014/main" id="{7856D3F9-F22D-4770-ACB0-D847C90DE5DE}"/>
              </a:ext>
            </a:extLst>
          </p:cNvPr>
          <p:cNvSpPr/>
          <p:nvPr/>
        </p:nvSpPr>
        <p:spPr>
          <a:xfrm>
            <a:off x="4226968" y="1544961"/>
            <a:ext cx="742950" cy="70157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r>
              <a:rPr lang="en-US" b="1" dirty="0">
                <a:solidFill>
                  <a:prstClr val="black"/>
                </a:solidFill>
                <a:latin typeface="Arial" panose="020B0604020202020204" pitchFamily="34" charset="0"/>
                <a:cs typeface="Arial" panose="020B0604020202020204" pitchFamily="34" charset="0"/>
              </a:rPr>
              <a:t>USP</a:t>
            </a:r>
          </a:p>
        </p:txBody>
      </p:sp>
      <p:sp>
        <p:nvSpPr>
          <p:cNvPr id="25" name="Rectangle 24">
            <a:extLst>
              <a:ext uri="{FF2B5EF4-FFF2-40B4-BE49-F238E27FC236}">
                <a16:creationId xmlns="" xmlns:a16="http://schemas.microsoft.com/office/drawing/2014/main" id="{CA2F3B8B-6F45-4AF4-846C-08791EBB5CAA}"/>
              </a:ext>
            </a:extLst>
          </p:cNvPr>
          <p:cNvSpPr/>
          <p:nvPr/>
        </p:nvSpPr>
        <p:spPr>
          <a:xfrm>
            <a:off x="1735682" y="2702893"/>
            <a:ext cx="742950" cy="70157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eaLnBrk="1" fontAlgn="auto" hangingPunct="1">
              <a:spcBef>
                <a:spcPts val="0"/>
              </a:spcBef>
              <a:spcAft>
                <a:spcPts val="0"/>
              </a:spcAft>
            </a:pPr>
            <a:r>
              <a:rPr lang="en-US" b="1" dirty="0">
                <a:solidFill>
                  <a:prstClr val="black"/>
                </a:solidFill>
                <a:latin typeface="Arial" panose="020B0604020202020204" pitchFamily="34" charset="0"/>
                <a:cs typeface="Arial" panose="020B0604020202020204" pitchFamily="34" charset="0"/>
              </a:rPr>
              <a:t>X</a:t>
            </a:r>
          </a:p>
        </p:txBody>
      </p:sp>
      <p:cxnSp>
        <p:nvCxnSpPr>
          <p:cNvPr id="27" name="Straight Arrow Connector 26">
            <a:extLst>
              <a:ext uri="{FF2B5EF4-FFF2-40B4-BE49-F238E27FC236}">
                <a16:creationId xmlns="" xmlns:a16="http://schemas.microsoft.com/office/drawing/2014/main" id="{A39B484A-A679-47C9-A26A-8E962D433D0F}"/>
              </a:ext>
            </a:extLst>
          </p:cNvPr>
          <p:cNvCxnSpPr/>
          <p:nvPr/>
        </p:nvCxnSpPr>
        <p:spPr>
          <a:xfrm flipH="1">
            <a:off x="2544792" y="2454762"/>
            <a:ext cx="573632" cy="584200"/>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cxnSp>
        <p:nvCxnSpPr>
          <p:cNvPr id="28" name="Straight Arrow Connector 27">
            <a:extLst>
              <a:ext uri="{FF2B5EF4-FFF2-40B4-BE49-F238E27FC236}">
                <a16:creationId xmlns="" xmlns:a16="http://schemas.microsoft.com/office/drawing/2014/main" id="{18903845-E9CB-4E74-87C8-0AF9F6A7B81D}"/>
              </a:ext>
            </a:extLst>
          </p:cNvPr>
          <p:cNvCxnSpPr>
            <a:cxnSpLocks/>
          </p:cNvCxnSpPr>
          <p:nvPr/>
        </p:nvCxnSpPr>
        <p:spPr>
          <a:xfrm rot="10800000" flipH="1">
            <a:off x="2069105" y="2019127"/>
            <a:ext cx="573632" cy="584200"/>
          </a:xfrm>
          <a:prstGeom prst="straightConnector1">
            <a:avLst/>
          </a:prstGeom>
          <a:ln>
            <a:prstDash val="dash"/>
            <a:tailEnd type="triangle"/>
          </a:ln>
        </p:spPr>
        <p:style>
          <a:lnRef idx="1">
            <a:schemeClr val="accent2"/>
          </a:lnRef>
          <a:fillRef idx="0">
            <a:schemeClr val="accent2"/>
          </a:fillRef>
          <a:effectRef idx="0">
            <a:schemeClr val="accent2"/>
          </a:effectRef>
          <a:fontRef idx="minor">
            <a:schemeClr val="tx1"/>
          </a:fontRef>
        </p:style>
      </p:cxnSp>
      <p:sp>
        <p:nvSpPr>
          <p:cNvPr id="29" name="TextBox 28">
            <a:extLst>
              <a:ext uri="{FF2B5EF4-FFF2-40B4-BE49-F238E27FC236}">
                <a16:creationId xmlns="" xmlns:a16="http://schemas.microsoft.com/office/drawing/2014/main" id="{4ABAC55A-FA96-4A98-807F-B8FC93FB61BD}"/>
              </a:ext>
            </a:extLst>
          </p:cNvPr>
          <p:cNvSpPr txBox="1"/>
          <p:nvPr/>
        </p:nvSpPr>
        <p:spPr>
          <a:xfrm>
            <a:off x="1524000" y="2019127"/>
            <a:ext cx="1066800" cy="369332"/>
          </a:xfrm>
          <a:prstGeom prst="rect">
            <a:avLst/>
          </a:prstGeom>
          <a:noFill/>
        </p:spPr>
        <p:txBody>
          <a:bodyPr wrap="square" rtlCol="0">
            <a:spAutoFit/>
          </a:bodyPr>
          <a:lstStyle/>
          <a:p>
            <a:pPr algn="ctr" eaLnBrk="1" fontAlgn="auto" hangingPunct="1">
              <a:spcBef>
                <a:spcPts val="0"/>
              </a:spcBef>
              <a:spcAft>
                <a:spcPts val="0"/>
              </a:spcAft>
            </a:pPr>
            <a:r>
              <a:rPr lang="en-US" dirty="0">
                <a:solidFill>
                  <a:srgbClr val="C00000"/>
                </a:solidFill>
                <a:latin typeface="Calibri"/>
              </a:rPr>
              <a:t>$105</a:t>
            </a:r>
          </a:p>
        </p:txBody>
      </p:sp>
      <p:sp>
        <p:nvSpPr>
          <p:cNvPr id="23" name="Slide Number Placeholder 5">
            <a:extLst>
              <a:ext uri="{FF2B5EF4-FFF2-40B4-BE49-F238E27FC236}">
                <a16:creationId xmlns="" xmlns:a16="http://schemas.microsoft.com/office/drawing/2014/main" id="{F472A359-7C43-453A-A4C5-F0038997273C}"/>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30</a:t>
            </a:fld>
            <a:endParaRPr lang="en-US" dirty="0"/>
          </a:p>
        </p:txBody>
      </p:sp>
      <p:sp>
        <p:nvSpPr>
          <p:cNvPr id="24" name="Oval 23">
            <a:extLst>
              <a:ext uri="{FF2B5EF4-FFF2-40B4-BE49-F238E27FC236}">
                <a16:creationId xmlns="" xmlns:a16="http://schemas.microsoft.com/office/drawing/2014/main" id="{10CDD108-8F52-449B-B737-9FF23750C270}"/>
              </a:ext>
            </a:extLst>
          </p:cNvPr>
          <p:cNvSpPr/>
          <p:nvPr/>
        </p:nvSpPr>
        <p:spPr>
          <a:xfrm>
            <a:off x="3955000" y="4924817"/>
            <a:ext cx="1066800" cy="615163"/>
          </a:xfrm>
          <a:prstGeom prst="ellipse">
            <a:avLst/>
          </a:prstGeom>
          <a:ln w="3175">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eaLnBrk="1" fontAlgn="auto" hangingPunct="1">
              <a:spcBef>
                <a:spcPts val="0"/>
              </a:spcBef>
              <a:spcAft>
                <a:spcPts val="0"/>
              </a:spcAft>
            </a:pPr>
            <a:r>
              <a:rPr lang="en-US" dirty="0">
                <a:solidFill>
                  <a:prstClr val="black"/>
                </a:solidFill>
              </a:rPr>
              <a:t>USTB</a:t>
            </a:r>
          </a:p>
          <a:p>
            <a:pPr algn="ctr" eaLnBrk="1" fontAlgn="auto" hangingPunct="1">
              <a:spcBef>
                <a:spcPts val="0"/>
              </a:spcBef>
              <a:spcAft>
                <a:spcPts val="0"/>
              </a:spcAft>
            </a:pPr>
            <a:r>
              <a:rPr lang="en-US" dirty="0">
                <a:solidFill>
                  <a:prstClr val="black"/>
                </a:solidFill>
              </a:rPr>
              <a:t>asset</a:t>
            </a:r>
            <a:endParaRPr lang="en-US" dirty="0">
              <a:ln w="0"/>
              <a:solidFill>
                <a:schemeClr val="tx1"/>
              </a:solidFill>
              <a:effectLst>
                <a:outerShdw blurRad="38100" dist="19050" dir="2700000" algn="tl" rotWithShape="0">
                  <a:schemeClr val="dk1">
                    <a:alpha val="40000"/>
                  </a:schemeClr>
                </a:outerShdw>
              </a:effectLst>
            </a:endParaRPr>
          </a:p>
        </p:txBody>
      </p:sp>
      <p:sp>
        <p:nvSpPr>
          <p:cNvPr id="26" name="Oval 25">
            <a:extLst>
              <a:ext uri="{FF2B5EF4-FFF2-40B4-BE49-F238E27FC236}">
                <a16:creationId xmlns="" xmlns:a16="http://schemas.microsoft.com/office/drawing/2014/main" id="{F894943F-1801-4320-8099-DBAB023E0523}"/>
              </a:ext>
            </a:extLst>
          </p:cNvPr>
          <p:cNvSpPr/>
          <p:nvPr/>
        </p:nvSpPr>
        <p:spPr>
          <a:xfrm>
            <a:off x="2562225" y="5169307"/>
            <a:ext cx="1066800" cy="615163"/>
          </a:xfrm>
          <a:prstGeom prst="ellipse">
            <a:avLst/>
          </a:prstGeom>
          <a:ln w="3175">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eaLnBrk="1" fontAlgn="auto" hangingPunct="1">
              <a:spcBef>
                <a:spcPts val="0"/>
              </a:spcBef>
              <a:spcAft>
                <a:spcPts val="0"/>
              </a:spcAft>
            </a:pPr>
            <a:r>
              <a:rPr lang="en-US" dirty="0">
                <a:solidFill>
                  <a:prstClr val="black"/>
                </a:solidFill>
              </a:rPr>
              <a:t>asset</a:t>
            </a: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9664965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1949450" y="75495"/>
            <a:ext cx="8718550" cy="8181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en-US" sz="2400" dirty="0">
                <a:solidFill>
                  <a:srgbClr val="C00000"/>
                </a:solidFill>
                <a:latin typeface="Trebuchet MS" panose="020B0603020202020204" pitchFamily="34" charset="0"/>
              </a:rPr>
              <a:t>Sec 1446(f) – The Statute</a:t>
            </a:r>
          </a:p>
        </p:txBody>
      </p:sp>
      <p:sp>
        <p:nvSpPr>
          <p:cNvPr id="12" name="TextBox 11">
            <a:extLst>
              <a:ext uri="{FF2B5EF4-FFF2-40B4-BE49-F238E27FC236}">
                <a16:creationId xmlns="" xmlns:a16="http://schemas.microsoft.com/office/drawing/2014/main" id="{C88A6CB8-D49E-42AF-8ACD-33B6786E8C5B}"/>
              </a:ext>
            </a:extLst>
          </p:cNvPr>
          <p:cNvSpPr txBox="1"/>
          <p:nvPr/>
        </p:nvSpPr>
        <p:spPr>
          <a:xfrm>
            <a:off x="2012950" y="838201"/>
            <a:ext cx="8413751" cy="6155531"/>
          </a:xfrm>
          <a:prstGeom prst="rect">
            <a:avLst/>
          </a:prstGeom>
          <a:noFill/>
        </p:spPr>
        <p:txBody>
          <a:bodyPr wrap="square" rtlCol="0">
            <a:spAutoFit/>
          </a:bodyPr>
          <a:lstStyle/>
          <a:p>
            <a:pPr marL="6350" lvl="1" eaLnBrk="1" fontAlgn="auto" hangingPunct="1">
              <a:spcBef>
                <a:spcPts val="0"/>
              </a:spcBef>
              <a:spcAft>
                <a:spcPts val="0"/>
              </a:spcAft>
              <a:tabLst>
                <a:tab pos="7605713" algn="l"/>
              </a:tabLst>
              <a:defRPr/>
            </a:pPr>
            <a:r>
              <a:rPr lang="en-US" sz="2000" dirty="0">
                <a:solidFill>
                  <a:prstClr val="black"/>
                </a:solidFill>
                <a:latin typeface="Trebuchet MS" panose="020B0603020202020204" pitchFamily="34" charset="0"/>
              </a:rPr>
              <a:t>New § 1446(f) rules apply if any portion of gain on disposition of partnership interest would be treated as EC under § 864(c)(8)</a:t>
            </a:r>
          </a:p>
          <a:p>
            <a:pPr marL="6350" lvl="1" eaLnBrk="1" fontAlgn="auto" hangingPunct="1">
              <a:spcBef>
                <a:spcPts val="0"/>
              </a:spcBef>
              <a:spcAft>
                <a:spcPts val="0"/>
              </a:spcAft>
              <a:tabLst>
                <a:tab pos="7605713" algn="l"/>
              </a:tabLst>
              <a:defRPr/>
            </a:pPr>
            <a:endParaRPr lang="en-US" sz="2000" dirty="0">
              <a:solidFill>
                <a:prstClr val="black"/>
              </a:solidFill>
              <a:latin typeface="Trebuchet MS" panose="020B0603020202020204" pitchFamily="34" charset="0"/>
            </a:endParaRPr>
          </a:p>
          <a:p>
            <a:pPr marL="463550" lvl="1" indent="-457200" eaLnBrk="1" fontAlgn="auto" hangingPunct="1">
              <a:spcBef>
                <a:spcPts val="0"/>
              </a:spcBef>
              <a:spcAft>
                <a:spcPts val="0"/>
              </a:spcAft>
              <a:buFont typeface="+mj-lt"/>
              <a:buAutoNum type="arabicParenR"/>
              <a:tabLst>
                <a:tab pos="7605713" algn="l"/>
              </a:tabLst>
              <a:defRPr/>
            </a:pPr>
            <a:r>
              <a:rPr lang="en-US" sz="2000" dirty="0">
                <a:solidFill>
                  <a:prstClr val="black"/>
                </a:solidFill>
                <a:latin typeface="Trebuchet MS" panose="020B0603020202020204" pitchFamily="34" charset="0"/>
              </a:rPr>
              <a:t>General rule: Requires transferee to withhold 10% of the transferor’s amount realized on disposition of a partnership interest</a:t>
            </a:r>
          </a:p>
          <a:p>
            <a:pPr marL="463550" lvl="1" indent="-457200" eaLnBrk="1" fontAlgn="auto" hangingPunct="1">
              <a:spcBef>
                <a:spcPts val="0"/>
              </a:spcBef>
              <a:spcAft>
                <a:spcPts val="0"/>
              </a:spcAft>
              <a:buFont typeface="+mj-lt"/>
              <a:buAutoNum type="arabicParenR"/>
              <a:tabLst>
                <a:tab pos="7605713" algn="l"/>
              </a:tabLst>
              <a:defRPr/>
            </a:pPr>
            <a:endParaRPr lang="en-US" sz="2000" dirty="0">
              <a:solidFill>
                <a:prstClr val="black"/>
              </a:solidFill>
              <a:latin typeface="Trebuchet MS" panose="020B0603020202020204" pitchFamily="34" charset="0"/>
            </a:endParaRPr>
          </a:p>
          <a:p>
            <a:pPr marL="463550" lvl="1" indent="-457200" eaLnBrk="1" fontAlgn="auto" hangingPunct="1">
              <a:spcBef>
                <a:spcPts val="0"/>
              </a:spcBef>
              <a:spcAft>
                <a:spcPts val="0"/>
              </a:spcAft>
              <a:buFont typeface="+mj-lt"/>
              <a:buAutoNum type="arabicParenR"/>
              <a:tabLst>
                <a:tab pos="7605713" algn="l"/>
              </a:tabLst>
              <a:defRPr/>
            </a:pPr>
            <a:r>
              <a:rPr lang="en-US" sz="2000" dirty="0">
                <a:solidFill>
                  <a:prstClr val="black"/>
                </a:solidFill>
                <a:latin typeface="Trebuchet MS" panose="020B0603020202020204" pitchFamily="34" charset="0"/>
              </a:rPr>
              <a:t>Exception:  No withholding required if transferor furnishes an affidavit stating not foreign person and providing U.S. TIN</a:t>
            </a:r>
          </a:p>
          <a:p>
            <a:pPr marL="806450" lvl="2" indent="-342900" eaLnBrk="1" fontAlgn="auto" hangingPunct="1">
              <a:spcBef>
                <a:spcPts val="0"/>
              </a:spcBef>
              <a:spcAft>
                <a:spcPts val="0"/>
              </a:spcAft>
              <a:buFont typeface="Wingdings" panose="05000000000000000000" pitchFamily="2" charset="2"/>
              <a:buChar char="§"/>
              <a:tabLst>
                <a:tab pos="7605713" algn="l"/>
              </a:tabLst>
              <a:defRPr/>
            </a:pPr>
            <a:r>
              <a:rPr lang="en-US" dirty="0">
                <a:solidFill>
                  <a:prstClr val="black"/>
                </a:solidFill>
                <a:latin typeface="Trebuchet MS" panose="020B0603020202020204" pitchFamily="34" charset="0"/>
              </a:rPr>
              <a:t>Unless actual knowledge that the affidavit is false</a:t>
            </a:r>
          </a:p>
          <a:p>
            <a:pPr marL="806450" lvl="2" indent="-342900" eaLnBrk="1" fontAlgn="auto" hangingPunct="1">
              <a:spcBef>
                <a:spcPts val="0"/>
              </a:spcBef>
              <a:spcAft>
                <a:spcPts val="0"/>
              </a:spcAft>
              <a:buFont typeface="Wingdings" panose="05000000000000000000" pitchFamily="2" charset="2"/>
              <a:buChar char="§"/>
              <a:tabLst>
                <a:tab pos="7605713" algn="l"/>
              </a:tabLst>
              <a:defRPr/>
            </a:pPr>
            <a:r>
              <a:rPr lang="en-US" dirty="0">
                <a:solidFill>
                  <a:prstClr val="black"/>
                </a:solidFill>
                <a:latin typeface="Trebuchet MS" panose="020B0603020202020204" pitchFamily="34" charset="0"/>
              </a:rPr>
              <a:t>Same rules as § 1445(d) apply to agents</a:t>
            </a:r>
          </a:p>
          <a:p>
            <a:pPr marL="806450" lvl="2" indent="-342900" eaLnBrk="1" fontAlgn="auto" hangingPunct="1">
              <a:spcBef>
                <a:spcPts val="0"/>
              </a:spcBef>
              <a:spcAft>
                <a:spcPts val="0"/>
              </a:spcAft>
              <a:buFont typeface="Wingdings" panose="05000000000000000000" pitchFamily="2" charset="2"/>
              <a:buChar char="§"/>
              <a:tabLst>
                <a:tab pos="7605713" algn="l"/>
              </a:tabLst>
              <a:defRPr/>
            </a:pPr>
            <a:endParaRPr lang="en-US" dirty="0">
              <a:solidFill>
                <a:prstClr val="black"/>
              </a:solidFill>
              <a:latin typeface="Trebuchet MS" panose="020B0603020202020204" pitchFamily="34" charset="0"/>
            </a:endParaRPr>
          </a:p>
          <a:p>
            <a:pPr marL="463550" lvl="1" indent="-457200" eaLnBrk="1" fontAlgn="auto" hangingPunct="1">
              <a:spcBef>
                <a:spcPts val="0"/>
              </a:spcBef>
              <a:spcAft>
                <a:spcPts val="0"/>
              </a:spcAft>
              <a:buFont typeface="+mj-lt"/>
              <a:buAutoNum type="arabicParenR"/>
              <a:tabLst>
                <a:tab pos="7605713" algn="l"/>
              </a:tabLst>
              <a:defRPr/>
            </a:pPr>
            <a:r>
              <a:rPr lang="en-US" sz="2000" dirty="0">
                <a:solidFill>
                  <a:prstClr val="black"/>
                </a:solidFill>
                <a:latin typeface="Trebuchet MS" panose="020B0603020202020204" pitchFamily="34" charset="0"/>
              </a:rPr>
              <a:t>Secretary may prescribe reduced withholding amount</a:t>
            </a:r>
          </a:p>
          <a:p>
            <a:pPr marL="463550" lvl="1" indent="-457200" eaLnBrk="1" fontAlgn="auto" hangingPunct="1">
              <a:spcBef>
                <a:spcPts val="0"/>
              </a:spcBef>
              <a:spcAft>
                <a:spcPts val="0"/>
              </a:spcAft>
              <a:buFont typeface="+mj-lt"/>
              <a:buAutoNum type="arabicParenR"/>
              <a:tabLst>
                <a:tab pos="7605713" algn="l"/>
              </a:tabLst>
              <a:defRPr/>
            </a:pPr>
            <a:endParaRPr lang="en-US" sz="2000" dirty="0">
              <a:solidFill>
                <a:prstClr val="black"/>
              </a:solidFill>
              <a:latin typeface="Trebuchet MS" panose="020B0603020202020204" pitchFamily="34" charset="0"/>
            </a:endParaRPr>
          </a:p>
          <a:p>
            <a:pPr marL="463550" lvl="1" indent="-457200" eaLnBrk="1" fontAlgn="auto" hangingPunct="1">
              <a:spcBef>
                <a:spcPts val="0"/>
              </a:spcBef>
              <a:spcAft>
                <a:spcPts val="0"/>
              </a:spcAft>
              <a:buFont typeface="+mj-lt"/>
              <a:buAutoNum type="arabicParenR"/>
              <a:tabLst>
                <a:tab pos="7605713" algn="l"/>
              </a:tabLst>
              <a:defRPr/>
            </a:pPr>
            <a:r>
              <a:rPr lang="en-US" sz="2000" dirty="0">
                <a:solidFill>
                  <a:prstClr val="black"/>
                </a:solidFill>
                <a:latin typeface="Trebuchet MS" panose="020B0603020202020204" pitchFamily="34" charset="0"/>
              </a:rPr>
              <a:t>If transferee fails to withhold, the partnership is required to withhold the required amount from distributions to transferee</a:t>
            </a:r>
          </a:p>
          <a:p>
            <a:pPr marL="463550" lvl="1" indent="-457200" eaLnBrk="1" fontAlgn="auto" hangingPunct="1">
              <a:spcBef>
                <a:spcPts val="0"/>
              </a:spcBef>
              <a:spcAft>
                <a:spcPts val="0"/>
              </a:spcAft>
              <a:buFont typeface="+mj-lt"/>
              <a:buAutoNum type="arabicParenR"/>
              <a:tabLst>
                <a:tab pos="7605713" algn="l"/>
              </a:tabLst>
              <a:defRPr/>
            </a:pPr>
            <a:endParaRPr lang="en-US" sz="2000" dirty="0">
              <a:solidFill>
                <a:prstClr val="black"/>
              </a:solidFill>
              <a:latin typeface="Trebuchet MS" panose="020B0603020202020204" pitchFamily="34" charset="0"/>
            </a:endParaRPr>
          </a:p>
          <a:p>
            <a:pPr marL="463550" lvl="1" indent="-457200" eaLnBrk="1" fontAlgn="auto" hangingPunct="1">
              <a:spcBef>
                <a:spcPts val="0"/>
              </a:spcBef>
              <a:spcAft>
                <a:spcPts val="0"/>
              </a:spcAft>
              <a:buFont typeface="+mj-lt"/>
              <a:buAutoNum type="arabicParenR"/>
              <a:tabLst>
                <a:tab pos="7605713" algn="l"/>
              </a:tabLst>
              <a:defRPr/>
            </a:pPr>
            <a:r>
              <a:rPr lang="en-US" sz="2000" dirty="0">
                <a:solidFill>
                  <a:prstClr val="black"/>
                </a:solidFill>
                <a:latin typeface="Trebuchet MS" panose="020B0603020202020204" pitchFamily="34" charset="0"/>
              </a:rPr>
              <a:t>Definitions under § 1445 apply</a:t>
            </a:r>
          </a:p>
          <a:p>
            <a:pPr marL="463550" lvl="1" indent="-457200" eaLnBrk="1" fontAlgn="auto" hangingPunct="1">
              <a:spcBef>
                <a:spcPts val="0"/>
              </a:spcBef>
              <a:spcAft>
                <a:spcPts val="0"/>
              </a:spcAft>
              <a:buFont typeface="+mj-lt"/>
              <a:buAutoNum type="arabicParenR"/>
              <a:tabLst>
                <a:tab pos="7605713" algn="l"/>
              </a:tabLst>
              <a:defRPr/>
            </a:pPr>
            <a:endParaRPr lang="en-US" sz="2000" dirty="0">
              <a:solidFill>
                <a:prstClr val="black"/>
              </a:solidFill>
              <a:latin typeface="Trebuchet MS" panose="020B0603020202020204" pitchFamily="34" charset="0"/>
            </a:endParaRPr>
          </a:p>
          <a:p>
            <a:pPr marL="463550" lvl="1" indent="-457200" eaLnBrk="1" fontAlgn="auto" hangingPunct="1">
              <a:spcBef>
                <a:spcPts val="0"/>
              </a:spcBef>
              <a:spcAft>
                <a:spcPts val="0"/>
              </a:spcAft>
              <a:buFont typeface="+mj-lt"/>
              <a:buAutoNum type="arabicParenR"/>
              <a:tabLst>
                <a:tab pos="7605713" algn="l"/>
              </a:tabLst>
              <a:defRPr/>
            </a:pPr>
            <a:r>
              <a:rPr lang="en-US" sz="2000" dirty="0">
                <a:solidFill>
                  <a:prstClr val="black"/>
                </a:solidFill>
                <a:latin typeface="Trebuchet MS" panose="020B0603020202020204" pitchFamily="34" charset="0"/>
              </a:rPr>
              <a:t>Secretary to prescribe regulations, including provision of exceptions</a:t>
            </a:r>
          </a:p>
          <a:p>
            <a:pPr marL="6350" lvl="1" eaLnBrk="1" fontAlgn="auto" hangingPunct="1">
              <a:spcBef>
                <a:spcPts val="0"/>
              </a:spcBef>
              <a:spcAft>
                <a:spcPts val="0"/>
              </a:spcAft>
              <a:tabLst>
                <a:tab pos="7605713" algn="l"/>
              </a:tabLst>
              <a:defRPr/>
            </a:pPr>
            <a:endParaRPr lang="en-US" sz="2000" dirty="0">
              <a:solidFill>
                <a:prstClr val="black"/>
              </a:solidFill>
              <a:latin typeface="Trebuchet MS" panose="020B0603020202020204" pitchFamily="34" charset="0"/>
            </a:endParaRPr>
          </a:p>
        </p:txBody>
      </p:sp>
      <p:sp>
        <p:nvSpPr>
          <p:cNvPr id="5" name="Slide Number Placeholder 5">
            <a:extLst>
              <a:ext uri="{FF2B5EF4-FFF2-40B4-BE49-F238E27FC236}">
                <a16:creationId xmlns="" xmlns:a16="http://schemas.microsoft.com/office/drawing/2014/main" id="{871DB7F8-91AB-47DA-A5A7-42F068A68167}"/>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31</a:t>
            </a:fld>
            <a:endParaRPr lang="en-US" dirty="0"/>
          </a:p>
        </p:txBody>
      </p:sp>
    </p:spTree>
    <p:extLst>
      <p:ext uri="{BB962C8B-B14F-4D97-AF65-F5344CB8AC3E}">
        <p14:creationId xmlns:p14="http://schemas.microsoft.com/office/powerpoint/2010/main" val="1703299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1949450" y="75495"/>
            <a:ext cx="8718550" cy="8181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en-US" sz="2400" dirty="0">
                <a:solidFill>
                  <a:srgbClr val="C00000"/>
                </a:solidFill>
                <a:latin typeface="Trebuchet MS" panose="020B0603020202020204" pitchFamily="34" charset="0"/>
              </a:rPr>
              <a:t>Sec 1446(f) – IRS Notice 2018-8</a:t>
            </a:r>
          </a:p>
        </p:txBody>
      </p:sp>
      <p:sp>
        <p:nvSpPr>
          <p:cNvPr id="12" name="TextBox 11">
            <a:extLst>
              <a:ext uri="{FF2B5EF4-FFF2-40B4-BE49-F238E27FC236}">
                <a16:creationId xmlns="" xmlns:a16="http://schemas.microsoft.com/office/drawing/2014/main" id="{C88A6CB8-D49E-42AF-8ACD-33B6786E8C5B}"/>
              </a:ext>
            </a:extLst>
          </p:cNvPr>
          <p:cNvSpPr txBox="1"/>
          <p:nvPr/>
        </p:nvSpPr>
        <p:spPr>
          <a:xfrm>
            <a:off x="2012950" y="1007013"/>
            <a:ext cx="8413751" cy="5755422"/>
          </a:xfrm>
          <a:prstGeom prst="rect">
            <a:avLst/>
          </a:prstGeom>
          <a:noFill/>
        </p:spPr>
        <p:txBody>
          <a:bodyPr wrap="square" rtlCol="0">
            <a:spAutoFit/>
          </a:bodyPr>
          <a:lstStyle/>
          <a:p>
            <a:pPr marL="463550" lvl="1" indent="-457200" eaLnBrk="1" fontAlgn="auto" hangingPunct="1">
              <a:spcBef>
                <a:spcPts val="0"/>
              </a:spcBef>
              <a:spcAft>
                <a:spcPts val="0"/>
              </a:spcAft>
              <a:buFont typeface="Arial" panose="020B0604020202020204" pitchFamily="34" charset="0"/>
              <a:buChar char="•"/>
              <a:tabLst>
                <a:tab pos="7605713" algn="l"/>
              </a:tabLst>
              <a:defRPr/>
            </a:pPr>
            <a:r>
              <a:rPr lang="en-US" sz="2000" dirty="0">
                <a:solidFill>
                  <a:prstClr val="black"/>
                </a:solidFill>
                <a:latin typeface="Trebuchet MS" panose="020B0603020202020204" pitchFamily="34" charset="0"/>
              </a:rPr>
              <a:t>Released January 2, 2018</a:t>
            </a:r>
          </a:p>
          <a:p>
            <a:pPr marL="6350" lvl="1" eaLnBrk="1" fontAlgn="auto" hangingPunct="1">
              <a:spcBef>
                <a:spcPts val="0"/>
              </a:spcBef>
              <a:spcAft>
                <a:spcPts val="0"/>
              </a:spcAft>
              <a:tabLst>
                <a:tab pos="7605713" algn="l"/>
              </a:tabLst>
              <a:defRPr/>
            </a:pPr>
            <a:endParaRPr lang="en-US" sz="2000" dirty="0">
              <a:solidFill>
                <a:prstClr val="black"/>
              </a:solidFill>
              <a:latin typeface="Trebuchet MS" panose="020B0603020202020204" pitchFamily="34" charset="0"/>
            </a:endParaRPr>
          </a:p>
          <a:p>
            <a:pPr marL="463550" lvl="1" indent="-457200" eaLnBrk="1" fontAlgn="auto" hangingPunct="1">
              <a:spcBef>
                <a:spcPts val="0"/>
              </a:spcBef>
              <a:spcAft>
                <a:spcPts val="0"/>
              </a:spcAft>
              <a:buFont typeface="Arial" panose="020B0604020202020204" pitchFamily="34" charset="0"/>
              <a:buChar char="•"/>
              <a:tabLst>
                <a:tab pos="7605713" algn="l"/>
              </a:tabLst>
              <a:defRPr/>
            </a:pPr>
            <a:r>
              <a:rPr lang="en-US" sz="2000" dirty="0">
                <a:solidFill>
                  <a:prstClr val="black"/>
                </a:solidFill>
                <a:latin typeface="Trebuchet MS" panose="020B0603020202020204" pitchFamily="34" charset="0"/>
              </a:rPr>
              <a:t>Suspends the application of § 1446(f) to dispositions of certain publicly traded partnership (PTP) interests </a:t>
            </a:r>
          </a:p>
          <a:p>
            <a:pPr marL="6350" lvl="1" eaLnBrk="1" fontAlgn="auto" hangingPunct="1">
              <a:spcBef>
                <a:spcPts val="0"/>
              </a:spcBef>
              <a:spcAft>
                <a:spcPts val="0"/>
              </a:spcAft>
              <a:tabLst>
                <a:tab pos="7605713" algn="l"/>
              </a:tabLst>
              <a:defRPr/>
            </a:pPr>
            <a:endParaRPr lang="en-US" sz="2000" dirty="0">
              <a:solidFill>
                <a:prstClr val="black"/>
              </a:solidFill>
              <a:latin typeface="Trebuchet MS" panose="020B0603020202020204" pitchFamily="34" charset="0"/>
            </a:endParaRPr>
          </a:p>
          <a:p>
            <a:pPr marL="920750" lvl="2" indent="-457200" eaLnBrk="1" fontAlgn="auto" hangingPunct="1">
              <a:spcBef>
                <a:spcPts val="0"/>
              </a:spcBef>
              <a:spcAft>
                <a:spcPts val="0"/>
              </a:spcAft>
              <a:buFont typeface="Wingdings" panose="05000000000000000000" pitchFamily="2" charset="2"/>
              <a:buChar char="§"/>
              <a:tabLst>
                <a:tab pos="7605713" algn="l"/>
              </a:tabLst>
              <a:defRPr/>
            </a:pPr>
            <a:r>
              <a:rPr lang="en-US" sz="2000" dirty="0">
                <a:solidFill>
                  <a:prstClr val="black"/>
                </a:solidFill>
                <a:latin typeface="Trebuchet MS" panose="020B0603020202020204" pitchFamily="34" charset="0"/>
              </a:rPr>
              <a:t>withholding on dispositions of PTP interests not required until regulations or other guidance issued</a:t>
            </a:r>
          </a:p>
          <a:p>
            <a:pPr marL="6350" lvl="1" eaLnBrk="1" fontAlgn="auto" hangingPunct="1">
              <a:spcBef>
                <a:spcPts val="0"/>
              </a:spcBef>
              <a:spcAft>
                <a:spcPts val="0"/>
              </a:spcAft>
              <a:tabLst>
                <a:tab pos="7605713" algn="l"/>
              </a:tabLst>
              <a:defRPr/>
            </a:pPr>
            <a:endParaRPr lang="en-US" sz="2000" dirty="0">
              <a:solidFill>
                <a:prstClr val="black"/>
              </a:solidFill>
              <a:latin typeface="Trebuchet MS" panose="020B0603020202020204" pitchFamily="34" charset="0"/>
            </a:endParaRPr>
          </a:p>
          <a:p>
            <a:pPr marL="463550" lvl="1" indent="-457200" eaLnBrk="1" fontAlgn="auto" hangingPunct="1">
              <a:spcBef>
                <a:spcPts val="0"/>
              </a:spcBef>
              <a:spcAft>
                <a:spcPts val="0"/>
              </a:spcAft>
              <a:buFont typeface="Arial" panose="020B0604020202020204" pitchFamily="34" charset="0"/>
              <a:buChar char="•"/>
              <a:tabLst>
                <a:tab pos="7605713" algn="l"/>
              </a:tabLst>
              <a:defRPr/>
            </a:pPr>
            <a:r>
              <a:rPr lang="en-US" sz="2000" dirty="0">
                <a:solidFill>
                  <a:prstClr val="black"/>
                </a:solidFill>
                <a:latin typeface="Trebuchet MS" panose="020B0603020202020204" pitchFamily="34" charset="0"/>
              </a:rPr>
              <a:t>Future guidance will be prospective and will include transition rules</a:t>
            </a:r>
          </a:p>
          <a:p>
            <a:pPr marL="463550" lvl="1" indent="-457200" eaLnBrk="1" fontAlgn="auto" hangingPunct="1">
              <a:spcBef>
                <a:spcPts val="0"/>
              </a:spcBef>
              <a:spcAft>
                <a:spcPts val="0"/>
              </a:spcAft>
              <a:buFont typeface="Arial" panose="020B0604020202020204" pitchFamily="34" charset="0"/>
              <a:buChar char="•"/>
              <a:tabLst>
                <a:tab pos="7605713" algn="l"/>
              </a:tabLst>
              <a:defRPr/>
            </a:pPr>
            <a:endParaRPr lang="en-US" sz="2000" dirty="0">
              <a:solidFill>
                <a:prstClr val="black"/>
              </a:solidFill>
              <a:latin typeface="Trebuchet MS" panose="020B0603020202020204" pitchFamily="34" charset="0"/>
            </a:endParaRPr>
          </a:p>
          <a:p>
            <a:pPr marL="6350" lvl="1" eaLnBrk="1" fontAlgn="auto" hangingPunct="1">
              <a:spcBef>
                <a:spcPts val="0"/>
              </a:spcBef>
              <a:spcAft>
                <a:spcPts val="0"/>
              </a:spcAft>
              <a:tabLst>
                <a:tab pos="7605713" algn="l"/>
              </a:tabLst>
              <a:defRPr/>
            </a:pPr>
            <a:endParaRPr lang="en-US" sz="2000" dirty="0">
              <a:solidFill>
                <a:prstClr val="black"/>
              </a:solidFill>
              <a:latin typeface="Trebuchet MS" panose="020B0603020202020204" pitchFamily="34" charset="0"/>
            </a:endParaRPr>
          </a:p>
          <a:p>
            <a:pPr marL="6350" lvl="1" eaLnBrk="1" fontAlgn="auto" hangingPunct="1">
              <a:spcBef>
                <a:spcPts val="0"/>
              </a:spcBef>
              <a:spcAft>
                <a:spcPts val="0"/>
              </a:spcAft>
              <a:tabLst>
                <a:tab pos="7605713" algn="l"/>
              </a:tabLst>
              <a:defRPr/>
            </a:pPr>
            <a:endParaRPr lang="en-US" dirty="0">
              <a:solidFill>
                <a:prstClr val="black"/>
              </a:solidFill>
              <a:latin typeface="Trebuchet MS" panose="020B0603020202020204" pitchFamily="34" charset="0"/>
            </a:endParaRPr>
          </a:p>
          <a:p>
            <a:pPr marL="6350" lvl="1" eaLnBrk="1" fontAlgn="auto" hangingPunct="1">
              <a:spcBef>
                <a:spcPts val="0"/>
              </a:spcBef>
              <a:spcAft>
                <a:spcPts val="0"/>
              </a:spcAft>
              <a:tabLst>
                <a:tab pos="7605713" algn="l"/>
              </a:tabLst>
              <a:defRPr/>
            </a:pPr>
            <a:endParaRPr lang="en-US" dirty="0">
              <a:solidFill>
                <a:prstClr val="black"/>
              </a:solidFill>
              <a:latin typeface="Trebuchet MS" panose="020B0603020202020204" pitchFamily="34" charset="0"/>
            </a:endParaRPr>
          </a:p>
          <a:p>
            <a:pPr marL="6350" lvl="1" eaLnBrk="1" fontAlgn="auto" hangingPunct="1">
              <a:spcBef>
                <a:spcPts val="0"/>
              </a:spcBef>
              <a:spcAft>
                <a:spcPts val="0"/>
              </a:spcAft>
              <a:tabLst>
                <a:tab pos="7605713" algn="l"/>
              </a:tabLst>
              <a:defRPr/>
            </a:pPr>
            <a:endParaRPr lang="en-US" dirty="0">
              <a:solidFill>
                <a:prstClr val="black"/>
              </a:solidFill>
              <a:latin typeface="Trebuchet MS" panose="020B0603020202020204" pitchFamily="34" charset="0"/>
            </a:endParaRPr>
          </a:p>
          <a:p>
            <a:pPr marL="6350" lvl="1" eaLnBrk="1" fontAlgn="auto" hangingPunct="1">
              <a:spcBef>
                <a:spcPts val="0"/>
              </a:spcBef>
              <a:spcAft>
                <a:spcPts val="0"/>
              </a:spcAft>
              <a:tabLst>
                <a:tab pos="7605713" algn="l"/>
              </a:tabLst>
              <a:defRPr/>
            </a:pPr>
            <a:endParaRPr lang="en-US" dirty="0">
              <a:solidFill>
                <a:prstClr val="black"/>
              </a:solidFill>
              <a:latin typeface="Trebuchet MS" panose="020B0603020202020204" pitchFamily="34" charset="0"/>
            </a:endParaRPr>
          </a:p>
          <a:p>
            <a:pPr marL="6350" lvl="1" eaLnBrk="1" fontAlgn="auto" hangingPunct="1">
              <a:spcBef>
                <a:spcPts val="0"/>
              </a:spcBef>
              <a:spcAft>
                <a:spcPts val="0"/>
              </a:spcAft>
              <a:tabLst>
                <a:tab pos="7605713" algn="l"/>
              </a:tabLst>
              <a:defRPr/>
            </a:pPr>
            <a:endParaRPr lang="en-US" dirty="0">
              <a:solidFill>
                <a:prstClr val="black"/>
              </a:solidFill>
              <a:latin typeface="Trebuchet MS" panose="020B0603020202020204" pitchFamily="34" charset="0"/>
            </a:endParaRPr>
          </a:p>
          <a:p>
            <a:pPr marL="6350" lvl="1" algn="r" eaLnBrk="1" fontAlgn="auto" hangingPunct="1">
              <a:spcBef>
                <a:spcPts val="0"/>
              </a:spcBef>
              <a:spcAft>
                <a:spcPts val="0"/>
              </a:spcAft>
              <a:tabLst>
                <a:tab pos="7605713" algn="l"/>
              </a:tabLst>
              <a:defRPr/>
            </a:pPr>
            <a:r>
              <a:rPr lang="en-US" dirty="0">
                <a:solidFill>
                  <a:prstClr val="black"/>
                </a:solidFill>
                <a:latin typeface="Trebuchet MS" panose="020B0603020202020204" pitchFamily="34" charset="0"/>
              </a:rPr>
              <a:t>See Notice 2018-8 for additional details.  </a:t>
            </a:r>
          </a:p>
          <a:p>
            <a:pPr marL="6350" lvl="1" eaLnBrk="1" fontAlgn="auto" hangingPunct="1">
              <a:spcBef>
                <a:spcPts val="0"/>
              </a:spcBef>
              <a:spcAft>
                <a:spcPts val="0"/>
              </a:spcAft>
              <a:tabLst>
                <a:tab pos="7605713" algn="l"/>
              </a:tabLst>
              <a:defRPr/>
            </a:pPr>
            <a:endParaRPr lang="en-US" sz="2000" dirty="0">
              <a:solidFill>
                <a:prstClr val="black"/>
              </a:solidFill>
              <a:latin typeface="Trebuchet MS" panose="020B0603020202020204" pitchFamily="34" charset="0"/>
            </a:endParaRPr>
          </a:p>
          <a:p>
            <a:pPr marL="463550" lvl="1" indent="-457200" eaLnBrk="1" fontAlgn="auto" hangingPunct="1">
              <a:spcBef>
                <a:spcPts val="0"/>
              </a:spcBef>
              <a:spcAft>
                <a:spcPts val="0"/>
              </a:spcAft>
              <a:buFont typeface="Arial" panose="020B0604020202020204" pitchFamily="34" charset="0"/>
              <a:buChar char="•"/>
              <a:tabLst>
                <a:tab pos="7605713" algn="l"/>
              </a:tabLst>
              <a:defRPr/>
            </a:pPr>
            <a:endParaRPr lang="en-US" sz="2000" dirty="0">
              <a:solidFill>
                <a:prstClr val="black"/>
              </a:solidFill>
              <a:latin typeface="Trebuchet MS" panose="020B0603020202020204" pitchFamily="34" charset="0"/>
            </a:endParaRPr>
          </a:p>
        </p:txBody>
      </p:sp>
      <p:sp>
        <p:nvSpPr>
          <p:cNvPr id="5" name="Slide Number Placeholder 5">
            <a:extLst>
              <a:ext uri="{FF2B5EF4-FFF2-40B4-BE49-F238E27FC236}">
                <a16:creationId xmlns="" xmlns:a16="http://schemas.microsoft.com/office/drawing/2014/main" id="{8D12AC46-255B-4A91-ABD1-8A38F8B75DD1}"/>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32</a:t>
            </a:fld>
            <a:endParaRPr lang="en-US" dirty="0"/>
          </a:p>
        </p:txBody>
      </p:sp>
    </p:spTree>
    <p:extLst>
      <p:ext uri="{BB962C8B-B14F-4D97-AF65-F5344CB8AC3E}">
        <p14:creationId xmlns:p14="http://schemas.microsoft.com/office/powerpoint/2010/main" val="42037916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1949450" y="75495"/>
            <a:ext cx="8718550" cy="8181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en-US" sz="2400" dirty="0">
                <a:solidFill>
                  <a:srgbClr val="C00000"/>
                </a:solidFill>
                <a:latin typeface="Trebuchet MS" panose="020B0603020202020204" pitchFamily="34" charset="0"/>
              </a:rPr>
              <a:t>Sec 1446(f) – IRS Notice 2018-29</a:t>
            </a:r>
          </a:p>
        </p:txBody>
      </p:sp>
      <p:sp>
        <p:nvSpPr>
          <p:cNvPr id="12" name="TextBox 11">
            <a:extLst>
              <a:ext uri="{FF2B5EF4-FFF2-40B4-BE49-F238E27FC236}">
                <a16:creationId xmlns="" xmlns:a16="http://schemas.microsoft.com/office/drawing/2014/main" id="{C88A6CB8-D49E-42AF-8ACD-33B6786E8C5B}"/>
              </a:ext>
            </a:extLst>
          </p:cNvPr>
          <p:cNvSpPr txBox="1"/>
          <p:nvPr/>
        </p:nvSpPr>
        <p:spPr>
          <a:xfrm>
            <a:off x="2012950" y="964809"/>
            <a:ext cx="8413751" cy="5601533"/>
          </a:xfrm>
          <a:prstGeom prst="rect">
            <a:avLst/>
          </a:prstGeom>
          <a:noFill/>
        </p:spPr>
        <p:txBody>
          <a:bodyPr wrap="square" rtlCol="0">
            <a:spAutoFit/>
          </a:bodyPr>
          <a:lstStyle/>
          <a:p>
            <a:pPr marL="349250" lvl="1" indent="-342900" eaLnBrk="1" fontAlgn="auto" hangingPunct="1">
              <a:spcBef>
                <a:spcPts val="0"/>
              </a:spcBef>
              <a:spcAft>
                <a:spcPts val="0"/>
              </a:spcAft>
              <a:buFont typeface="Arial" panose="020B0604020202020204" pitchFamily="34" charset="0"/>
              <a:buChar char="•"/>
              <a:tabLst>
                <a:tab pos="7605713" algn="l"/>
              </a:tabLst>
              <a:defRPr/>
            </a:pPr>
            <a:r>
              <a:rPr lang="en-US" sz="2000" dirty="0">
                <a:solidFill>
                  <a:prstClr val="black"/>
                </a:solidFill>
                <a:latin typeface="Trebuchet MS" panose="020B0603020202020204" pitchFamily="34" charset="0"/>
              </a:rPr>
              <a:t>Released April 2, 2018</a:t>
            </a:r>
          </a:p>
          <a:p>
            <a:pPr marL="6350" lvl="1" eaLnBrk="1" fontAlgn="auto" hangingPunct="1">
              <a:spcBef>
                <a:spcPts val="0"/>
              </a:spcBef>
              <a:spcAft>
                <a:spcPts val="0"/>
              </a:spcAft>
              <a:tabLst>
                <a:tab pos="7605713" algn="l"/>
              </a:tabLst>
              <a:defRPr/>
            </a:pPr>
            <a:endParaRPr lang="en-US" sz="2000" dirty="0">
              <a:solidFill>
                <a:prstClr val="black"/>
              </a:solidFill>
              <a:latin typeface="Trebuchet MS" panose="020B0603020202020204" pitchFamily="34" charset="0"/>
            </a:endParaRPr>
          </a:p>
          <a:p>
            <a:pPr marL="349250" lvl="1" indent="-342900" eaLnBrk="1" fontAlgn="auto" hangingPunct="1">
              <a:spcBef>
                <a:spcPts val="0"/>
              </a:spcBef>
              <a:spcAft>
                <a:spcPts val="0"/>
              </a:spcAft>
              <a:buFont typeface="Arial" panose="020B0604020202020204" pitchFamily="34" charset="0"/>
              <a:buChar char="•"/>
              <a:tabLst>
                <a:tab pos="7605713" algn="l"/>
              </a:tabLst>
              <a:defRPr/>
            </a:pPr>
            <a:r>
              <a:rPr lang="en-US" sz="2000" dirty="0">
                <a:solidFill>
                  <a:prstClr val="black"/>
                </a:solidFill>
                <a:latin typeface="Trebuchet MS" panose="020B0603020202020204" pitchFamily="34" charset="0"/>
              </a:rPr>
              <a:t>Suspends </a:t>
            </a:r>
            <a:r>
              <a:rPr lang="en-US" sz="2000" i="1" dirty="0">
                <a:solidFill>
                  <a:prstClr val="black"/>
                </a:solidFill>
                <a:latin typeface="Trebuchet MS" panose="020B0603020202020204" pitchFamily="34" charset="0"/>
              </a:rPr>
              <a:t>partnership</a:t>
            </a:r>
            <a:r>
              <a:rPr lang="en-US" sz="2000" dirty="0">
                <a:solidFill>
                  <a:prstClr val="black"/>
                </a:solidFill>
                <a:latin typeface="Trebuchet MS" panose="020B0603020202020204" pitchFamily="34" charset="0"/>
              </a:rPr>
              <a:t> withholding requirements under § 1446(f)(4) until regulations or other guidance issued</a:t>
            </a:r>
          </a:p>
          <a:p>
            <a:pPr marL="349250" lvl="1" indent="-342900" eaLnBrk="1" fontAlgn="auto" hangingPunct="1">
              <a:spcBef>
                <a:spcPts val="0"/>
              </a:spcBef>
              <a:spcAft>
                <a:spcPts val="0"/>
              </a:spcAft>
              <a:buFont typeface="Arial" panose="020B0604020202020204" pitchFamily="34" charset="0"/>
              <a:buChar char="•"/>
              <a:tabLst>
                <a:tab pos="7605713" algn="l"/>
              </a:tabLst>
              <a:defRPr/>
            </a:pPr>
            <a:endParaRPr lang="en-US" sz="2000" dirty="0">
              <a:solidFill>
                <a:prstClr val="black"/>
              </a:solidFill>
              <a:latin typeface="Trebuchet MS" panose="020B0603020202020204" pitchFamily="34" charset="0"/>
            </a:endParaRPr>
          </a:p>
          <a:p>
            <a:pPr marL="349250" lvl="1" indent="-342900" eaLnBrk="1" fontAlgn="auto" hangingPunct="1">
              <a:spcBef>
                <a:spcPts val="0"/>
              </a:spcBef>
              <a:spcAft>
                <a:spcPts val="0"/>
              </a:spcAft>
              <a:buFont typeface="Arial" panose="020B0604020202020204" pitchFamily="34" charset="0"/>
              <a:buChar char="•"/>
              <a:tabLst>
                <a:tab pos="7605713" algn="l"/>
              </a:tabLst>
              <a:defRPr/>
            </a:pPr>
            <a:r>
              <a:rPr lang="en-US" sz="2000" dirty="0">
                <a:solidFill>
                  <a:prstClr val="black"/>
                </a:solidFill>
                <a:latin typeface="Trebuchet MS" panose="020B0603020202020204" pitchFamily="34" charset="0"/>
              </a:rPr>
              <a:t>Provides use of § 1445 principles (relating to dispositions of U.S. real property interests) for the reporting and paying of amounts withheld</a:t>
            </a:r>
          </a:p>
          <a:p>
            <a:pPr marL="349250" lvl="1" indent="-342900" eaLnBrk="1" fontAlgn="auto" hangingPunct="1">
              <a:spcBef>
                <a:spcPts val="0"/>
              </a:spcBef>
              <a:spcAft>
                <a:spcPts val="0"/>
              </a:spcAft>
              <a:buFont typeface="Arial" panose="020B0604020202020204" pitchFamily="34" charset="0"/>
              <a:buChar char="•"/>
              <a:tabLst>
                <a:tab pos="7605713" algn="l"/>
              </a:tabLst>
              <a:defRPr/>
            </a:pPr>
            <a:endParaRPr lang="en-US" sz="2000" dirty="0">
              <a:solidFill>
                <a:prstClr val="black"/>
              </a:solidFill>
              <a:latin typeface="Trebuchet MS" panose="020B0603020202020204" pitchFamily="34" charset="0"/>
            </a:endParaRPr>
          </a:p>
          <a:p>
            <a:pPr marL="349250" lvl="1" indent="-342900" eaLnBrk="1" fontAlgn="auto" hangingPunct="1">
              <a:spcBef>
                <a:spcPts val="0"/>
              </a:spcBef>
              <a:spcAft>
                <a:spcPts val="0"/>
              </a:spcAft>
              <a:buFont typeface="Arial" panose="020B0604020202020204" pitchFamily="34" charset="0"/>
              <a:buChar char="•"/>
              <a:tabLst>
                <a:tab pos="7605713" algn="l"/>
              </a:tabLst>
              <a:defRPr/>
            </a:pPr>
            <a:r>
              <a:rPr lang="en-US" sz="2000" dirty="0">
                <a:solidFill>
                  <a:prstClr val="black"/>
                </a:solidFill>
                <a:latin typeface="Trebuchet MS" panose="020B0603020202020204" pitchFamily="34" charset="0"/>
              </a:rPr>
              <a:t>Limits withholding in certain cases to actual cash or property transferred when amount realized includes a reduction in share of liabilities</a:t>
            </a:r>
          </a:p>
          <a:p>
            <a:pPr marL="349250" lvl="1" indent="-342900" eaLnBrk="1" fontAlgn="auto" hangingPunct="1">
              <a:spcBef>
                <a:spcPts val="0"/>
              </a:spcBef>
              <a:spcAft>
                <a:spcPts val="0"/>
              </a:spcAft>
              <a:buFont typeface="Arial" panose="020B0604020202020204" pitchFamily="34" charset="0"/>
              <a:buChar char="•"/>
              <a:tabLst>
                <a:tab pos="7605713" algn="l"/>
              </a:tabLst>
              <a:defRPr/>
            </a:pPr>
            <a:endParaRPr lang="en-US" sz="2000" dirty="0">
              <a:solidFill>
                <a:prstClr val="black"/>
              </a:solidFill>
              <a:latin typeface="Trebuchet MS" panose="020B0603020202020204" pitchFamily="34" charset="0"/>
            </a:endParaRPr>
          </a:p>
          <a:p>
            <a:pPr marL="349250" lvl="1" indent="-342900" eaLnBrk="1" fontAlgn="auto" hangingPunct="1">
              <a:spcBef>
                <a:spcPts val="0"/>
              </a:spcBef>
              <a:spcAft>
                <a:spcPts val="0"/>
              </a:spcAft>
              <a:buFont typeface="Arial" panose="020B0604020202020204" pitchFamily="34" charset="0"/>
              <a:buChar char="•"/>
              <a:tabLst>
                <a:tab pos="7605713" algn="l"/>
              </a:tabLst>
              <a:defRPr/>
            </a:pPr>
            <a:r>
              <a:rPr lang="en-US" sz="2000" dirty="0">
                <a:solidFill>
                  <a:prstClr val="black"/>
                </a:solidFill>
                <a:latin typeface="Trebuchet MS" panose="020B0603020202020204" pitchFamily="34" charset="0"/>
              </a:rPr>
              <a:t>Provides additional exceptions to withholding</a:t>
            </a:r>
          </a:p>
          <a:p>
            <a:pPr marL="349250" lvl="1" indent="-342900" eaLnBrk="1" fontAlgn="auto" hangingPunct="1">
              <a:spcBef>
                <a:spcPts val="0"/>
              </a:spcBef>
              <a:spcAft>
                <a:spcPts val="0"/>
              </a:spcAft>
              <a:buFont typeface="Arial" panose="020B0604020202020204" pitchFamily="34" charset="0"/>
              <a:buChar char="•"/>
              <a:tabLst>
                <a:tab pos="7605713" algn="l"/>
              </a:tabLst>
              <a:defRPr/>
            </a:pPr>
            <a:endParaRPr lang="en-US" sz="2000" dirty="0">
              <a:solidFill>
                <a:prstClr val="black"/>
              </a:solidFill>
              <a:latin typeface="Trebuchet MS" panose="020B0603020202020204" pitchFamily="34" charset="0"/>
            </a:endParaRPr>
          </a:p>
          <a:p>
            <a:pPr marL="6350" lvl="1" eaLnBrk="1" fontAlgn="auto" hangingPunct="1">
              <a:spcBef>
                <a:spcPts val="0"/>
              </a:spcBef>
              <a:spcAft>
                <a:spcPts val="0"/>
              </a:spcAft>
              <a:tabLst>
                <a:tab pos="7605713" algn="l"/>
              </a:tabLst>
              <a:defRPr/>
            </a:pPr>
            <a:endParaRPr lang="en-US" sz="2000" dirty="0">
              <a:solidFill>
                <a:prstClr val="black"/>
              </a:solidFill>
              <a:latin typeface="Trebuchet MS" panose="020B0603020202020204" pitchFamily="34" charset="0"/>
            </a:endParaRPr>
          </a:p>
          <a:p>
            <a:pPr marL="6350" lvl="1" eaLnBrk="1" fontAlgn="auto" hangingPunct="1">
              <a:spcBef>
                <a:spcPts val="0"/>
              </a:spcBef>
              <a:spcAft>
                <a:spcPts val="0"/>
              </a:spcAft>
              <a:tabLst>
                <a:tab pos="7605713" algn="l"/>
              </a:tabLst>
              <a:defRPr/>
            </a:pPr>
            <a:endParaRPr lang="en-US" sz="2000" dirty="0">
              <a:solidFill>
                <a:prstClr val="black"/>
              </a:solidFill>
              <a:latin typeface="Trebuchet MS" panose="020B0603020202020204" pitchFamily="34" charset="0"/>
            </a:endParaRPr>
          </a:p>
          <a:p>
            <a:pPr marL="6350" lvl="1" eaLnBrk="1" fontAlgn="auto" hangingPunct="1">
              <a:spcBef>
                <a:spcPts val="0"/>
              </a:spcBef>
              <a:spcAft>
                <a:spcPts val="0"/>
              </a:spcAft>
              <a:tabLst>
                <a:tab pos="7605713" algn="l"/>
              </a:tabLst>
              <a:defRPr/>
            </a:pPr>
            <a:endParaRPr lang="en-US" sz="2000" dirty="0">
              <a:solidFill>
                <a:prstClr val="black"/>
              </a:solidFill>
              <a:latin typeface="Trebuchet MS" panose="020B0603020202020204" pitchFamily="34" charset="0"/>
            </a:endParaRPr>
          </a:p>
          <a:p>
            <a:pPr marL="6350" lvl="1" algn="r" eaLnBrk="1" fontAlgn="auto" hangingPunct="1">
              <a:spcBef>
                <a:spcPts val="0"/>
              </a:spcBef>
              <a:spcAft>
                <a:spcPts val="0"/>
              </a:spcAft>
              <a:tabLst>
                <a:tab pos="7605713" algn="l"/>
              </a:tabLst>
              <a:defRPr/>
            </a:pPr>
            <a:r>
              <a:rPr lang="en-US" dirty="0">
                <a:solidFill>
                  <a:prstClr val="black"/>
                </a:solidFill>
                <a:latin typeface="Trebuchet MS" panose="020B0603020202020204" pitchFamily="34" charset="0"/>
              </a:rPr>
              <a:t>See Notice 2018-29 for additional details.  </a:t>
            </a:r>
          </a:p>
        </p:txBody>
      </p:sp>
      <p:sp>
        <p:nvSpPr>
          <p:cNvPr id="5" name="Slide Number Placeholder 5">
            <a:extLst>
              <a:ext uri="{FF2B5EF4-FFF2-40B4-BE49-F238E27FC236}">
                <a16:creationId xmlns="" xmlns:a16="http://schemas.microsoft.com/office/drawing/2014/main" id="{D9660DFD-831B-489B-96F5-5AA3D95FACD5}"/>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33</a:t>
            </a:fld>
            <a:endParaRPr lang="en-US" dirty="0"/>
          </a:p>
        </p:txBody>
      </p:sp>
    </p:spTree>
    <p:extLst>
      <p:ext uri="{BB962C8B-B14F-4D97-AF65-F5344CB8AC3E}">
        <p14:creationId xmlns:p14="http://schemas.microsoft.com/office/powerpoint/2010/main" val="35862381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7"/>
          <p:cNvSpPr txBox="1">
            <a:spLocks/>
          </p:cNvSpPr>
          <p:nvPr/>
        </p:nvSpPr>
        <p:spPr>
          <a:xfrm>
            <a:off x="1949450" y="75495"/>
            <a:ext cx="8718550" cy="8181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en-US" sz="2400" dirty="0">
                <a:solidFill>
                  <a:srgbClr val="C00000"/>
                </a:solidFill>
                <a:latin typeface="Trebuchet MS" panose="020B0603020202020204" pitchFamily="34" charset="0"/>
              </a:rPr>
              <a:t>Sec 1446(f) - IRS Notice 2018-29 (cont.)</a:t>
            </a:r>
          </a:p>
        </p:txBody>
      </p:sp>
      <p:sp>
        <p:nvSpPr>
          <p:cNvPr id="12" name="TextBox 11">
            <a:extLst>
              <a:ext uri="{FF2B5EF4-FFF2-40B4-BE49-F238E27FC236}">
                <a16:creationId xmlns="" xmlns:a16="http://schemas.microsoft.com/office/drawing/2014/main" id="{C88A6CB8-D49E-42AF-8ACD-33B6786E8C5B}"/>
              </a:ext>
            </a:extLst>
          </p:cNvPr>
          <p:cNvSpPr txBox="1"/>
          <p:nvPr/>
        </p:nvSpPr>
        <p:spPr>
          <a:xfrm>
            <a:off x="914400" y="685874"/>
            <a:ext cx="10452296" cy="5740033"/>
          </a:xfrm>
          <a:prstGeom prst="rect">
            <a:avLst/>
          </a:prstGeom>
          <a:noFill/>
        </p:spPr>
        <p:txBody>
          <a:bodyPr wrap="square" rtlCol="0">
            <a:spAutoFit/>
          </a:bodyPr>
          <a:lstStyle/>
          <a:p>
            <a:pPr marL="6350" lvl="1" eaLnBrk="1" fontAlgn="auto" hangingPunct="1">
              <a:spcBef>
                <a:spcPts val="0"/>
              </a:spcBef>
              <a:spcAft>
                <a:spcPts val="600"/>
              </a:spcAft>
              <a:tabLst>
                <a:tab pos="7605713" algn="l"/>
              </a:tabLst>
              <a:defRPr/>
            </a:pPr>
            <a:r>
              <a:rPr lang="en-US" sz="2000" u="sng" dirty="0">
                <a:solidFill>
                  <a:prstClr val="black"/>
                </a:solidFill>
                <a:latin typeface="Trebuchet MS" panose="020B0603020202020204" pitchFamily="34" charset="0"/>
              </a:rPr>
              <a:t>Some Notable Exceptions</a:t>
            </a:r>
            <a:r>
              <a:rPr lang="en-US" sz="2000" dirty="0">
                <a:solidFill>
                  <a:prstClr val="black"/>
                </a:solidFill>
                <a:latin typeface="Trebuchet MS" panose="020B0603020202020204" pitchFamily="34" charset="0"/>
              </a:rPr>
              <a:t>.  Generally, no requirement to withhold:</a:t>
            </a:r>
          </a:p>
          <a:p>
            <a:pPr marL="463550" lvl="2" eaLnBrk="1" fontAlgn="auto" hangingPunct="1">
              <a:spcBef>
                <a:spcPts val="0"/>
              </a:spcBef>
              <a:spcAft>
                <a:spcPts val="0"/>
              </a:spcAft>
              <a:tabLst>
                <a:tab pos="7605713" algn="l"/>
              </a:tabLst>
              <a:defRPr/>
            </a:pPr>
            <a:endParaRPr lang="en-US" dirty="0">
              <a:solidFill>
                <a:prstClr val="black"/>
              </a:solidFill>
              <a:latin typeface="Trebuchet MS" panose="020B0603020202020204" pitchFamily="34" charset="0"/>
            </a:endParaRPr>
          </a:p>
          <a:p>
            <a:pPr marL="806450" lvl="2" indent="-342900" eaLnBrk="1" fontAlgn="auto" hangingPunct="1">
              <a:spcBef>
                <a:spcPts val="0"/>
              </a:spcBef>
              <a:spcAft>
                <a:spcPts val="0"/>
              </a:spcAft>
              <a:buFont typeface="Arial" panose="020B0604020202020204" pitchFamily="34" charset="0"/>
              <a:buChar char="•"/>
              <a:tabLst>
                <a:tab pos="7605713" algn="l"/>
              </a:tabLst>
              <a:defRPr/>
            </a:pPr>
            <a:r>
              <a:rPr lang="en-US" dirty="0">
                <a:solidFill>
                  <a:prstClr val="black"/>
                </a:solidFill>
                <a:latin typeface="Trebuchet MS" panose="020B0603020202020204" pitchFamily="34" charset="0"/>
              </a:rPr>
              <a:t>if </a:t>
            </a:r>
            <a:r>
              <a:rPr lang="en-US" b="1" dirty="0">
                <a:solidFill>
                  <a:prstClr val="black"/>
                </a:solidFill>
                <a:latin typeface="Trebuchet MS" panose="020B0603020202020204" pitchFamily="34" charset="0"/>
              </a:rPr>
              <a:t>transferor</a:t>
            </a:r>
            <a:r>
              <a:rPr lang="en-US" dirty="0">
                <a:solidFill>
                  <a:prstClr val="black"/>
                </a:solidFill>
                <a:latin typeface="Trebuchet MS" panose="020B0603020202020204" pitchFamily="34" charset="0"/>
              </a:rPr>
              <a:t> certifies to the transferee:</a:t>
            </a:r>
          </a:p>
          <a:p>
            <a:pPr marL="463550" lvl="2" eaLnBrk="1" fontAlgn="auto" hangingPunct="1">
              <a:spcBef>
                <a:spcPts val="0"/>
              </a:spcBef>
              <a:spcAft>
                <a:spcPts val="0"/>
              </a:spcAft>
              <a:tabLst>
                <a:tab pos="7605713" algn="l"/>
              </a:tabLst>
              <a:defRPr/>
            </a:pPr>
            <a:endParaRPr lang="en-US" dirty="0">
              <a:solidFill>
                <a:prstClr val="black"/>
              </a:solidFill>
              <a:latin typeface="Trebuchet MS" panose="020B0603020202020204" pitchFamily="34" charset="0"/>
            </a:endParaRPr>
          </a:p>
          <a:p>
            <a:pPr marL="1263650" lvl="3" indent="-342900" eaLnBrk="1" fontAlgn="auto" hangingPunct="1">
              <a:spcBef>
                <a:spcPts val="0"/>
              </a:spcBef>
              <a:spcAft>
                <a:spcPts val="0"/>
              </a:spcAft>
              <a:buFont typeface="Wingdings" panose="05000000000000000000" pitchFamily="2" charset="2"/>
              <a:buChar char="§"/>
              <a:tabLst>
                <a:tab pos="7605713" algn="l"/>
              </a:tabLst>
              <a:defRPr/>
            </a:pPr>
            <a:r>
              <a:rPr lang="en-US" i="1" dirty="0">
                <a:solidFill>
                  <a:prstClr val="black"/>
                </a:solidFill>
                <a:latin typeface="Trebuchet MS" panose="020B0603020202020204" pitchFamily="34" charset="0"/>
              </a:rPr>
              <a:t>Non-Foreign Status </a:t>
            </a:r>
            <a:r>
              <a:rPr lang="en-US" dirty="0">
                <a:solidFill>
                  <a:prstClr val="black"/>
                </a:solidFill>
                <a:latin typeface="Trebuchet MS" panose="020B0603020202020204" pitchFamily="34" charset="0"/>
              </a:rPr>
              <a:t>– that transferor is not a foreign person </a:t>
            </a:r>
          </a:p>
          <a:p>
            <a:pPr marL="1720850" lvl="4" indent="-342900" eaLnBrk="1" fontAlgn="auto" hangingPunct="1">
              <a:spcBef>
                <a:spcPts val="0"/>
              </a:spcBef>
              <a:spcAft>
                <a:spcPts val="0"/>
              </a:spcAft>
              <a:buFont typeface="Wingdings" panose="05000000000000000000" pitchFamily="2" charset="2"/>
              <a:buChar char="Ø"/>
              <a:tabLst>
                <a:tab pos="7605713" algn="l"/>
              </a:tabLst>
              <a:defRPr/>
            </a:pPr>
            <a:r>
              <a:rPr lang="en-US" dirty="0">
                <a:solidFill>
                  <a:prstClr val="black"/>
                </a:solidFill>
                <a:latin typeface="Trebuchet MS" panose="020B0603020202020204" pitchFamily="34" charset="0"/>
              </a:rPr>
              <a:t>Form W-9 generally sufficient</a:t>
            </a:r>
          </a:p>
          <a:p>
            <a:pPr marL="920750" lvl="3" eaLnBrk="1" fontAlgn="auto" hangingPunct="1">
              <a:spcBef>
                <a:spcPts val="0"/>
              </a:spcBef>
              <a:spcAft>
                <a:spcPts val="0"/>
              </a:spcAft>
              <a:tabLst>
                <a:tab pos="7605713" algn="l"/>
              </a:tabLst>
              <a:defRPr/>
            </a:pPr>
            <a:endParaRPr lang="en-US" dirty="0">
              <a:solidFill>
                <a:prstClr val="black"/>
              </a:solidFill>
              <a:latin typeface="Trebuchet MS" panose="020B0603020202020204" pitchFamily="34" charset="0"/>
            </a:endParaRPr>
          </a:p>
          <a:p>
            <a:pPr marL="1263650" lvl="3" indent="-342900" eaLnBrk="1" fontAlgn="auto" hangingPunct="1">
              <a:spcBef>
                <a:spcPts val="0"/>
              </a:spcBef>
              <a:spcAft>
                <a:spcPts val="0"/>
              </a:spcAft>
              <a:buFont typeface="Wingdings" panose="05000000000000000000" pitchFamily="2" charset="2"/>
              <a:buChar char="§"/>
              <a:tabLst>
                <a:tab pos="7605713" algn="l"/>
              </a:tabLst>
              <a:defRPr/>
            </a:pPr>
            <a:r>
              <a:rPr lang="en-US" i="1" dirty="0">
                <a:solidFill>
                  <a:prstClr val="black"/>
                </a:solidFill>
                <a:latin typeface="Trebuchet MS" panose="020B0603020202020204" pitchFamily="34" charset="0"/>
              </a:rPr>
              <a:t>No Realized Gain </a:t>
            </a:r>
            <a:r>
              <a:rPr lang="en-US" dirty="0">
                <a:solidFill>
                  <a:prstClr val="black"/>
                </a:solidFill>
                <a:latin typeface="Trebuchet MS" panose="020B0603020202020204" pitchFamily="34" charset="0"/>
              </a:rPr>
              <a:t>– that the transfer of a partnership interest will not result in realized gain</a:t>
            </a:r>
          </a:p>
          <a:p>
            <a:pPr marL="1263650" lvl="3" indent="-342900" eaLnBrk="1" fontAlgn="auto" hangingPunct="1">
              <a:spcBef>
                <a:spcPts val="0"/>
              </a:spcBef>
              <a:spcAft>
                <a:spcPts val="0"/>
              </a:spcAft>
              <a:buFont typeface="Wingdings" panose="05000000000000000000" pitchFamily="2" charset="2"/>
              <a:buChar char="§"/>
              <a:tabLst>
                <a:tab pos="7605713" algn="l"/>
              </a:tabLst>
              <a:defRPr/>
            </a:pPr>
            <a:endParaRPr lang="en-US" dirty="0">
              <a:solidFill>
                <a:prstClr val="black"/>
              </a:solidFill>
              <a:latin typeface="Trebuchet MS" panose="020B0603020202020204" pitchFamily="34" charset="0"/>
            </a:endParaRPr>
          </a:p>
          <a:p>
            <a:pPr marL="1263650" lvl="3" indent="-342900" eaLnBrk="1" fontAlgn="auto" hangingPunct="1">
              <a:spcBef>
                <a:spcPts val="0"/>
              </a:spcBef>
              <a:spcAft>
                <a:spcPts val="0"/>
              </a:spcAft>
              <a:buFont typeface="Wingdings" panose="05000000000000000000" pitchFamily="2" charset="2"/>
              <a:buChar char="§"/>
              <a:tabLst>
                <a:tab pos="7605713" algn="l"/>
              </a:tabLst>
              <a:defRPr/>
            </a:pPr>
            <a:r>
              <a:rPr lang="en-US" i="1" dirty="0">
                <a:solidFill>
                  <a:prstClr val="black"/>
                </a:solidFill>
                <a:latin typeface="Trebuchet MS" panose="020B0603020202020204" pitchFamily="34" charset="0"/>
              </a:rPr>
              <a:t>&lt; 25% ECI for Prior 3 Years </a:t>
            </a:r>
            <a:r>
              <a:rPr lang="en-US" dirty="0">
                <a:solidFill>
                  <a:prstClr val="black"/>
                </a:solidFill>
                <a:latin typeface="Trebuchet MS" panose="020B0603020202020204" pitchFamily="34" charset="0"/>
              </a:rPr>
              <a:t>– that for each of the past 3 years, the transferor was a partner and the transferor’s effectively connected taxable income from the partnership each year was &lt; 25% of the transferor’s total distributive share of income from the partnership </a:t>
            </a:r>
          </a:p>
          <a:p>
            <a:pPr marL="920750" lvl="3" eaLnBrk="1" fontAlgn="auto" hangingPunct="1">
              <a:spcBef>
                <a:spcPts val="0"/>
              </a:spcBef>
              <a:spcAft>
                <a:spcPts val="0"/>
              </a:spcAft>
              <a:tabLst>
                <a:tab pos="7605713" algn="l"/>
              </a:tabLst>
              <a:defRPr/>
            </a:pPr>
            <a:endParaRPr lang="en-US" dirty="0">
              <a:solidFill>
                <a:prstClr val="black"/>
              </a:solidFill>
              <a:latin typeface="Trebuchet MS" panose="020B0603020202020204" pitchFamily="34" charset="0"/>
            </a:endParaRPr>
          </a:p>
          <a:p>
            <a:pPr marL="1263650" lvl="3" indent="-342900" eaLnBrk="1" fontAlgn="auto" hangingPunct="1">
              <a:spcBef>
                <a:spcPts val="0"/>
              </a:spcBef>
              <a:spcAft>
                <a:spcPts val="0"/>
              </a:spcAft>
              <a:buFont typeface="Wingdings" panose="05000000000000000000" pitchFamily="2" charset="2"/>
              <a:buChar char="§"/>
              <a:tabLst>
                <a:tab pos="7605713" algn="l"/>
              </a:tabLst>
              <a:defRPr/>
            </a:pPr>
            <a:r>
              <a:rPr lang="en-US" i="1" dirty="0">
                <a:solidFill>
                  <a:prstClr val="black"/>
                </a:solidFill>
                <a:latin typeface="Trebuchet MS" panose="020B0603020202020204" pitchFamily="34" charset="0"/>
              </a:rPr>
              <a:t>Nonrecognition Transaction </a:t>
            </a:r>
            <a:r>
              <a:rPr lang="en-US" dirty="0">
                <a:solidFill>
                  <a:prstClr val="black"/>
                </a:solidFill>
                <a:latin typeface="Trebuchet MS" panose="020B0603020202020204" pitchFamily="34" charset="0"/>
              </a:rPr>
              <a:t>- that the transferor is not required to recognize any gain or loss on the transfer by reason of a nonrecognition provision</a:t>
            </a:r>
          </a:p>
          <a:p>
            <a:pPr marL="920750" lvl="3" eaLnBrk="1" fontAlgn="auto" hangingPunct="1">
              <a:spcBef>
                <a:spcPts val="0"/>
              </a:spcBef>
              <a:spcAft>
                <a:spcPts val="0"/>
              </a:spcAft>
              <a:tabLst>
                <a:tab pos="7605713" algn="l"/>
              </a:tabLst>
              <a:defRPr/>
            </a:pPr>
            <a:endParaRPr lang="en-US" dirty="0">
              <a:solidFill>
                <a:prstClr val="black"/>
              </a:solidFill>
              <a:latin typeface="Trebuchet MS" panose="020B0603020202020204" pitchFamily="34" charset="0"/>
            </a:endParaRPr>
          </a:p>
          <a:p>
            <a:pPr marL="806450" lvl="2" indent="-342900" eaLnBrk="1" fontAlgn="auto" hangingPunct="1">
              <a:spcBef>
                <a:spcPts val="0"/>
              </a:spcBef>
              <a:spcAft>
                <a:spcPts val="0"/>
              </a:spcAft>
              <a:buFont typeface="Arial" panose="020B0604020202020204" pitchFamily="34" charset="0"/>
              <a:buChar char="•"/>
              <a:tabLst>
                <a:tab pos="7605713" algn="l"/>
              </a:tabLst>
              <a:defRPr/>
            </a:pPr>
            <a:r>
              <a:rPr lang="en-US" dirty="0">
                <a:solidFill>
                  <a:prstClr val="black"/>
                </a:solidFill>
                <a:latin typeface="Trebuchet MS" panose="020B0603020202020204" pitchFamily="34" charset="0"/>
              </a:rPr>
              <a:t>if </a:t>
            </a:r>
            <a:r>
              <a:rPr lang="en-US" b="1" dirty="0">
                <a:solidFill>
                  <a:prstClr val="black"/>
                </a:solidFill>
                <a:latin typeface="Trebuchet MS" panose="020B0603020202020204" pitchFamily="34" charset="0"/>
              </a:rPr>
              <a:t>partnership</a:t>
            </a:r>
            <a:r>
              <a:rPr lang="en-US" dirty="0">
                <a:solidFill>
                  <a:prstClr val="black"/>
                </a:solidFill>
                <a:latin typeface="Trebuchet MS" panose="020B0603020202020204" pitchFamily="34" charset="0"/>
              </a:rPr>
              <a:t> certifies to the transferee that if the partnership had sold all its assets at FMV, the EC gain would be &lt; 25% of the total gain</a:t>
            </a:r>
          </a:p>
        </p:txBody>
      </p:sp>
      <p:sp>
        <p:nvSpPr>
          <p:cNvPr id="5" name="Slide Number Placeholder 5">
            <a:extLst>
              <a:ext uri="{FF2B5EF4-FFF2-40B4-BE49-F238E27FC236}">
                <a16:creationId xmlns="" xmlns:a16="http://schemas.microsoft.com/office/drawing/2014/main" id="{F07081DE-60E3-447D-8354-64B3FCA08D7F}"/>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34</a:t>
            </a:fld>
            <a:endParaRPr lang="en-US" dirty="0"/>
          </a:p>
        </p:txBody>
      </p:sp>
    </p:spTree>
    <p:extLst>
      <p:ext uri="{BB962C8B-B14F-4D97-AF65-F5344CB8AC3E}">
        <p14:creationId xmlns:p14="http://schemas.microsoft.com/office/powerpoint/2010/main" val="31740542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 xmlns:a16="http://schemas.microsoft.com/office/drawing/2014/main" id="{C88A6CB8-D49E-42AF-8ACD-33B6786E8C5B}"/>
              </a:ext>
            </a:extLst>
          </p:cNvPr>
          <p:cNvSpPr txBox="1"/>
          <p:nvPr/>
        </p:nvSpPr>
        <p:spPr>
          <a:xfrm>
            <a:off x="477982" y="685874"/>
            <a:ext cx="11305310" cy="6832640"/>
          </a:xfrm>
          <a:prstGeom prst="rect">
            <a:avLst/>
          </a:prstGeom>
          <a:noFill/>
        </p:spPr>
        <p:txBody>
          <a:bodyPr wrap="square" rtlCol="0">
            <a:spAutoFit/>
          </a:bodyPr>
          <a:lstStyle/>
          <a:p>
            <a:endParaRPr lang="en-US" dirty="0"/>
          </a:p>
          <a:p>
            <a:r>
              <a:rPr lang="en-US" sz="2800" dirty="0">
                <a:latin typeface="Arial" panose="020B0604020202020204" pitchFamily="34" charset="0"/>
                <a:cs typeface="Arial" panose="020B0604020202020204" pitchFamily="34" charset="0"/>
              </a:rPr>
              <a:t>This document is not written tax advice directed at the particular facts and circumstances of any person. This document is for general information purposes only, and should not be used as a substitute for consultation with professional advisers. If you are interested in the subject of this document we encourage you to contact an independent tax advisor to discuss the potential application to your particular situation.</a:t>
            </a:r>
          </a:p>
          <a:p>
            <a:endParaRPr lang="en-US" sz="2800" dirty="0">
              <a:solidFill>
                <a:prstClr val="black"/>
              </a:solidFill>
              <a:latin typeface="Arial" panose="020B0604020202020204" pitchFamily="34" charset="0"/>
              <a:cs typeface="Arial" panose="020B0604020202020204" pitchFamily="34" charset="0"/>
            </a:endParaRPr>
          </a:p>
          <a:p>
            <a:r>
              <a:rPr lang="en-US" sz="2800" dirty="0">
                <a:solidFill>
                  <a:prstClr val="black"/>
                </a:solidFill>
                <a:latin typeface="Arial" panose="020B0604020202020204" pitchFamily="34" charset="0"/>
                <a:cs typeface="Arial" panose="020B0604020202020204" pitchFamily="34" charset="0"/>
              </a:rPr>
              <a:t>Additionally, the views expressed in this presentation do not necessarily represent the view of the governmental agency or organization that the presenters are affiliated with.</a:t>
            </a:r>
          </a:p>
          <a:p>
            <a:endParaRPr lang="en-US" sz="2800" dirty="0">
              <a:solidFill>
                <a:prstClr val="black"/>
              </a:solidFill>
              <a:latin typeface="Trebuchet MS" panose="020B0603020202020204" pitchFamily="34" charset="0"/>
            </a:endParaRPr>
          </a:p>
          <a:p>
            <a:endParaRPr lang="en-US" sz="2800" dirty="0">
              <a:solidFill>
                <a:prstClr val="black"/>
              </a:solidFill>
              <a:latin typeface="Trebuchet MS" panose="020B0603020202020204" pitchFamily="34" charset="0"/>
            </a:endParaRPr>
          </a:p>
          <a:p>
            <a:endParaRPr lang="en-US" sz="2800" dirty="0">
              <a:solidFill>
                <a:prstClr val="black"/>
              </a:solidFill>
              <a:latin typeface="Trebuchet MS" panose="020B0603020202020204" pitchFamily="34" charset="0"/>
            </a:endParaRPr>
          </a:p>
          <a:p>
            <a:endParaRPr lang="en-US" sz="2800" dirty="0">
              <a:solidFill>
                <a:prstClr val="black"/>
              </a:solidFill>
              <a:latin typeface="Trebuchet MS" panose="020B0603020202020204" pitchFamily="34" charset="0"/>
            </a:endParaRPr>
          </a:p>
        </p:txBody>
      </p:sp>
      <p:sp>
        <p:nvSpPr>
          <p:cNvPr id="3" name="Slide Number Placeholder 5">
            <a:extLst>
              <a:ext uri="{FF2B5EF4-FFF2-40B4-BE49-F238E27FC236}">
                <a16:creationId xmlns="" xmlns:a16="http://schemas.microsoft.com/office/drawing/2014/main" id="{EB50DA22-6528-44D7-8A26-3A7D8307B40E}"/>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35</a:t>
            </a:fld>
            <a:endParaRPr lang="en-US" dirty="0"/>
          </a:p>
        </p:txBody>
      </p:sp>
    </p:spTree>
    <p:extLst>
      <p:ext uri="{BB962C8B-B14F-4D97-AF65-F5344CB8AC3E}">
        <p14:creationId xmlns:p14="http://schemas.microsoft.com/office/powerpoint/2010/main" val="2144236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4055" y="377164"/>
            <a:ext cx="8610600" cy="537236"/>
          </a:xfrm>
        </p:spPr>
        <p:txBody>
          <a:bodyPr/>
          <a:lstStyle/>
          <a:p>
            <a:r>
              <a:rPr lang="en-US" sz="2200" dirty="0">
                <a:solidFill>
                  <a:srgbClr val="FF0000"/>
                </a:solidFill>
              </a:rPr>
              <a:t>Applicable Taxpayer  </a:t>
            </a:r>
          </a:p>
        </p:txBody>
      </p:sp>
      <p:sp>
        <p:nvSpPr>
          <p:cNvPr id="3" name="Content Placeholder 2"/>
          <p:cNvSpPr>
            <a:spLocks noGrp="1"/>
          </p:cNvSpPr>
          <p:nvPr>
            <p:ph idx="1"/>
          </p:nvPr>
        </p:nvSpPr>
        <p:spPr>
          <a:xfrm>
            <a:off x="779318" y="1371600"/>
            <a:ext cx="9695337" cy="4644735"/>
          </a:xfrm>
        </p:spPr>
        <p:txBody>
          <a:bodyPr/>
          <a:lstStyle/>
          <a:p>
            <a:pPr lvl="1"/>
            <a:r>
              <a:rPr lang="en-US" sz="2200" dirty="0"/>
              <a:t>Very generally, the BEAT applies to an applicable taxpayer</a:t>
            </a:r>
          </a:p>
          <a:p>
            <a:pPr lvl="1"/>
            <a:r>
              <a:rPr lang="en-US" sz="2200" dirty="0"/>
              <a:t>An applicable taxpayer:</a:t>
            </a:r>
          </a:p>
          <a:p>
            <a:pPr lvl="2"/>
            <a:r>
              <a:rPr lang="en-US" sz="2200" dirty="0"/>
              <a:t>Is a corporation (other than a RIC, REIT or S corporation);</a:t>
            </a:r>
          </a:p>
          <a:p>
            <a:pPr lvl="2"/>
            <a:r>
              <a:rPr lang="en-US" sz="2200" dirty="0"/>
              <a:t>Has average annual gross receipts for the prior 3-taxable year period ending with the preceding taxable year of at least $500 million; and </a:t>
            </a:r>
          </a:p>
          <a:p>
            <a:pPr lvl="2"/>
            <a:r>
              <a:rPr lang="en-US" sz="2200" dirty="0"/>
              <a:t>Has a “base erosion percentage” of 3% or more for the tax year (2% where a bank or securities dealer is part of the affiliated group)</a:t>
            </a:r>
          </a:p>
          <a:p>
            <a:pPr lvl="1"/>
            <a:r>
              <a:rPr lang="en-US" sz="2200" dirty="0"/>
              <a:t>Certain aggregation rules in Section 59A(e) apply in determining the above thresholds </a:t>
            </a:r>
          </a:p>
          <a:p>
            <a:pPr lvl="1"/>
            <a:r>
              <a:rPr lang="en-US" sz="2200" dirty="0"/>
              <a:t>IRS and Treasury issued proposed regulations (“Proposed Regulations”) providing guidance on Section 59A (See REG-104259-18)</a:t>
            </a:r>
          </a:p>
          <a:p>
            <a:pPr marL="1587" lvl="1" indent="0">
              <a:buNone/>
            </a:pPr>
            <a:r>
              <a:rPr lang="en-US" sz="2200" dirty="0"/>
              <a:t> </a:t>
            </a:r>
          </a:p>
          <a:p>
            <a:pPr marL="338137" lvl="2" indent="0">
              <a:buNone/>
            </a:pPr>
            <a:endParaRPr lang="en-US" sz="2000" dirty="0"/>
          </a:p>
        </p:txBody>
      </p:sp>
      <p:sp>
        <p:nvSpPr>
          <p:cNvPr id="4" name="Slide Number Placeholder 5">
            <a:extLst>
              <a:ext uri="{FF2B5EF4-FFF2-40B4-BE49-F238E27FC236}">
                <a16:creationId xmlns="" xmlns:a16="http://schemas.microsoft.com/office/drawing/2014/main" id="{C92D8A5C-1889-4B67-9D98-79EC51784990}"/>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4</a:t>
            </a:fld>
            <a:endParaRPr lang="en-US" dirty="0"/>
          </a:p>
        </p:txBody>
      </p:sp>
    </p:spTree>
    <p:extLst>
      <p:ext uri="{BB962C8B-B14F-4D97-AF65-F5344CB8AC3E}">
        <p14:creationId xmlns:p14="http://schemas.microsoft.com/office/powerpoint/2010/main" val="4002012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0092" y="106325"/>
            <a:ext cx="8617528" cy="829340"/>
          </a:xfrm>
        </p:spPr>
        <p:txBody>
          <a:bodyPr/>
          <a:lstStyle/>
          <a:p>
            <a:r>
              <a:rPr lang="en-GB" sz="2200" dirty="0">
                <a:solidFill>
                  <a:srgbClr val="FF0000"/>
                </a:solidFill>
              </a:rPr>
              <a:t/>
            </a:r>
            <a:br>
              <a:rPr lang="en-GB" sz="2200" dirty="0">
                <a:solidFill>
                  <a:srgbClr val="FF0000"/>
                </a:solidFill>
              </a:rPr>
            </a:br>
            <a:r>
              <a:rPr lang="en-GB" sz="2200" dirty="0">
                <a:solidFill>
                  <a:srgbClr val="FF0000"/>
                </a:solidFill>
              </a:rPr>
              <a:t> Outline of Proposed Regulations (BEAT)</a:t>
            </a:r>
          </a:p>
        </p:txBody>
      </p:sp>
      <p:sp>
        <p:nvSpPr>
          <p:cNvPr id="5" name="Text Placeholder 4"/>
          <p:cNvSpPr>
            <a:spLocks noGrp="1"/>
          </p:cNvSpPr>
          <p:nvPr>
            <p:ph idx="1"/>
          </p:nvPr>
        </p:nvSpPr>
        <p:spPr>
          <a:xfrm>
            <a:off x="1638301" y="966355"/>
            <a:ext cx="8925791" cy="5309754"/>
          </a:xfrm>
        </p:spPr>
        <p:txBody>
          <a:bodyPr numCol="1"/>
          <a:lstStyle/>
          <a:p>
            <a:pPr>
              <a:spcAft>
                <a:spcPts val="600"/>
              </a:spcAft>
            </a:pPr>
            <a:endParaRPr lang="en-US" sz="1100" dirty="0"/>
          </a:p>
          <a:p>
            <a:pPr marL="342900" lvl="2" indent="-342900">
              <a:spcBef>
                <a:spcPts val="0"/>
              </a:spcBef>
              <a:spcAft>
                <a:spcPts val="600"/>
              </a:spcAft>
              <a:buSzPct val="100000"/>
              <a:buFont typeface="Arial" panose="020B0604020202020204" pitchFamily="34" charset="0"/>
              <a:buChar char="•"/>
            </a:pPr>
            <a:r>
              <a:rPr lang="en-US" sz="2000" dirty="0"/>
              <a:t>Prop </a:t>
            </a:r>
            <a:r>
              <a:rPr lang="en-US" sz="2000" dirty="0" err="1"/>
              <a:t>Reg</a:t>
            </a:r>
            <a:r>
              <a:rPr lang="en-US" sz="2000" dirty="0"/>
              <a:t> §1.59A-1 Base erosion and anti-abuse tax</a:t>
            </a:r>
          </a:p>
          <a:p>
            <a:pPr marL="342900" lvl="2" indent="-342900">
              <a:spcBef>
                <a:spcPts val="0"/>
              </a:spcBef>
              <a:spcAft>
                <a:spcPts val="600"/>
              </a:spcAft>
              <a:buSzPct val="100000"/>
              <a:buFont typeface="Arial" panose="020B0604020202020204" pitchFamily="34" charset="0"/>
              <a:buChar char="•"/>
            </a:pPr>
            <a:r>
              <a:rPr lang="en-US" sz="2000" dirty="0"/>
              <a:t>Prop </a:t>
            </a:r>
            <a:r>
              <a:rPr lang="en-US" sz="2000" dirty="0" err="1"/>
              <a:t>Reg</a:t>
            </a:r>
            <a:r>
              <a:rPr lang="en-US" sz="2000" dirty="0"/>
              <a:t> §1.59A-2 Applicable taxpayer</a:t>
            </a:r>
          </a:p>
          <a:p>
            <a:pPr marL="342900" lvl="2" indent="-342900">
              <a:spcBef>
                <a:spcPts val="0"/>
              </a:spcBef>
              <a:spcAft>
                <a:spcPts val="600"/>
              </a:spcAft>
              <a:buSzPct val="100000"/>
              <a:buFont typeface="Arial" panose="020B0604020202020204" pitchFamily="34" charset="0"/>
              <a:buChar char="•"/>
            </a:pPr>
            <a:r>
              <a:rPr lang="en-US" sz="2000" dirty="0"/>
              <a:t>Prop </a:t>
            </a:r>
            <a:r>
              <a:rPr lang="en-US" sz="2000" dirty="0" err="1"/>
              <a:t>Reg</a:t>
            </a:r>
            <a:r>
              <a:rPr lang="en-US" sz="2000" dirty="0"/>
              <a:t> §1.59A-3 Base erosion payments and base erosion tax benefits</a:t>
            </a:r>
          </a:p>
          <a:p>
            <a:pPr marL="342900" lvl="2" indent="-342900">
              <a:spcBef>
                <a:spcPts val="0"/>
              </a:spcBef>
              <a:spcAft>
                <a:spcPts val="600"/>
              </a:spcAft>
              <a:buSzPct val="100000"/>
              <a:buFont typeface="Arial" panose="020B0604020202020204" pitchFamily="34" charset="0"/>
              <a:buChar char="•"/>
            </a:pPr>
            <a:r>
              <a:rPr lang="en-US" sz="2000" dirty="0"/>
              <a:t>Prop </a:t>
            </a:r>
            <a:r>
              <a:rPr lang="en-US" sz="2000" dirty="0" err="1"/>
              <a:t>Reg</a:t>
            </a:r>
            <a:r>
              <a:rPr lang="en-US" sz="2000" dirty="0"/>
              <a:t> §1.59A-4 Modified taxable income</a:t>
            </a:r>
          </a:p>
          <a:p>
            <a:pPr marL="342900" lvl="2" indent="-342900">
              <a:spcBef>
                <a:spcPts val="0"/>
              </a:spcBef>
              <a:spcAft>
                <a:spcPts val="600"/>
              </a:spcAft>
              <a:buSzPct val="100000"/>
              <a:buFont typeface="Arial" panose="020B0604020202020204" pitchFamily="34" charset="0"/>
              <a:buChar char="•"/>
            </a:pPr>
            <a:r>
              <a:rPr lang="en-US" sz="2000" dirty="0"/>
              <a:t>Prop </a:t>
            </a:r>
            <a:r>
              <a:rPr lang="en-US" sz="2000" dirty="0" err="1"/>
              <a:t>Reg</a:t>
            </a:r>
            <a:r>
              <a:rPr lang="en-US" sz="2000" dirty="0"/>
              <a:t> §1.59A-5 Base erosion minimum tax amount.</a:t>
            </a:r>
          </a:p>
          <a:p>
            <a:pPr marL="342900" lvl="2" indent="-342900">
              <a:spcBef>
                <a:spcPts val="0"/>
              </a:spcBef>
              <a:spcAft>
                <a:spcPts val="600"/>
              </a:spcAft>
              <a:buSzPct val="100000"/>
              <a:buFont typeface="Arial" panose="020B0604020202020204" pitchFamily="34" charset="0"/>
              <a:buChar char="•"/>
            </a:pPr>
            <a:r>
              <a:rPr lang="en-US" sz="2000" dirty="0"/>
              <a:t>Prop </a:t>
            </a:r>
            <a:r>
              <a:rPr lang="en-US" sz="2000" dirty="0" err="1"/>
              <a:t>Reg</a:t>
            </a:r>
            <a:r>
              <a:rPr lang="en-US" sz="2000" dirty="0"/>
              <a:t> §1.59A-6 Qualified derivative payment</a:t>
            </a:r>
          </a:p>
          <a:p>
            <a:pPr marL="342900" lvl="2" indent="-342900">
              <a:spcBef>
                <a:spcPts val="0"/>
              </a:spcBef>
              <a:spcAft>
                <a:spcPts val="600"/>
              </a:spcAft>
              <a:buSzPct val="100000"/>
              <a:buFont typeface="Arial" panose="020B0604020202020204" pitchFamily="34" charset="0"/>
              <a:buChar char="•"/>
            </a:pPr>
            <a:r>
              <a:rPr lang="en-US" sz="2000" dirty="0"/>
              <a:t>Prop </a:t>
            </a:r>
            <a:r>
              <a:rPr lang="en-US" sz="2000" dirty="0" err="1"/>
              <a:t>Reg</a:t>
            </a:r>
            <a:r>
              <a:rPr lang="en-US" sz="2000" dirty="0"/>
              <a:t> §1.59A-7 Application of base erosion and anti-abuse tax to partnerships</a:t>
            </a:r>
          </a:p>
          <a:p>
            <a:pPr marL="342900" lvl="2" indent="-342900">
              <a:spcBef>
                <a:spcPts val="0"/>
              </a:spcBef>
              <a:spcAft>
                <a:spcPts val="600"/>
              </a:spcAft>
              <a:buSzPct val="100000"/>
              <a:buFont typeface="Arial" panose="020B0604020202020204" pitchFamily="34" charset="0"/>
              <a:buChar char="•"/>
            </a:pPr>
            <a:r>
              <a:rPr lang="en-US" sz="2000" dirty="0"/>
              <a:t>Prop </a:t>
            </a:r>
            <a:r>
              <a:rPr lang="en-US" sz="2000" dirty="0" err="1"/>
              <a:t>Reg</a:t>
            </a:r>
            <a:r>
              <a:rPr lang="en-US" sz="2000" dirty="0"/>
              <a:t> §1.59A-8 Application of base erosion and anti-abuse tax to certain expatriated entities</a:t>
            </a:r>
          </a:p>
          <a:p>
            <a:pPr marL="342900" lvl="2" indent="-342900">
              <a:spcBef>
                <a:spcPts val="0"/>
              </a:spcBef>
              <a:spcAft>
                <a:spcPts val="600"/>
              </a:spcAft>
              <a:buSzPct val="100000"/>
              <a:buFont typeface="Arial" panose="020B0604020202020204" pitchFamily="34" charset="0"/>
              <a:buChar char="•"/>
            </a:pPr>
            <a:r>
              <a:rPr lang="en-US" sz="2000" dirty="0"/>
              <a:t>Prop </a:t>
            </a:r>
            <a:r>
              <a:rPr lang="en-US" sz="2000" dirty="0" err="1"/>
              <a:t>Reg</a:t>
            </a:r>
            <a:r>
              <a:rPr lang="en-US" sz="2000" dirty="0"/>
              <a:t> §1.59A-9 Anti-abuse and </a:t>
            </a:r>
            <a:r>
              <a:rPr lang="en-US" sz="2000" dirty="0" err="1"/>
              <a:t>recharacterization</a:t>
            </a:r>
            <a:r>
              <a:rPr lang="en-US" sz="2000" dirty="0"/>
              <a:t> rules</a:t>
            </a:r>
          </a:p>
          <a:p>
            <a:pPr marL="342900" lvl="2" indent="-342900">
              <a:spcBef>
                <a:spcPts val="0"/>
              </a:spcBef>
              <a:spcAft>
                <a:spcPts val="600"/>
              </a:spcAft>
              <a:buSzPct val="100000"/>
              <a:buFont typeface="Arial" panose="020B0604020202020204" pitchFamily="34" charset="0"/>
              <a:buChar char="•"/>
            </a:pPr>
            <a:r>
              <a:rPr lang="en-US" sz="2000" dirty="0"/>
              <a:t>Prop </a:t>
            </a:r>
            <a:r>
              <a:rPr lang="en-US" sz="2000" dirty="0" err="1"/>
              <a:t>Reg</a:t>
            </a:r>
            <a:r>
              <a:rPr lang="en-US" sz="2000" dirty="0"/>
              <a:t> §1.59A-10 Applicability date</a:t>
            </a:r>
            <a:endParaRPr lang="en-US" sz="2800" dirty="0"/>
          </a:p>
          <a:p>
            <a:pPr marL="615950" lvl="3" indent="-285750">
              <a:spcBef>
                <a:spcPts val="0"/>
              </a:spcBef>
              <a:spcAft>
                <a:spcPts val="600"/>
              </a:spcAft>
              <a:buClr>
                <a:schemeClr val="accent1"/>
              </a:buClr>
              <a:buSzPct val="80000"/>
              <a:buFont typeface="Wingdings 3" panose="05040102010807070707" pitchFamily="18" charset="2"/>
              <a:buChar char="u"/>
            </a:pPr>
            <a:endParaRPr lang="en-US" sz="1800" dirty="0"/>
          </a:p>
          <a:p>
            <a:pPr marL="0" lvl="2" indent="0">
              <a:spcBef>
                <a:spcPts val="0"/>
              </a:spcBef>
              <a:spcAft>
                <a:spcPts val="600"/>
              </a:spcAft>
              <a:buClr>
                <a:schemeClr val="accent1"/>
              </a:buClr>
              <a:buSzPct val="80000"/>
              <a:buNone/>
            </a:pPr>
            <a:endParaRPr lang="en-US" sz="1800" dirty="0"/>
          </a:p>
          <a:p>
            <a:pPr marL="0" lvl="2" indent="0">
              <a:spcBef>
                <a:spcPts val="0"/>
              </a:spcBef>
              <a:spcAft>
                <a:spcPts val="600"/>
              </a:spcAft>
              <a:buClr>
                <a:schemeClr val="accent1"/>
              </a:buClr>
              <a:buSzPct val="80000"/>
              <a:buNone/>
            </a:pPr>
            <a:endParaRPr lang="en-US" sz="1800" dirty="0"/>
          </a:p>
          <a:p>
            <a:pPr marL="0" lvl="2" indent="0">
              <a:spcBef>
                <a:spcPts val="0"/>
              </a:spcBef>
              <a:spcAft>
                <a:spcPts val="600"/>
              </a:spcAft>
              <a:buClr>
                <a:schemeClr val="accent1"/>
              </a:buClr>
              <a:buSzPct val="80000"/>
              <a:buNone/>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US" sz="1800" dirty="0"/>
          </a:p>
          <a:p>
            <a:pPr marL="0" lvl="2" indent="0">
              <a:spcBef>
                <a:spcPts val="0"/>
              </a:spcBef>
              <a:spcAft>
                <a:spcPts val="600"/>
              </a:spcAft>
              <a:buClr>
                <a:schemeClr val="accent1"/>
              </a:buClr>
              <a:buSzPct val="80000"/>
              <a:buNone/>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US" sz="1800" dirty="0"/>
          </a:p>
          <a:p>
            <a:pPr marL="285750" lvl="2" indent="-285750">
              <a:spcBef>
                <a:spcPts val="0"/>
              </a:spcBef>
              <a:spcAft>
                <a:spcPts val="600"/>
              </a:spcAft>
              <a:buClr>
                <a:schemeClr val="accent1"/>
              </a:buClr>
              <a:buSzPct val="80000"/>
              <a:buFont typeface="Wingdings 3" panose="05040102010807070707" pitchFamily="18" charset="2"/>
              <a:buChar char="u"/>
            </a:pPr>
            <a:endParaRPr lang="en-GB" sz="1800" dirty="0"/>
          </a:p>
        </p:txBody>
      </p:sp>
      <p:sp>
        <p:nvSpPr>
          <p:cNvPr id="4" name="Slide Number Placeholder 5">
            <a:extLst>
              <a:ext uri="{FF2B5EF4-FFF2-40B4-BE49-F238E27FC236}">
                <a16:creationId xmlns="" xmlns:a16="http://schemas.microsoft.com/office/drawing/2014/main" id="{146BABA5-FB04-427A-BBD8-6B48DF29C7D5}"/>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5</a:t>
            </a:fld>
            <a:endParaRPr lang="en-US" dirty="0"/>
          </a:p>
        </p:txBody>
      </p:sp>
    </p:spTree>
    <p:extLst>
      <p:ext uri="{BB962C8B-B14F-4D97-AF65-F5344CB8AC3E}">
        <p14:creationId xmlns:p14="http://schemas.microsoft.com/office/powerpoint/2010/main" val="2906470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4055" y="377164"/>
            <a:ext cx="8610600" cy="537236"/>
          </a:xfrm>
        </p:spPr>
        <p:txBody>
          <a:bodyPr/>
          <a:lstStyle/>
          <a:p>
            <a:r>
              <a:rPr lang="en-US" sz="2200" dirty="0">
                <a:solidFill>
                  <a:srgbClr val="FF0000"/>
                </a:solidFill>
              </a:rPr>
              <a:t>Some Selected Takeaways </a:t>
            </a:r>
            <a:r>
              <a:rPr lang="en-US" sz="2200" dirty="0" smtClean="0">
                <a:solidFill>
                  <a:srgbClr val="FF0000"/>
                </a:solidFill>
              </a:rPr>
              <a:t>from</a:t>
            </a:r>
            <a:r>
              <a:rPr lang="en-US" sz="2200" dirty="0" smtClean="0">
                <a:solidFill>
                  <a:srgbClr val="FF0000"/>
                </a:solidFill>
              </a:rPr>
              <a:t> </a:t>
            </a:r>
            <a:r>
              <a:rPr lang="en-US" sz="2200" dirty="0">
                <a:solidFill>
                  <a:srgbClr val="FF0000"/>
                </a:solidFill>
              </a:rPr>
              <a:t>Proposed </a:t>
            </a:r>
            <a:r>
              <a:rPr lang="en-US" sz="2200" dirty="0" smtClean="0">
                <a:solidFill>
                  <a:srgbClr val="FF0000"/>
                </a:solidFill>
              </a:rPr>
              <a:t>Regulations/Preamble  </a:t>
            </a:r>
            <a:endParaRPr lang="en-US" sz="2200" dirty="0">
              <a:solidFill>
                <a:srgbClr val="FF0000"/>
              </a:solidFill>
            </a:endParaRPr>
          </a:p>
        </p:txBody>
      </p:sp>
      <p:sp>
        <p:nvSpPr>
          <p:cNvPr id="3" name="Content Placeholder 2"/>
          <p:cNvSpPr>
            <a:spLocks noGrp="1"/>
          </p:cNvSpPr>
          <p:nvPr>
            <p:ph idx="1"/>
          </p:nvPr>
        </p:nvSpPr>
        <p:spPr>
          <a:xfrm>
            <a:off x="353291" y="1007918"/>
            <a:ext cx="10210800" cy="5652656"/>
          </a:xfrm>
        </p:spPr>
        <p:txBody>
          <a:bodyPr/>
          <a:lstStyle/>
          <a:p>
            <a:pPr lvl="1"/>
            <a:r>
              <a:rPr lang="en-US" sz="2200" dirty="0" smtClean="0"/>
              <a:t>Defines the term aggregate group to mean </a:t>
            </a:r>
            <a:r>
              <a:rPr lang="en-US" sz="2200" dirty="0"/>
              <a:t>the group of corporations determined </a:t>
            </a:r>
            <a:r>
              <a:rPr lang="en-US" sz="2200" dirty="0" smtClean="0"/>
              <a:t>by:</a:t>
            </a:r>
          </a:p>
          <a:p>
            <a:pPr lvl="2"/>
            <a:r>
              <a:rPr lang="en-US" sz="2200" dirty="0" smtClean="0"/>
              <a:t>Identifying </a:t>
            </a:r>
            <a:r>
              <a:rPr lang="en-US" sz="2200" dirty="0"/>
              <a:t>a controlled group of corporations as defined in Section 1563(a), except that the phrase “more than 50 percent” is substituted for “at least 80 percent” each place it appears in Section 1563(a)(1) and the determination is made without regard to Sections 1563(a)(4) and (e)(3)(C), </a:t>
            </a:r>
            <a:r>
              <a:rPr lang="en-US" sz="2200" dirty="0" smtClean="0"/>
              <a:t>and</a:t>
            </a:r>
          </a:p>
          <a:p>
            <a:pPr lvl="2"/>
            <a:r>
              <a:rPr lang="en-US" sz="2200" dirty="0" smtClean="0"/>
              <a:t>Once </a:t>
            </a:r>
            <a:r>
              <a:rPr lang="en-US" sz="2200" dirty="0"/>
              <a:t>the controlled group of corporations is determined, excluding foreign corporations except with regard to income that is, or is treated as, effectively connected with the conduct of a trade or business in the United </a:t>
            </a:r>
            <a:r>
              <a:rPr lang="en-US" sz="2200" dirty="0" smtClean="0"/>
              <a:t>States</a:t>
            </a:r>
          </a:p>
          <a:p>
            <a:pPr lvl="3"/>
            <a:r>
              <a:rPr lang="en-US" sz="2200" dirty="0" smtClean="0"/>
              <a:t>Notwithstanding </a:t>
            </a:r>
            <a:r>
              <a:rPr lang="en-US" sz="2200" dirty="0"/>
              <a:t>the foregoing, if a foreign corporation determines its net taxable income under an applicable income tax treaty of the </a:t>
            </a:r>
            <a:r>
              <a:rPr lang="en-US" sz="2200" dirty="0" smtClean="0"/>
              <a:t>U.S., </a:t>
            </a:r>
            <a:r>
              <a:rPr lang="en-US" sz="2200" dirty="0"/>
              <a:t>it is excluded from the controlled group of corporations except with regard to income taken into account in determining its net taxable </a:t>
            </a:r>
            <a:r>
              <a:rPr lang="en-US" sz="2200" dirty="0" smtClean="0"/>
              <a:t>income</a:t>
            </a:r>
          </a:p>
          <a:p>
            <a:pPr lvl="4"/>
            <a:r>
              <a:rPr lang="en-US" sz="2200" dirty="0"/>
              <a:t>See Prop. Reg. 1.59A-1(b)(1</a:t>
            </a:r>
            <a:r>
              <a:rPr lang="en-US" sz="2200" dirty="0" smtClean="0"/>
              <a:t>)</a:t>
            </a:r>
            <a:endParaRPr lang="en-US" sz="2200" dirty="0"/>
          </a:p>
          <a:p>
            <a:pPr marL="914400" lvl="2" indent="0">
              <a:buNone/>
            </a:pPr>
            <a:endParaRPr lang="en-US" sz="2400" dirty="0"/>
          </a:p>
          <a:p>
            <a:pPr lvl="2"/>
            <a:endParaRPr lang="en-US" sz="2400" dirty="0"/>
          </a:p>
          <a:p>
            <a:pPr marL="1587" lvl="1" indent="0">
              <a:buNone/>
            </a:pPr>
            <a:endParaRPr lang="en-US" sz="1600" dirty="0"/>
          </a:p>
          <a:p>
            <a:pPr marL="338137" lvl="2" indent="0">
              <a:buNone/>
            </a:pPr>
            <a:endParaRPr lang="en-US" sz="1600" dirty="0"/>
          </a:p>
          <a:p>
            <a:pPr marL="1587" lvl="1" indent="0">
              <a:buNone/>
            </a:pPr>
            <a:r>
              <a:rPr lang="en-US" sz="2000" dirty="0"/>
              <a:t>	</a:t>
            </a:r>
          </a:p>
          <a:p>
            <a:pPr lvl="2"/>
            <a:endParaRPr lang="en-US" sz="1600" dirty="0"/>
          </a:p>
          <a:p>
            <a:pPr lvl="2"/>
            <a:endParaRPr lang="en-US" sz="1600" dirty="0"/>
          </a:p>
          <a:p>
            <a:pPr marL="338137" lvl="2" indent="0">
              <a:buNone/>
            </a:pPr>
            <a:endParaRPr lang="en-US" sz="2000" dirty="0"/>
          </a:p>
        </p:txBody>
      </p:sp>
      <p:sp>
        <p:nvSpPr>
          <p:cNvPr id="4" name="Slide Number Placeholder 5">
            <a:extLst>
              <a:ext uri="{FF2B5EF4-FFF2-40B4-BE49-F238E27FC236}">
                <a16:creationId xmlns="" xmlns:a16="http://schemas.microsoft.com/office/drawing/2014/main" id="{4A50176F-C947-4D10-BD9E-1688939A467B}"/>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6</a:t>
            </a:fld>
            <a:endParaRPr lang="en-US" dirty="0"/>
          </a:p>
        </p:txBody>
      </p:sp>
    </p:spTree>
    <p:extLst>
      <p:ext uri="{BB962C8B-B14F-4D97-AF65-F5344CB8AC3E}">
        <p14:creationId xmlns:p14="http://schemas.microsoft.com/office/powerpoint/2010/main" val="2881338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4055" y="377164"/>
            <a:ext cx="8610600" cy="537236"/>
          </a:xfrm>
        </p:spPr>
        <p:txBody>
          <a:bodyPr/>
          <a:lstStyle/>
          <a:p>
            <a:r>
              <a:rPr lang="en-US" sz="2200" dirty="0">
                <a:solidFill>
                  <a:srgbClr val="FF0000"/>
                </a:solidFill>
              </a:rPr>
              <a:t>Some Selected Takeaways </a:t>
            </a:r>
            <a:r>
              <a:rPr lang="en-US" sz="2200" dirty="0" smtClean="0">
                <a:solidFill>
                  <a:srgbClr val="FF0000"/>
                </a:solidFill>
              </a:rPr>
              <a:t>from</a:t>
            </a:r>
            <a:r>
              <a:rPr lang="en-US" sz="2200" dirty="0" smtClean="0">
                <a:solidFill>
                  <a:srgbClr val="FF0000"/>
                </a:solidFill>
              </a:rPr>
              <a:t> </a:t>
            </a:r>
            <a:r>
              <a:rPr lang="en-US" sz="2200" dirty="0">
                <a:solidFill>
                  <a:srgbClr val="FF0000"/>
                </a:solidFill>
              </a:rPr>
              <a:t>Proposed </a:t>
            </a:r>
            <a:r>
              <a:rPr lang="en-US" sz="2200" dirty="0" smtClean="0">
                <a:solidFill>
                  <a:srgbClr val="FF0000"/>
                </a:solidFill>
              </a:rPr>
              <a:t>Regulations/Preamble  </a:t>
            </a:r>
            <a:endParaRPr lang="en-US" sz="2200" dirty="0">
              <a:solidFill>
                <a:srgbClr val="FF0000"/>
              </a:solidFill>
            </a:endParaRPr>
          </a:p>
        </p:txBody>
      </p:sp>
      <p:sp>
        <p:nvSpPr>
          <p:cNvPr id="3" name="Content Placeholder 2"/>
          <p:cNvSpPr>
            <a:spLocks noGrp="1"/>
          </p:cNvSpPr>
          <p:nvPr>
            <p:ph idx="1"/>
          </p:nvPr>
        </p:nvSpPr>
        <p:spPr>
          <a:xfrm>
            <a:off x="301336" y="1267691"/>
            <a:ext cx="11398828" cy="5453786"/>
          </a:xfrm>
        </p:spPr>
        <p:txBody>
          <a:bodyPr/>
          <a:lstStyle/>
          <a:p>
            <a:pPr lvl="1"/>
            <a:r>
              <a:rPr lang="en-US" sz="2200" dirty="0"/>
              <a:t>Provide rules under Prop. Reg. 1.59A-2 relating to calculating the gross receipts of taxpayer/aggregate group including rules relating to:</a:t>
            </a:r>
          </a:p>
          <a:p>
            <a:pPr lvl="3"/>
            <a:r>
              <a:rPr lang="en-US" sz="2200" dirty="0"/>
              <a:t>Disregarding transactions between aggregate group members--transactions that occur between members of the taxpayer's aggregate group that were members of the aggregate group as of the time of the transaction are not taken into </a:t>
            </a:r>
            <a:r>
              <a:rPr lang="en-US" sz="2200" dirty="0" smtClean="0"/>
              <a:t>account</a:t>
            </a:r>
          </a:p>
          <a:p>
            <a:pPr lvl="4"/>
            <a:r>
              <a:rPr lang="en-US" sz="2200" dirty="0"/>
              <a:t>In the case of a foreign corporation that is a member of an aggregate group, only transactions that </a:t>
            </a:r>
            <a:r>
              <a:rPr lang="en-US" sz="2200" dirty="0" smtClean="0"/>
              <a:t>relate </a:t>
            </a:r>
            <a:r>
              <a:rPr lang="en-US" sz="2200" dirty="0"/>
              <a:t>to income effectively connected with, or treated as effectively connected with, the conduct of a trade or business in the </a:t>
            </a:r>
            <a:r>
              <a:rPr lang="en-US" sz="2200" dirty="0" smtClean="0"/>
              <a:t>U.S. </a:t>
            </a:r>
            <a:r>
              <a:rPr lang="en-US" sz="2200" dirty="0"/>
              <a:t>are disregarded for this purpose</a:t>
            </a:r>
            <a:r>
              <a:rPr lang="en-US" sz="2200" dirty="0" smtClean="0"/>
              <a:t>. </a:t>
            </a:r>
            <a:r>
              <a:rPr lang="en-US" sz="2200" dirty="0"/>
              <a:t>In the case of a foreign corporation that is a member of an aggregate group and that determines its net taxable income under an applicable income tax treaty of the </a:t>
            </a:r>
            <a:r>
              <a:rPr lang="en-US" sz="2200" dirty="0" smtClean="0"/>
              <a:t>U.S., </a:t>
            </a:r>
            <a:r>
              <a:rPr lang="en-US" sz="2200" dirty="0"/>
              <a:t>only transactions that are taken into account in determining its net taxable income are disregarded for this purpose</a:t>
            </a:r>
            <a:r>
              <a:rPr lang="en-US" sz="2200" dirty="0" smtClean="0"/>
              <a:t>.</a:t>
            </a:r>
          </a:p>
          <a:p>
            <a:pPr lvl="3"/>
            <a:r>
              <a:rPr lang="en-US" sz="2200" dirty="0" smtClean="0"/>
              <a:t>Gross receipts of foreign corporations-</a:t>
            </a:r>
            <a:r>
              <a:rPr lang="en-US" sz="2200" dirty="0"/>
              <a:t>with respect to any foreign corporation, only gross receipts that are taken into account in determining ECI or, in the case of a treaty, net taxable income, are taken into account for purposes of the gross receipts threshold </a:t>
            </a:r>
          </a:p>
          <a:p>
            <a:pPr marL="1371600" lvl="3" indent="0">
              <a:buNone/>
            </a:pPr>
            <a:endParaRPr lang="en-US" sz="2200" dirty="0"/>
          </a:p>
          <a:p>
            <a:pPr marL="914400" lvl="2" indent="0">
              <a:buNone/>
            </a:pPr>
            <a:endParaRPr lang="en-US" sz="2200" dirty="0"/>
          </a:p>
          <a:p>
            <a:pPr lvl="2"/>
            <a:endParaRPr lang="en-US" sz="2200" dirty="0"/>
          </a:p>
          <a:p>
            <a:pPr marL="1587" lvl="1" indent="0">
              <a:buNone/>
            </a:pPr>
            <a:endParaRPr lang="en-US" sz="2000" dirty="0"/>
          </a:p>
          <a:p>
            <a:pPr marL="338137" lvl="2" indent="0">
              <a:buNone/>
            </a:pPr>
            <a:endParaRPr lang="en-US" sz="1600" dirty="0"/>
          </a:p>
          <a:p>
            <a:pPr marL="1587" lvl="1" indent="0">
              <a:buNone/>
            </a:pPr>
            <a:r>
              <a:rPr lang="en-US" sz="2000" dirty="0"/>
              <a:t>	</a:t>
            </a:r>
          </a:p>
          <a:p>
            <a:pPr lvl="2"/>
            <a:endParaRPr lang="en-US" sz="1600" dirty="0"/>
          </a:p>
          <a:p>
            <a:pPr lvl="2"/>
            <a:endParaRPr lang="en-US" sz="1600" dirty="0"/>
          </a:p>
          <a:p>
            <a:pPr marL="338137" lvl="2" indent="0">
              <a:buNone/>
            </a:pPr>
            <a:endParaRPr lang="en-US" sz="2000" dirty="0"/>
          </a:p>
        </p:txBody>
      </p:sp>
      <p:sp>
        <p:nvSpPr>
          <p:cNvPr id="4" name="Slide Number Placeholder 5">
            <a:extLst>
              <a:ext uri="{FF2B5EF4-FFF2-40B4-BE49-F238E27FC236}">
                <a16:creationId xmlns="" xmlns:a16="http://schemas.microsoft.com/office/drawing/2014/main" id="{2B6367F3-ABC8-4828-BC90-B6BB15A4C6E7}"/>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7</a:t>
            </a:fld>
            <a:endParaRPr lang="en-US" dirty="0"/>
          </a:p>
        </p:txBody>
      </p:sp>
    </p:spTree>
    <p:extLst>
      <p:ext uri="{BB962C8B-B14F-4D97-AF65-F5344CB8AC3E}">
        <p14:creationId xmlns:p14="http://schemas.microsoft.com/office/powerpoint/2010/main" val="3867006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4055" y="377164"/>
            <a:ext cx="8610600" cy="537236"/>
          </a:xfrm>
        </p:spPr>
        <p:txBody>
          <a:bodyPr/>
          <a:lstStyle/>
          <a:p>
            <a:r>
              <a:rPr lang="en-US" sz="2200" dirty="0">
                <a:solidFill>
                  <a:srgbClr val="FF0000"/>
                </a:solidFill>
              </a:rPr>
              <a:t>Some Selected Takeaways </a:t>
            </a:r>
            <a:r>
              <a:rPr lang="en-US" sz="2200" dirty="0" smtClean="0">
                <a:solidFill>
                  <a:srgbClr val="FF0000"/>
                </a:solidFill>
              </a:rPr>
              <a:t>from</a:t>
            </a:r>
            <a:r>
              <a:rPr lang="en-US" sz="2200" dirty="0" smtClean="0">
                <a:solidFill>
                  <a:srgbClr val="FF0000"/>
                </a:solidFill>
              </a:rPr>
              <a:t> </a:t>
            </a:r>
            <a:r>
              <a:rPr lang="en-US" sz="2200" dirty="0">
                <a:solidFill>
                  <a:srgbClr val="FF0000"/>
                </a:solidFill>
              </a:rPr>
              <a:t>Proposed </a:t>
            </a:r>
            <a:r>
              <a:rPr lang="en-US" sz="2200" dirty="0" smtClean="0">
                <a:solidFill>
                  <a:srgbClr val="FF0000"/>
                </a:solidFill>
              </a:rPr>
              <a:t>Regulations/Preamble  </a:t>
            </a:r>
            <a:endParaRPr lang="en-US" sz="2200" dirty="0">
              <a:solidFill>
                <a:srgbClr val="FF0000"/>
              </a:solidFill>
            </a:endParaRPr>
          </a:p>
        </p:txBody>
      </p:sp>
      <p:sp>
        <p:nvSpPr>
          <p:cNvPr id="3" name="Content Placeholder 2"/>
          <p:cNvSpPr>
            <a:spLocks noGrp="1"/>
          </p:cNvSpPr>
          <p:nvPr>
            <p:ph idx="1"/>
          </p:nvPr>
        </p:nvSpPr>
        <p:spPr>
          <a:xfrm>
            <a:off x="238991" y="914401"/>
            <a:ext cx="11461173" cy="5807076"/>
          </a:xfrm>
        </p:spPr>
        <p:txBody>
          <a:bodyPr/>
          <a:lstStyle/>
          <a:p>
            <a:pPr lvl="1"/>
            <a:r>
              <a:rPr lang="en-US" sz="2200" dirty="0"/>
              <a:t>Provide rules under Prop. Reg. 1.59A-2 relating to calculating the gross receipts of taxpayer/aggregate group including rules relating </a:t>
            </a:r>
            <a:r>
              <a:rPr lang="en-US" sz="2200" dirty="0" smtClean="0"/>
              <a:t>to (</a:t>
            </a:r>
            <a:r>
              <a:rPr lang="en-US" sz="2200" dirty="0" err="1" smtClean="0"/>
              <a:t>con’t</a:t>
            </a:r>
            <a:r>
              <a:rPr lang="en-US" sz="2200" dirty="0" smtClean="0"/>
              <a:t>):</a:t>
            </a:r>
            <a:endParaRPr lang="en-US" sz="2200" dirty="0"/>
          </a:p>
          <a:p>
            <a:pPr lvl="3"/>
            <a:r>
              <a:rPr lang="en-US" sz="2200" dirty="0" smtClean="0"/>
              <a:t>Gross </a:t>
            </a:r>
            <a:r>
              <a:rPr lang="en-US" sz="2200" dirty="0"/>
              <a:t>receipts of consolidated groups- the gross receipts of a consolidated group are determined by aggregating the gross receipts of all of the members of the consolidated </a:t>
            </a:r>
            <a:r>
              <a:rPr lang="en-US" sz="2200" dirty="0" smtClean="0"/>
              <a:t>group</a:t>
            </a:r>
            <a:endParaRPr lang="en-US" sz="2200" dirty="0"/>
          </a:p>
          <a:p>
            <a:pPr lvl="3"/>
            <a:r>
              <a:rPr lang="en-US" sz="2200" dirty="0"/>
              <a:t>Gross receipts of partnerships-If a member of an aggregate group owns an interest in a partnership, the </a:t>
            </a:r>
            <a:r>
              <a:rPr lang="en-US" sz="2200" dirty="0" smtClean="0"/>
              <a:t>Proposed Regulations </a:t>
            </a:r>
            <a:r>
              <a:rPr lang="en-US" sz="2200" dirty="0"/>
              <a:t>provide that the group includes its share of the gross receipts of the partnership in its gross receipts </a:t>
            </a:r>
            <a:r>
              <a:rPr lang="en-US" sz="2200" dirty="0" smtClean="0"/>
              <a:t>computation </a:t>
            </a:r>
          </a:p>
          <a:p>
            <a:pPr lvl="3"/>
            <a:r>
              <a:rPr lang="en-US" sz="2200" dirty="0" smtClean="0"/>
              <a:t>Other </a:t>
            </a:r>
            <a:r>
              <a:rPr lang="en-US" sz="2200" dirty="0"/>
              <a:t>rules (short years, taxpayers not in existence for entire 3 year period, predecessors, period for measuring gross receipts of the aggregate group, insurance companies, etc.)</a:t>
            </a:r>
          </a:p>
          <a:p>
            <a:pPr lvl="3"/>
            <a:r>
              <a:rPr lang="en-US" sz="2200" dirty="0"/>
              <a:t>What about acquisitions/disposition of corporations</a:t>
            </a:r>
            <a:r>
              <a:rPr lang="en-US" sz="2200" dirty="0" smtClean="0"/>
              <a:t>?</a:t>
            </a:r>
          </a:p>
          <a:p>
            <a:pPr lvl="3"/>
            <a:r>
              <a:rPr lang="en-US" sz="2200" dirty="0" smtClean="0"/>
              <a:t>Note-Prop. Reg. 1.59A-1(b)(13) provides that the </a:t>
            </a:r>
            <a:r>
              <a:rPr lang="en-US" sz="2200" dirty="0"/>
              <a:t>term gross receipts has the meaning provided in </a:t>
            </a:r>
            <a:r>
              <a:rPr lang="en-US" sz="2200" dirty="0" smtClean="0"/>
              <a:t>Reg. 1.448-1T(f</a:t>
            </a:r>
            <a:r>
              <a:rPr lang="en-US" sz="2200" dirty="0"/>
              <a:t>)(2)(iv).</a:t>
            </a:r>
          </a:p>
          <a:p>
            <a:pPr lvl="3"/>
            <a:endParaRPr lang="en-US" sz="2200" dirty="0"/>
          </a:p>
          <a:p>
            <a:pPr marL="914400" lvl="2" indent="0">
              <a:buNone/>
            </a:pPr>
            <a:endParaRPr lang="en-US" sz="2200" dirty="0"/>
          </a:p>
          <a:p>
            <a:pPr lvl="2"/>
            <a:endParaRPr lang="en-US" sz="2200" dirty="0"/>
          </a:p>
          <a:p>
            <a:pPr marL="1587" lvl="1" indent="0">
              <a:buNone/>
            </a:pPr>
            <a:endParaRPr lang="en-US" sz="2000" dirty="0"/>
          </a:p>
          <a:p>
            <a:pPr marL="338137" lvl="2" indent="0">
              <a:buNone/>
            </a:pPr>
            <a:endParaRPr lang="en-US" sz="1600" dirty="0"/>
          </a:p>
          <a:p>
            <a:pPr marL="1587" lvl="1" indent="0">
              <a:buNone/>
            </a:pPr>
            <a:r>
              <a:rPr lang="en-US" sz="2000" dirty="0"/>
              <a:t>	</a:t>
            </a:r>
          </a:p>
          <a:p>
            <a:pPr lvl="2"/>
            <a:endParaRPr lang="en-US" sz="1600" dirty="0"/>
          </a:p>
          <a:p>
            <a:pPr lvl="2"/>
            <a:endParaRPr lang="en-US" sz="1600" dirty="0"/>
          </a:p>
          <a:p>
            <a:pPr marL="338137" lvl="2" indent="0">
              <a:buNone/>
            </a:pPr>
            <a:endParaRPr lang="en-US" sz="2000" dirty="0"/>
          </a:p>
        </p:txBody>
      </p:sp>
      <p:sp>
        <p:nvSpPr>
          <p:cNvPr id="4" name="Slide Number Placeholder 5">
            <a:extLst>
              <a:ext uri="{FF2B5EF4-FFF2-40B4-BE49-F238E27FC236}">
                <a16:creationId xmlns="" xmlns:a16="http://schemas.microsoft.com/office/drawing/2014/main" id="{2B6367F3-ABC8-4828-BC90-B6BB15A4C6E7}"/>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8</a:t>
            </a:fld>
            <a:endParaRPr lang="en-US" dirty="0"/>
          </a:p>
        </p:txBody>
      </p:sp>
    </p:spTree>
    <p:extLst>
      <p:ext uri="{BB962C8B-B14F-4D97-AF65-F5344CB8AC3E}">
        <p14:creationId xmlns:p14="http://schemas.microsoft.com/office/powerpoint/2010/main" val="3948183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4055" y="377164"/>
            <a:ext cx="8610600" cy="537236"/>
          </a:xfrm>
        </p:spPr>
        <p:txBody>
          <a:bodyPr/>
          <a:lstStyle/>
          <a:p>
            <a:r>
              <a:rPr lang="en-US" sz="2200" dirty="0">
                <a:solidFill>
                  <a:srgbClr val="FF0000"/>
                </a:solidFill>
              </a:rPr>
              <a:t>Some Selected Takeaways </a:t>
            </a:r>
            <a:r>
              <a:rPr lang="en-US" sz="2200" dirty="0" smtClean="0">
                <a:solidFill>
                  <a:srgbClr val="FF0000"/>
                </a:solidFill>
              </a:rPr>
              <a:t>from</a:t>
            </a:r>
            <a:r>
              <a:rPr lang="en-US" sz="2200" dirty="0" smtClean="0">
                <a:solidFill>
                  <a:srgbClr val="FF0000"/>
                </a:solidFill>
              </a:rPr>
              <a:t> </a:t>
            </a:r>
            <a:r>
              <a:rPr lang="en-US" sz="2200" dirty="0">
                <a:solidFill>
                  <a:srgbClr val="FF0000"/>
                </a:solidFill>
              </a:rPr>
              <a:t>Proposed </a:t>
            </a:r>
            <a:r>
              <a:rPr lang="en-US" sz="2200" dirty="0" smtClean="0">
                <a:solidFill>
                  <a:srgbClr val="FF0000"/>
                </a:solidFill>
              </a:rPr>
              <a:t>Regulations/Preamble  </a:t>
            </a:r>
            <a:endParaRPr lang="en-US" sz="2200" dirty="0">
              <a:solidFill>
                <a:srgbClr val="FF0000"/>
              </a:solidFill>
            </a:endParaRPr>
          </a:p>
        </p:txBody>
      </p:sp>
      <p:sp>
        <p:nvSpPr>
          <p:cNvPr id="3" name="Content Placeholder 2"/>
          <p:cNvSpPr>
            <a:spLocks noGrp="1"/>
          </p:cNvSpPr>
          <p:nvPr>
            <p:ph idx="1"/>
          </p:nvPr>
        </p:nvSpPr>
        <p:spPr>
          <a:xfrm>
            <a:off x="405245" y="1070264"/>
            <a:ext cx="11378046" cy="5590310"/>
          </a:xfrm>
        </p:spPr>
        <p:txBody>
          <a:bodyPr/>
          <a:lstStyle/>
          <a:p>
            <a:pPr lvl="1"/>
            <a:r>
              <a:rPr lang="en-US" sz="2000" dirty="0"/>
              <a:t>As it relates to base erosion payments:</a:t>
            </a:r>
          </a:p>
          <a:p>
            <a:pPr lvl="2"/>
            <a:r>
              <a:rPr lang="en-US" dirty="0"/>
              <a:t>In general, the determination of whether a payment or accrual by the taxpayer to a foreign related party is a base erosion payment is made under general U.S. federal income tax law. For example, the Proposed Regulations do not explicitly address whether a royalty payment is classified as deductible under Section 162 or as a cost includible in inventory under Sections 471 and 263A resulting in a reduction in gross income under </a:t>
            </a:r>
            <a:r>
              <a:rPr lang="en-US" dirty="0" smtClean="0"/>
              <a:t>Section </a:t>
            </a:r>
            <a:r>
              <a:rPr lang="en-US" dirty="0"/>
              <a:t>61.</a:t>
            </a:r>
          </a:p>
          <a:p>
            <a:pPr lvl="2"/>
            <a:r>
              <a:rPr lang="en-US" dirty="0"/>
              <a:t>A non-cash payment (e.g., stock) by a taxpayer to a foreign related party may be a base erosion payment notwithstanding that it is incurred in a </a:t>
            </a:r>
            <a:r>
              <a:rPr lang="en-US" dirty="0" err="1"/>
              <a:t>nonrecognition</a:t>
            </a:r>
            <a:r>
              <a:rPr lang="en-US" dirty="0"/>
              <a:t> transaction </a:t>
            </a:r>
          </a:p>
          <a:p>
            <a:pPr lvl="3"/>
            <a:r>
              <a:rPr lang="en-US" sz="2000" dirty="0"/>
              <a:t>For example, a domestic corporation’s acquisition of depreciable assets from a foreign related party in a Section 351 exchange, a Section 332 liquidation, or a reorganization defined in Section 368 could qualify as a base erosion payment </a:t>
            </a:r>
          </a:p>
          <a:p>
            <a:pPr lvl="2"/>
            <a:r>
              <a:rPr lang="en-US" dirty="0"/>
              <a:t>In the context of a treaty, certain internal dealings between a U.S. PE and the foreign corporation’s home office (or other foreign branches) may result in a base erosion payment</a:t>
            </a:r>
          </a:p>
          <a:p>
            <a:pPr lvl="2"/>
            <a:r>
              <a:rPr lang="en-US" dirty="0" smtClean="0"/>
              <a:t>In the Preamble, Treasury </a:t>
            </a:r>
            <a:r>
              <a:rPr lang="en-US" dirty="0"/>
              <a:t>states </a:t>
            </a:r>
            <a:r>
              <a:rPr lang="en-US" dirty="0" smtClean="0"/>
              <a:t>that, because Section </a:t>
            </a:r>
            <a:r>
              <a:rPr lang="en-US" dirty="0"/>
              <a:t>59A(d)(1) defines the first category of base erosion payment as “any amount paid or accrued by the taxpayer to a foreign person which is a related party of the taxpayer and with respect to which a deduction is allowable under this </a:t>
            </a:r>
            <a:r>
              <a:rPr lang="en-US" dirty="0" smtClean="0"/>
              <a:t>chapter”,  </a:t>
            </a:r>
            <a:r>
              <a:rPr lang="en-US" dirty="0"/>
              <a:t>a base erosion payment also includes a payment to a foreign related party resulting in a recognized loss; for example, a loss recognized on the </a:t>
            </a:r>
            <a:r>
              <a:rPr lang="en-US" dirty="0" smtClean="0"/>
              <a:t>transfer </a:t>
            </a:r>
            <a:r>
              <a:rPr lang="en-US" dirty="0"/>
              <a:t>of property to a foreign related </a:t>
            </a:r>
            <a:r>
              <a:rPr lang="en-US" dirty="0" smtClean="0"/>
              <a:t>party  (note—Section 267 may defer loss)</a:t>
            </a:r>
            <a:endParaRPr lang="en-US" sz="1600" dirty="0"/>
          </a:p>
          <a:p>
            <a:pPr marL="1587" lvl="1" indent="0">
              <a:buNone/>
            </a:pPr>
            <a:r>
              <a:rPr lang="en-US" sz="2000" dirty="0"/>
              <a:t>	</a:t>
            </a:r>
          </a:p>
          <a:p>
            <a:pPr lvl="2"/>
            <a:endParaRPr lang="en-US" sz="1600" dirty="0"/>
          </a:p>
          <a:p>
            <a:pPr lvl="2"/>
            <a:endParaRPr lang="en-US" sz="1600" dirty="0"/>
          </a:p>
          <a:p>
            <a:pPr marL="338137" lvl="2" indent="0">
              <a:buNone/>
            </a:pPr>
            <a:endParaRPr lang="en-US" sz="2000" dirty="0"/>
          </a:p>
        </p:txBody>
      </p:sp>
      <p:sp>
        <p:nvSpPr>
          <p:cNvPr id="4" name="Slide Number Placeholder 5">
            <a:extLst>
              <a:ext uri="{FF2B5EF4-FFF2-40B4-BE49-F238E27FC236}">
                <a16:creationId xmlns="" xmlns:a16="http://schemas.microsoft.com/office/drawing/2014/main" id="{9F02B69E-DA8F-476E-907C-B07FD6EB3597}"/>
              </a:ext>
            </a:extLst>
          </p:cNvPr>
          <p:cNvSpPr>
            <a:spLocks noGrp="1"/>
          </p:cNvSpPr>
          <p:nvPr>
            <p:ph type="sldNum" sz="quarter" idx="12"/>
          </p:nvPr>
        </p:nvSpPr>
        <p:spPr>
          <a:xfrm>
            <a:off x="8737600" y="6356351"/>
            <a:ext cx="2844800" cy="365125"/>
          </a:xfrm>
        </p:spPr>
        <p:txBody>
          <a:bodyPr/>
          <a:lstStyle/>
          <a:p>
            <a:pPr>
              <a:defRPr/>
            </a:pPr>
            <a:fld id="{569A4BB8-6844-4689-A97D-6AD33F0DF0C9}" type="slidenum">
              <a:rPr lang="en-US"/>
              <a:pPr>
                <a:defRPr/>
              </a:pPr>
              <a:t>9</a:t>
            </a:fld>
            <a:endParaRPr lang="en-US" dirty="0"/>
          </a:p>
        </p:txBody>
      </p:sp>
    </p:spTree>
    <p:extLst>
      <p:ext uri="{BB962C8B-B14F-4D97-AF65-F5344CB8AC3E}">
        <p14:creationId xmlns:p14="http://schemas.microsoft.com/office/powerpoint/2010/main" val="27360231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TotalTime>
  <Words>4618</Words>
  <Application>Microsoft Office PowerPoint</Application>
  <PresentationFormat>Widescreen</PresentationFormat>
  <Paragraphs>521</Paragraphs>
  <Slides>35</Slides>
  <Notes>35</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35</vt:i4>
      </vt:variant>
    </vt:vector>
  </HeadingPairs>
  <TitlesOfParts>
    <vt:vector size="45" baseType="lpstr">
      <vt:lpstr>Arial</vt:lpstr>
      <vt:lpstr>Calibri</vt:lpstr>
      <vt:lpstr>Calibri Light</vt:lpstr>
      <vt:lpstr>Times New Roman</vt:lpstr>
      <vt:lpstr>Trebuchet MS</vt:lpstr>
      <vt:lpstr>Wingdings</vt:lpstr>
      <vt:lpstr>Wingdings 3</vt:lpstr>
      <vt:lpstr>Office Theme</vt:lpstr>
      <vt:lpstr>1_Office Theme</vt:lpstr>
      <vt:lpstr>2_Office Theme</vt:lpstr>
      <vt:lpstr>  Federal Bar Tax Law Conference-Inbound Developments (March 8, 2019)  </vt:lpstr>
      <vt:lpstr>  Agenda </vt:lpstr>
      <vt:lpstr>  Base Erosion and Anti-Abuse Tax (BEAT)</vt:lpstr>
      <vt:lpstr>Applicable Taxpayer  </vt:lpstr>
      <vt:lpstr>  Outline of Proposed Regulations (BEAT)</vt:lpstr>
      <vt:lpstr>Some Selected Takeaways from Proposed Regulations/Preamble  </vt:lpstr>
      <vt:lpstr>Some Selected Takeaways from Proposed Regulations/Preamble  </vt:lpstr>
      <vt:lpstr>Some Selected Takeaways from Proposed Regulations/Preamble  </vt:lpstr>
      <vt:lpstr>Some Selected Takeaways from Proposed Regulations/Preamble  </vt:lpstr>
      <vt:lpstr>Some Selected Takeaways from Proposed Regulations/Preamble  </vt:lpstr>
      <vt:lpstr>Some Selected Takeaways from Proposed Regulations/Preamble  </vt:lpstr>
      <vt:lpstr>Some Selected Takeaways from Proposed Regulations/Preamble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“Downward Attribution”  (§ 958(b)(4))</vt:lpstr>
      <vt:lpstr>“Downward Attribution”  (§ 958(b)(4))</vt:lpstr>
      <vt:lpstr>Downward Attribution Examples</vt:lpstr>
      <vt:lpstr>Downward Attribution Expanded U.S. Taxation</vt:lpstr>
      <vt:lpstr>Downward Attribution Technical Amendment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 Bar Tax Law Conference-Inbound Developments (March 8, 2019)</dc:title>
  <dc:creator>Joe Calianno</dc:creator>
  <cp:lastModifiedBy>Joe Calianno</cp:lastModifiedBy>
  <cp:revision>18</cp:revision>
  <dcterms:modified xsi:type="dcterms:W3CDTF">2019-02-27T17:25:51Z</dcterms:modified>
</cp:coreProperties>
</file>