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2ED02-7006-43AA-9DB1-09DC4B25FBAD}" type="datetimeFigureOut">
              <a:rPr lang="en-US" smtClean="0"/>
              <a:t>9/10/2010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EDEC9-6DBC-46A2-9074-E73A342EAF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6EDEC9-6DBC-46A2-9074-E73A342EAFEA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223FB-8705-4F74-9EF3-50B0ED98BEEA}" type="datetimeFigureOut">
              <a:rPr lang="en-US" smtClean="0"/>
              <a:pPr/>
              <a:t>9/10/2010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CDD2E-C478-47C9-904F-D2735BF74D7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Health Care Reform:  What Has Congress Done?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Timothy Stoltzfus Jost</a:t>
            </a:r>
          </a:p>
          <a:p>
            <a:r>
              <a:rPr lang="en-US" dirty="0" smtClean="0"/>
              <a:t>Washington and Lee University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Regulatory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Interim final regulations emerging quickly</a:t>
            </a:r>
          </a:p>
          <a:p>
            <a:r>
              <a:rPr lang="en-US" dirty="0" smtClean="0"/>
              <a:t>Most issued by HHS, DOL and IRS (since group plans covered)</a:t>
            </a:r>
          </a:p>
          <a:p>
            <a:r>
              <a:rPr lang="en-US" dirty="0" smtClean="0"/>
              <a:t>NAIC has consultative and drafting role and is working on regulations</a:t>
            </a:r>
          </a:p>
          <a:p>
            <a:r>
              <a:rPr lang="en-US" dirty="0" smtClean="0"/>
              <a:t>States will have to adopt legislation to implement exchanges, possibly reforms</a:t>
            </a:r>
          </a:p>
          <a:p>
            <a:pPr lvl="1"/>
            <a:r>
              <a:rPr lang="en-US" dirty="0" smtClean="0"/>
              <a:t>Probably in 2011 or 2012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Litigation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Individual Mandate</a:t>
            </a:r>
          </a:p>
          <a:p>
            <a:pPr lvl="1"/>
            <a:r>
              <a:rPr lang="en-US" dirty="0" smtClean="0"/>
              <a:t>Virginia state case survived motion to dismiss on jurisdictional grounds </a:t>
            </a:r>
          </a:p>
          <a:p>
            <a:pPr lvl="1"/>
            <a:r>
              <a:rPr lang="en-US" dirty="0" smtClean="0"/>
              <a:t>California case dismissed</a:t>
            </a:r>
          </a:p>
          <a:p>
            <a:pPr lvl="1"/>
            <a:r>
              <a:rPr lang="en-US" dirty="0" smtClean="0"/>
              <a:t>Michigan private case pending</a:t>
            </a:r>
          </a:p>
          <a:p>
            <a:pPr lvl="1"/>
            <a:r>
              <a:rPr lang="en-US" dirty="0" smtClean="0"/>
              <a:t>Florida case pending</a:t>
            </a:r>
          </a:p>
          <a:p>
            <a:pPr lvl="2"/>
            <a:r>
              <a:rPr lang="en-US" dirty="0" smtClean="0"/>
              <a:t>Also raises issues regarding Medicaid and regulation responsibility</a:t>
            </a:r>
          </a:p>
          <a:p>
            <a:r>
              <a:rPr lang="en-US" dirty="0" smtClean="0"/>
              <a:t>Insurance regulation issues </a:t>
            </a:r>
          </a:p>
          <a:p>
            <a:r>
              <a:rPr lang="en-US" dirty="0" smtClean="0"/>
              <a:t>External appeal </a:t>
            </a:r>
            <a:r>
              <a:rPr lang="en-US" smtClean="0"/>
              <a:t>regulations requires </a:t>
            </a:r>
            <a:r>
              <a:rPr lang="en-US" dirty="0" smtClean="0"/>
              <a:t>de novo review for ERISA plan benefit determinations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Patient Protection and Affordable Care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Supplemented by the Health Care and Education Reconciliation Act</a:t>
            </a:r>
          </a:p>
          <a:p>
            <a:r>
              <a:rPr lang="en-US" dirty="0" smtClean="0"/>
              <a:t>ACA has ten titles dealing with</a:t>
            </a:r>
          </a:p>
          <a:p>
            <a:pPr lvl="1"/>
            <a:r>
              <a:rPr lang="en-US" dirty="0" smtClean="0"/>
              <a:t>Insurance reform</a:t>
            </a:r>
            <a:endParaRPr lang="en-US" dirty="0"/>
          </a:p>
          <a:p>
            <a:pPr lvl="1"/>
            <a:r>
              <a:rPr lang="en-US" dirty="0" smtClean="0"/>
              <a:t>Medicaid</a:t>
            </a:r>
          </a:p>
          <a:p>
            <a:pPr lvl="1"/>
            <a:r>
              <a:rPr lang="en-US" dirty="0" smtClean="0"/>
              <a:t>Medicare</a:t>
            </a:r>
          </a:p>
          <a:p>
            <a:pPr lvl="1"/>
            <a:r>
              <a:rPr lang="en-US" dirty="0" smtClean="0"/>
              <a:t>Prevention and wellness</a:t>
            </a:r>
          </a:p>
          <a:p>
            <a:pPr lvl="1"/>
            <a:r>
              <a:rPr lang="en-US" dirty="0" smtClean="0"/>
              <a:t>Workforce reforms</a:t>
            </a:r>
          </a:p>
          <a:p>
            <a:pPr lvl="1"/>
            <a:r>
              <a:rPr lang="en-US" dirty="0" smtClean="0"/>
              <a:t>Program integrity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Affordable Care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CLASS Act</a:t>
            </a:r>
          </a:p>
          <a:p>
            <a:pPr lvl="1"/>
            <a:r>
              <a:rPr lang="en-US" dirty="0" smtClean="0"/>
              <a:t>Biosimilars</a:t>
            </a:r>
          </a:p>
          <a:p>
            <a:pPr lvl="1"/>
            <a:r>
              <a:rPr lang="en-US" dirty="0" smtClean="0"/>
              <a:t>Revenue provisions</a:t>
            </a:r>
          </a:p>
          <a:p>
            <a:pPr lvl="1"/>
            <a:r>
              <a:rPr lang="en-US" dirty="0" smtClean="0"/>
              <a:t>Manager’s amendment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I, Health Insurance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approach of legislation is to reform is to reform and subsidize private insurance markets, not a “government takeover” of health care</a:t>
            </a:r>
          </a:p>
          <a:p>
            <a:pPr lvl="1"/>
            <a:r>
              <a:rPr lang="en-US" dirty="0" smtClean="0"/>
              <a:t>Reform insurance practices to eliminate risk underwriting and preexisting condition exclusions</a:t>
            </a:r>
          </a:p>
          <a:p>
            <a:pPr lvl="1"/>
            <a:r>
              <a:rPr lang="en-US" dirty="0" smtClean="0"/>
              <a:t>Create managed competition</a:t>
            </a:r>
          </a:p>
          <a:p>
            <a:pPr lvl="1"/>
            <a:r>
              <a:rPr lang="en-US" dirty="0" smtClean="0"/>
              <a:t>Offer tax credits to provide access to private health insurance for those who cannot afford it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Insurance Reforms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Effective first plan year after 9/23/10 </a:t>
            </a:r>
          </a:p>
          <a:p>
            <a:pPr lvl="1"/>
            <a:r>
              <a:rPr lang="en-US" dirty="0" smtClean="0"/>
              <a:t>Cover children to age 26</a:t>
            </a:r>
          </a:p>
          <a:p>
            <a:pPr lvl="1"/>
            <a:r>
              <a:rPr lang="en-US" dirty="0" smtClean="0"/>
              <a:t>Internal and external appeals</a:t>
            </a:r>
          </a:p>
          <a:p>
            <a:pPr lvl="1"/>
            <a:r>
              <a:rPr lang="en-US" dirty="0" smtClean="0"/>
              <a:t>No rescissions except for fraud</a:t>
            </a:r>
          </a:p>
          <a:p>
            <a:pPr lvl="1"/>
            <a:r>
              <a:rPr lang="en-US" dirty="0" smtClean="0"/>
              <a:t>Access to emergency care, primary care, ob &amp; gyn</a:t>
            </a:r>
          </a:p>
          <a:p>
            <a:pPr lvl="1"/>
            <a:r>
              <a:rPr lang="en-US" dirty="0" smtClean="0"/>
              <a:t>No lifetime and restricted annual limits</a:t>
            </a:r>
          </a:p>
          <a:p>
            <a:pPr lvl="1"/>
            <a:r>
              <a:rPr lang="en-US" dirty="0" smtClean="0"/>
              <a:t>Preventive care without cost-sharing</a:t>
            </a:r>
          </a:p>
          <a:p>
            <a:r>
              <a:rPr lang="en-US" dirty="0" smtClean="0"/>
              <a:t>Some don’t apply to “grandfathered” plans</a:t>
            </a:r>
          </a:p>
          <a:p>
            <a:r>
              <a:rPr lang="en-US" dirty="0" smtClean="0"/>
              <a:t>Also medical loss ratios, justification of unreasonable premium increases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Pre-existing condition high risk pools</a:t>
            </a:r>
          </a:p>
          <a:p>
            <a:r>
              <a:rPr lang="en-US" dirty="0" smtClean="0"/>
              <a:t>Tax credits for small businesses</a:t>
            </a:r>
          </a:p>
          <a:p>
            <a:r>
              <a:rPr lang="en-US" dirty="0" smtClean="0"/>
              <a:t>Reinsurance for retirees</a:t>
            </a:r>
          </a:p>
          <a:p>
            <a:r>
              <a:rPr lang="en-US" dirty="0" smtClean="0"/>
              <a:t>Web portal and greater disclosure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2014 Reforms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Exchanges:  competitive health insurance markets for individuals and small groups</a:t>
            </a:r>
          </a:p>
          <a:p>
            <a:r>
              <a:rPr lang="en-US" dirty="0" smtClean="0"/>
              <a:t>End to health status underwriting and preexisting condition clauses</a:t>
            </a:r>
          </a:p>
          <a:p>
            <a:pPr lvl="1"/>
            <a:r>
              <a:rPr lang="en-US" dirty="0" smtClean="0"/>
              <a:t>Risk adjustment and reinsurance programs</a:t>
            </a:r>
          </a:p>
          <a:p>
            <a:pPr lvl="1"/>
            <a:r>
              <a:rPr lang="en-US" dirty="0" smtClean="0"/>
              <a:t>All individual and small group enrollees in single separate or combined risk pools</a:t>
            </a:r>
          </a:p>
          <a:p>
            <a:pPr lvl="1"/>
            <a:r>
              <a:rPr lang="en-US" dirty="0" smtClean="0"/>
              <a:t>Defined benefits package for individual and small group market</a:t>
            </a:r>
          </a:p>
          <a:p>
            <a:pPr lvl="1"/>
            <a:r>
              <a:rPr lang="en-US" dirty="0" smtClean="0"/>
              <a:t>Plans arrayed in tiers based on cost-sharing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2014 reforms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responsibility requirement</a:t>
            </a:r>
          </a:p>
          <a:p>
            <a:pPr lvl="1"/>
            <a:r>
              <a:rPr lang="en-US" dirty="0" smtClean="0"/>
              <a:t>Uninsured individuals who can afford health insurance must purchase it or pay penalty</a:t>
            </a:r>
          </a:p>
          <a:p>
            <a:r>
              <a:rPr lang="en-US" dirty="0" smtClean="0"/>
              <a:t>Employer responsibility requirement</a:t>
            </a:r>
          </a:p>
          <a:p>
            <a:pPr lvl="1"/>
            <a:r>
              <a:rPr lang="en-US" dirty="0" smtClean="0"/>
              <a:t>Employers who do not offer insurance or who offer inadequate or unaffordable insurance pay penalty if employees end up receiving public assistance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2014 reforms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Tax credits to make health insurance affordable</a:t>
            </a:r>
          </a:p>
          <a:p>
            <a:pPr lvl="1"/>
            <a:r>
              <a:rPr lang="en-US" dirty="0" smtClean="0"/>
              <a:t>Available on sliding scale to 400% of poverty</a:t>
            </a:r>
          </a:p>
          <a:p>
            <a:r>
              <a:rPr lang="en-US" dirty="0" smtClean="0"/>
              <a:t>Also  Medicaid expanded to 138% of poverty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431</Words>
  <Application>Microsoft Office PowerPoint</Application>
  <PresentationFormat>On-screen Show (4:3)</PresentationFormat>
  <Paragraphs>79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Health Care Reform:  What Has Congress Done?</vt:lpstr>
      <vt:lpstr>Patient Protection and Affordable Care Act</vt:lpstr>
      <vt:lpstr>Affordable Care Act</vt:lpstr>
      <vt:lpstr>Title I, Health Insurance </vt:lpstr>
      <vt:lpstr>Insurance Reforms</vt:lpstr>
      <vt:lpstr>New programs</vt:lpstr>
      <vt:lpstr>2014 Reforms</vt:lpstr>
      <vt:lpstr>2014 reforms</vt:lpstr>
      <vt:lpstr>2014 reforms</vt:lpstr>
      <vt:lpstr>Regulatory issues</vt:lpstr>
      <vt:lpstr>Litigation Issues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Care Reform:  What Has Congress Done?</dc:title>
  <dc:creator>jostt</dc:creator>
  <cp:lastModifiedBy>Kate Faenza</cp:lastModifiedBy>
  <cp:revision>8</cp:revision>
  <dcterms:created xsi:type="dcterms:W3CDTF">2010-08-12T16:16:39Z</dcterms:created>
  <dcterms:modified xsi:type="dcterms:W3CDTF">2010-09-10T19:09:35Z</dcterms:modified>
</cp:coreProperties>
</file>