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26"/>
  </p:notesMasterIdLst>
  <p:sldIdLst>
    <p:sldId id="256" r:id="rId2"/>
    <p:sldId id="257" r:id="rId3"/>
    <p:sldId id="259" r:id="rId4"/>
    <p:sldId id="286" r:id="rId5"/>
    <p:sldId id="260" r:id="rId6"/>
    <p:sldId id="274" r:id="rId7"/>
    <p:sldId id="275" r:id="rId8"/>
    <p:sldId id="261" r:id="rId9"/>
    <p:sldId id="262" r:id="rId10"/>
    <p:sldId id="264" r:id="rId11"/>
    <p:sldId id="278" r:id="rId12"/>
    <p:sldId id="279" r:id="rId13"/>
    <p:sldId id="280" r:id="rId14"/>
    <p:sldId id="282" r:id="rId15"/>
    <p:sldId id="283" r:id="rId16"/>
    <p:sldId id="281" r:id="rId17"/>
    <p:sldId id="263" r:id="rId18"/>
    <p:sldId id="269" r:id="rId19"/>
    <p:sldId id="285" r:id="rId20"/>
    <p:sldId id="270" r:id="rId21"/>
    <p:sldId id="271" r:id="rId22"/>
    <p:sldId id="272" r:id="rId23"/>
    <p:sldId id="284" r:id="rId24"/>
    <p:sldId id="287"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90323" autoAdjust="0"/>
  </p:normalViewPr>
  <p:slideViewPr>
    <p:cSldViewPr>
      <p:cViewPr>
        <p:scale>
          <a:sx n="66" d="100"/>
          <a:sy n="66" d="100"/>
        </p:scale>
        <p:origin x="-258" y="-72"/>
      </p:cViewPr>
      <p:guideLst>
        <p:guide orient="horz" pos="2160"/>
        <p:guide pos="2880"/>
      </p:guideLst>
    </p:cSldViewPr>
  </p:slideViewPr>
  <p:outlineViewPr>
    <p:cViewPr>
      <p:scale>
        <a:sx n="33" d="100"/>
        <a:sy n="33" d="100"/>
      </p:scale>
      <p:origin x="42" y="2286"/>
    </p:cViewPr>
  </p:outlineViewPr>
  <p:notesTextViewPr>
    <p:cViewPr>
      <p:scale>
        <a:sx n="100" d="100"/>
        <a:sy n="100" d="100"/>
      </p:scale>
      <p:origin x="0" y="0"/>
    </p:cViewPr>
  </p:notesTextViewPr>
  <p:notesViewPr>
    <p:cSldViewPr>
      <p:cViewPr varScale="1">
        <p:scale>
          <a:sx n="58" d="100"/>
          <a:sy n="58"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37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3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37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7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37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77DF303-6684-4A40-BF69-E430285D69C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348428-2227-45FC-B14A-4E29DF4928FF}" type="slidenum">
              <a:rPr lang="en-US"/>
              <a:pPr/>
              <a:t>1</a:t>
            </a:fld>
            <a:endParaRPr lang="en-US" dirty="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B2A499-DD82-4DC8-9199-C899D0724D4A}" type="slidenum">
              <a:rPr lang="en-US"/>
              <a:pPr/>
              <a:t>12</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r>
              <a:rPr lang="en-US" dirty="0" smtClean="0"/>
              <a:t>Example – You are using internet</a:t>
            </a:r>
            <a:r>
              <a:rPr lang="en-US" baseline="0" dirty="0" smtClean="0"/>
              <a:t> – someone monitoring you – access to your personal data</a:t>
            </a:r>
          </a:p>
          <a:p>
            <a:r>
              <a:rPr lang="en-US" baseline="0" dirty="0" smtClean="0"/>
              <a:t>Passes this data on What protection is there for you </a:t>
            </a:r>
          </a:p>
          <a:p>
            <a:r>
              <a:rPr lang="en-US" baseline="0" dirty="0" smtClean="0"/>
              <a:t>Ok because no interest in identification (prior cases to identify infringers costly and pointless). </a:t>
            </a:r>
          </a:p>
          <a:p>
            <a:r>
              <a:rPr lang="en-US" baseline="0" dirty="0" smtClean="0"/>
              <a:t>No criminal prosecution – criminal and civil sanctions for infringement in Act – 12months – 5 years imprisonment and fines up to €100,000</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A51178-CB15-4F61-81D2-404EF5F20F46}" type="slidenum">
              <a:rPr lang="en-US"/>
              <a:pPr/>
              <a:t>13</a:t>
            </a:fld>
            <a:endParaRPr lang="en-US" dirty="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r>
              <a:rPr lang="en-US" dirty="0" smtClean="0"/>
              <a:t>Click and accept contracts</a:t>
            </a:r>
          </a:p>
          <a:p>
            <a:r>
              <a:rPr lang="en-US" dirty="0" smtClean="0"/>
              <a:t>Who reads the</a:t>
            </a:r>
            <a:r>
              <a:rPr lang="en-US" baseline="0" dirty="0" smtClean="0"/>
              <a:t> small print</a:t>
            </a:r>
          </a:p>
          <a:p>
            <a:r>
              <a:rPr lang="en-US" baseline="0" dirty="0" smtClean="0"/>
              <a:t>Right to proper investigation and determination &amp; appeal</a:t>
            </a:r>
          </a:p>
          <a:p>
            <a:r>
              <a:rPr lang="en-US" baseline="0" dirty="0" smtClean="0"/>
              <a:t>It appears not that the right to copyright is placed on an equal footing enshrined as a fundamental right in the constitution (in PPI v Cody)</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dirty="0" smtClean="0"/>
              <a:t>TEXT MOVING</a:t>
            </a:r>
            <a:endParaRPr lang="en-IE" dirty="0"/>
          </a:p>
        </p:txBody>
      </p:sp>
      <p:sp>
        <p:nvSpPr>
          <p:cNvPr id="4" name="Slide Number Placeholder 3"/>
          <p:cNvSpPr>
            <a:spLocks noGrp="1"/>
          </p:cNvSpPr>
          <p:nvPr>
            <p:ph type="sldNum" sz="quarter" idx="10"/>
          </p:nvPr>
        </p:nvSpPr>
        <p:spPr/>
        <p:txBody>
          <a:bodyPr/>
          <a:lstStyle/>
          <a:p>
            <a:fld id="{177DF303-6684-4A40-BF69-E430285D69C1}"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6A8E0A-0386-4D0B-8D63-E2E839CA8CCA}" type="slidenum">
              <a:rPr lang="en-US"/>
              <a:pPr/>
              <a:t>16</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r>
              <a:rPr lang="en-US" dirty="0" smtClean="0"/>
              <a:t>Starting point is the right to copyright protection</a:t>
            </a:r>
          </a:p>
          <a:p>
            <a:r>
              <a:rPr lang="en-US" dirty="0" smtClean="0"/>
              <a:t>Fundamental</a:t>
            </a:r>
            <a:r>
              <a:rPr lang="en-US" baseline="0" dirty="0" smtClean="0"/>
              <a:t> right</a:t>
            </a:r>
          </a:p>
          <a:p>
            <a:r>
              <a:rPr lang="en-US" baseline="0" dirty="0" smtClean="0"/>
              <a:t>Promote creativity and enterprise</a:t>
            </a:r>
          </a:p>
          <a:p>
            <a:r>
              <a:rPr lang="en-US" baseline="0" dirty="0" smtClean="0"/>
              <a:t>No room for the wooly liberal aspirations of a free internet but the Q remains how to fairly enforce such rights</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53FAE9-00A7-46BC-B2AC-E83B832E5CDA}" type="slidenum">
              <a:rPr lang="en-US"/>
              <a:pPr/>
              <a:t>17</a:t>
            </a:fld>
            <a:endParaRPr lang="en-US" dirty="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r>
              <a:rPr lang="en-US" dirty="0" smtClean="0"/>
              <a:t>Laurence </a:t>
            </a:r>
            <a:r>
              <a:rPr lang="en-US" dirty="0" err="1" smtClean="0"/>
              <a:t>lessig</a:t>
            </a:r>
            <a:r>
              <a:rPr lang="en-US" dirty="0" smtClean="0"/>
              <a:t> – Harvard Prof of Law and founder of Creative Commons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5759E5-6043-4C85-81BE-544B66B80316}" type="slidenum">
              <a:rPr lang="en-US"/>
              <a:pPr/>
              <a:t>18</a:t>
            </a:fld>
            <a:endParaRPr lang="en-US" dirty="0"/>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r>
              <a:rPr lang="en-US" dirty="0" smtClean="0"/>
              <a:t>No doubt that illegal downloading has devastating effect on the music industry and their traditional forms of revenue but who really looses</a:t>
            </a:r>
          </a:p>
          <a:p>
            <a:r>
              <a:rPr lang="en-US" dirty="0" smtClean="0"/>
              <a:t>Artists embrace it / </a:t>
            </a:r>
            <a:r>
              <a:rPr lang="en-US" dirty="0" err="1" smtClean="0"/>
              <a:t>freee</a:t>
            </a:r>
            <a:r>
              <a:rPr lang="en-US" dirty="0" smtClean="0"/>
              <a:t> marketing, worldwide exposure and distribution</a:t>
            </a:r>
          </a:p>
          <a:p>
            <a:r>
              <a:rPr lang="en-US" dirty="0" smtClean="0"/>
              <a:t>Bloggers</a:t>
            </a:r>
          </a:p>
          <a:p>
            <a:r>
              <a:rPr lang="en-US" dirty="0" smtClean="0"/>
              <a:t>Failure of traditional industry to embrace the technology / or nation states to agree an accord</a:t>
            </a:r>
          </a:p>
          <a:p>
            <a:r>
              <a:rPr lang="en-US" dirty="0" smtClean="0"/>
              <a:t>ACTA / Trips – enforcement an issue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4F0471-5AA9-47D5-B315-ADD0E1B9BA4B}" type="slidenum">
              <a:rPr lang="en-US"/>
              <a:pPr/>
              <a:t>20</a:t>
            </a:fld>
            <a:endParaRPr lang="en-US" dirty="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r>
              <a:rPr lang="en-US" dirty="0" smtClean="0"/>
              <a:t>Restriction</a:t>
            </a:r>
            <a:r>
              <a:rPr lang="en-US" baseline="0" dirty="0" smtClean="0"/>
              <a:t> of internet access is a restriction of liberty that only a judge could decide upon.</a:t>
            </a:r>
          </a:p>
          <a:p>
            <a:r>
              <a:rPr lang="en-US" baseline="0" dirty="0" err="1" smtClean="0"/>
              <a:t>Hadopi</a:t>
            </a:r>
            <a:r>
              <a:rPr lang="en-US" baseline="0" dirty="0" smtClean="0"/>
              <a:t> is an administrative authority that acts as intermediary between ISP and copyright owner</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46E07-15EB-4A44-A758-CFCD0CC01316}" type="slidenum">
              <a:rPr lang="en-US"/>
              <a:pPr/>
              <a:t>21</a:t>
            </a:fld>
            <a:endParaRPr lang="en-US" dirty="0"/>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r>
              <a:rPr lang="en-US" dirty="0" smtClean="0"/>
              <a:t>Controversial</a:t>
            </a:r>
            <a:r>
              <a:rPr lang="en-US" baseline="0" dirty="0" smtClean="0"/>
              <a:t> </a:t>
            </a:r>
            <a:r>
              <a:rPr lang="en-US" baseline="0" dirty="0" err="1" smtClean="0"/>
              <a:t>legisalation</a:t>
            </a:r>
            <a:endParaRPr lang="en-US" baseline="0" dirty="0" smtClean="0"/>
          </a:p>
          <a:p>
            <a:r>
              <a:rPr lang="en-US" baseline="0" dirty="0" smtClean="0"/>
              <a:t>Anti Piracy measures to impose obligations on ISP but dependant on </a:t>
            </a:r>
            <a:r>
              <a:rPr lang="en-US" baseline="0" dirty="0" err="1" smtClean="0"/>
              <a:t>Ofcom</a:t>
            </a:r>
            <a:r>
              <a:rPr lang="en-US" baseline="0" dirty="0" smtClean="0"/>
              <a:t> standards and codes not yet enacted</a:t>
            </a:r>
          </a:p>
          <a:p>
            <a:r>
              <a:rPr lang="en-US" baseline="0" dirty="0" smtClean="0"/>
              <a:t>Proportionality of measures and issue</a:t>
            </a:r>
          </a:p>
          <a:p>
            <a:r>
              <a:rPr lang="en-US" baseline="0" dirty="0" smtClean="0"/>
              <a:t>Right of Appeal to an independent tribunal of the infringement reports and technical measures</a:t>
            </a:r>
          </a:p>
          <a:p>
            <a:r>
              <a:rPr lang="en-US" baseline="0" dirty="0" err="1" smtClean="0"/>
              <a:t>Newzbin</a:t>
            </a:r>
            <a:r>
              <a:rPr lang="en-US" baseline="0" dirty="0" smtClean="0"/>
              <a:t> – indexing and search </a:t>
            </a:r>
            <a:r>
              <a:rPr lang="en-US" baseline="0" dirty="0" err="1" smtClean="0"/>
              <a:t>usenet</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3DE68B-EEE0-4974-ACCE-68803BAE965F}" type="slidenum">
              <a:rPr lang="en-US"/>
              <a:pPr/>
              <a:t>22</a:t>
            </a:fld>
            <a:endParaRPr lang="en-US" dirty="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r>
              <a:rPr lang="en-US" dirty="0" smtClean="0"/>
              <a:t>Belgian </a:t>
            </a:r>
            <a:r>
              <a:rPr lang="en-US" dirty="0" err="1" smtClean="0"/>
              <a:t>collectio</a:t>
            </a:r>
            <a:endParaRPr lang="en-US" dirty="0" smtClean="0"/>
          </a:p>
          <a:p>
            <a:r>
              <a:rPr lang="en-US" dirty="0" smtClean="0"/>
              <a:t>Software to block P2P</a:t>
            </a:r>
          </a:p>
          <a:p>
            <a:r>
              <a:rPr lang="en-US" dirty="0" smtClean="0"/>
              <a:t>n society brought a case against ISP to take steps to stop infringement by users. </a:t>
            </a:r>
          </a:p>
          <a:p>
            <a:r>
              <a:rPr lang="en-US" dirty="0" smtClean="0"/>
              <a:t>Software </a:t>
            </a:r>
            <a:r>
              <a:rPr lang="en-US" dirty="0" err="1" smtClean="0"/>
              <a:t>unworkabel</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dirty="0" smtClean="0"/>
              <a:t>Tops</a:t>
            </a:r>
            <a:r>
              <a:rPr lang="en-IE" baseline="0" dirty="0" smtClean="0"/>
              <a:t> the charts for international exposure</a:t>
            </a:r>
          </a:p>
          <a:p>
            <a:r>
              <a:rPr lang="en-IE" baseline="0" dirty="0" smtClean="0"/>
              <a:t>6 </a:t>
            </a:r>
            <a:r>
              <a:rPr lang="en-IE" baseline="0" dirty="0" err="1" smtClean="0"/>
              <a:t>swedish</a:t>
            </a:r>
            <a:r>
              <a:rPr lang="en-IE" baseline="0" dirty="0" smtClean="0"/>
              <a:t> record </a:t>
            </a:r>
            <a:r>
              <a:rPr lang="en-IE" baseline="0" dirty="0" err="1" smtClean="0"/>
              <a:t>cos</a:t>
            </a:r>
            <a:r>
              <a:rPr lang="en-IE" baseline="0" dirty="0" smtClean="0"/>
              <a:t>, 2 </a:t>
            </a:r>
            <a:r>
              <a:rPr lang="en-IE" baseline="0" dirty="0" err="1" smtClean="0"/>
              <a:t>nordic</a:t>
            </a:r>
            <a:r>
              <a:rPr lang="en-IE" baseline="0" dirty="0" smtClean="0"/>
              <a:t> film Cos and 6 US film Cos</a:t>
            </a:r>
          </a:p>
          <a:p>
            <a:r>
              <a:rPr lang="en-IE" baseline="0" dirty="0" smtClean="0"/>
              <a:t>Seeders and </a:t>
            </a:r>
            <a:r>
              <a:rPr lang="en-IE" baseline="0" dirty="0" err="1" smtClean="0"/>
              <a:t>leechers</a:t>
            </a:r>
            <a:r>
              <a:rPr lang="en-IE" baseline="0" dirty="0" smtClean="0"/>
              <a:t> – </a:t>
            </a:r>
            <a:r>
              <a:rPr lang="en-IE" baseline="0" dirty="0" err="1" smtClean="0"/>
              <a:t>bitorrent</a:t>
            </a:r>
            <a:endParaRPr lang="en-IE" baseline="0" dirty="0" smtClean="0"/>
          </a:p>
          <a:p>
            <a:r>
              <a:rPr lang="en-IE" baseline="0" dirty="0" smtClean="0"/>
              <a:t>Other similar sites reviewed their strategy but the fight by Pirate bay has sparked a wave of </a:t>
            </a:r>
            <a:r>
              <a:rPr lang="en-IE" baseline="0" dirty="0" err="1" smtClean="0"/>
              <a:t>supprt</a:t>
            </a:r>
            <a:r>
              <a:rPr lang="en-IE" baseline="0" dirty="0" smtClean="0"/>
              <a:t> for the free internet platform</a:t>
            </a:r>
            <a:endParaRPr lang="en-IE" dirty="0"/>
          </a:p>
        </p:txBody>
      </p:sp>
      <p:sp>
        <p:nvSpPr>
          <p:cNvPr id="4" name="Slide Number Placeholder 3"/>
          <p:cNvSpPr>
            <a:spLocks noGrp="1"/>
          </p:cNvSpPr>
          <p:nvPr>
            <p:ph type="sldNum" sz="quarter" idx="10"/>
          </p:nvPr>
        </p:nvSpPr>
        <p:spPr/>
        <p:txBody>
          <a:bodyPr/>
          <a:lstStyle/>
          <a:p>
            <a:fld id="{177DF303-6684-4A40-BF69-E430285D69C1}"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3ED327-6BA4-4002-A018-C8B05C8AD79D}" type="slidenum">
              <a:rPr lang="en-US"/>
              <a:pPr/>
              <a:t>2</a:t>
            </a:fld>
            <a:endParaRPr lang="en-US" dirty="0"/>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dirty="0"/>
              <a:t>Source of copyright law is found in the constitution. It permits Congress to make laws to protect and enforce copyright.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A5204E-9445-4CF9-8BFD-7E6BCA442039}" type="slidenum">
              <a:rPr lang="en-US"/>
              <a:pPr/>
              <a:t>3</a:t>
            </a:fld>
            <a:endParaRPr lang="en-US"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r>
              <a:rPr lang="en-US" dirty="0" smtClean="0"/>
              <a:t>Printing press – increased ease of infringement</a:t>
            </a:r>
          </a:p>
          <a:p>
            <a:r>
              <a:rPr lang="en-US" dirty="0" smtClean="0"/>
              <a:t>Book of </a:t>
            </a:r>
            <a:r>
              <a:rPr lang="en-US" dirty="0" err="1" smtClean="0"/>
              <a:t>Kells</a:t>
            </a:r>
            <a:r>
              <a:rPr lang="en-US" dirty="0" smtClean="0"/>
              <a:t> – 40 years of illustration with goose quill – deterrent in itself</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543BBC-0A3E-4B33-8C15-D55F003C843F}" type="slidenum">
              <a:rPr lang="en-US"/>
              <a:pPr/>
              <a:t>5</a:t>
            </a:fld>
            <a:endParaRPr lang="en-US" dirty="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dirty="0" smtClean="0"/>
              <a:t>Add in MP3 of Men</a:t>
            </a:r>
            <a:r>
              <a:rPr lang="en-IE" baseline="0" dirty="0" smtClean="0"/>
              <a:t> @ Work</a:t>
            </a:r>
          </a:p>
          <a:p>
            <a:r>
              <a:rPr lang="en-IE" baseline="0" dirty="0" smtClean="0"/>
              <a:t>Lead into assignment of rights to record companies</a:t>
            </a:r>
            <a:endParaRPr lang="en-IE" dirty="0"/>
          </a:p>
        </p:txBody>
      </p:sp>
      <p:sp>
        <p:nvSpPr>
          <p:cNvPr id="4" name="Slide Number Placeholder 3"/>
          <p:cNvSpPr>
            <a:spLocks noGrp="1"/>
          </p:cNvSpPr>
          <p:nvPr>
            <p:ph type="sldNum" sz="quarter" idx="10"/>
          </p:nvPr>
        </p:nvSpPr>
        <p:spPr/>
        <p:txBody>
          <a:bodyPr/>
          <a:lstStyle/>
          <a:p>
            <a:fld id="{177DF303-6684-4A40-BF69-E430285D69C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A47127-22D6-4F06-B76C-AD1FC75BC5AF}" type="slidenum">
              <a:rPr lang="en-US"/>
              <a:pPr/>
              <a:t>8</a:t>
            </a:fld>
            <a:endParaRPr lang="en-US" dirty="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r>
              <a:rPr lang="en-US" dirty="0" smtClean="0"/>
              <a:t>How could it be policed</a:t>
            </a:r>
          </a:p>
          <a:p>
            <a:r>
              <a:rPr lang="en-US" dirty="0" smtClean="0"/>
              <a:t>Who</a:t>
            </a:r>
            <a:r>
              <a:rPr lang="en-US" baseline="0" dirty="0" smtClean="0"/>
              <a:t> was judge and Jury</a:t>
            </a:r>
          </a:p>
          <a:p>
            <a:r>
              <a:rPr lang="en-US" baseline="0" dirty="0" smtClean="0"/>
              <a:t>Was this an invasion of privacy</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086D2B-E685-4E8B-85E9-6E924A480350}" type="slidenum">
              <a:rPr lang="en-US"/>
              <a:pPr/>
              <a:t>9</a:t>
            </a:fld>
            <a:endParaRPr lang="en-US" dirty="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en-US" sz="1400" dirty="0" smtClean="0"/>
              <a:t>Explain P2P / role of ISP</a:t>
            </a:r>
          </a:p>
          <a:p>
            <a:r>
              <a:rPr lang="en-US" sz="1400" dirty="0" smtClean="0"/>
              <a:t>Software to facilitate swarms</a:t>
            </a:r>
          </a:p>
          <a:p>
            <a:r>
              <a:rPr lang="en-US" sz="1400" dirty="0" smtClean="0"/>
              <a:t>Fragmentation of file / torrents</a:t>
            </a:r>
          </a:p>
          <a:p>
            <a:r>
              <a:rPr lang="en-US" sz="1400" dirty="0" smtClean="0"/>
              <a:t>Ease of infringement</a:t>
            </a:r>
            <a:endParaRPr lang="en-US" sz="14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F291B7-6DC3-4FC4-A03D-C309E7A13A34}" type="slidenum">
              <a:rPr lang="en-US"/>
              <a:pPr/>
              <a:t>10</a:t>
            </a:fld>
            <a:endParaRPr lang="en-US" dirty="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r>
              <a:rPr lang="en-US" dirty="0" smtClean="0"/>
              <a:t>Exceptions, medical services,</a:t>
            </a:r>
            <a:r>
              <a:rPr lang="en-US" baseline="0" dirty="0" smtClean="0"/>
              <a:t> clear company policy –</a:t>
            </a:r>
          </a:p>
          <a:p>
            <a:r>
              <a:rPr lang="en-US" baseline="0" dirty="0" smtClean="0"/>
              <a:t>User not always the IP address holder</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84713F-974A-475B-B63E-430566AD3176}" type="slidenum">
              <a:rPr lang="en-US"/>
              <a:pPr/>
              <a:t>11</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pPr marL="228600" indent="-228600">
              <a:buAutoNum type="arabicPeriod"/>
            </a:pPr>
            <a:r>
              <a:rPr lang="en-US" dirty="0" smtClean="0"/>
              <a:t>Special requirements</a:t>
            </a:r>
          </a:p>
          <a:p>
            <a:pPr marL="228600" indent="-228600">
              <a:buAutoNum type="arabicPeriod"/>
            </a:pPr>
            <a:r>
              <a:rPr lang="en-US" dirty="0" smtClean="0"/>
              <a:t>Transfer of sensitive personal date from one private entitle to another</a:t>
            </a:r>
          </a:p>
          <a:p>
            <a:pPr marL="228600" indent="-228600">
              <a:buAutoNum type="arabicPeriod"/>
            </a:pPr>
            <a:r>
              <a:rPr lang="en-US" dirty="0" smtClean="0"/>
              <a:t>Sanction enforceable in the absence of proper hearing and investigation</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5D0265A-92C7-469A-81BC-4228C498336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60D87D-7DA1-42EC-8B16-84A179DAC5C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27339F-5A7E-4DA7-995C-D83CF6B8353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B8D04E7A-C97C-42B5-B9F6-5821AD2C4180}"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C31E385B-A9FF-4209-AA23-C7B7135BA00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A40D10-3A96-46C5-AC46-BAC327D4993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541A3-5592-4CE8-AA94-51C816C0CBA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CCCFFD-968A-4EAF-BE0B-5305ADBB12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71CA16-F983-475B-BB0C-B00035FC9A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endParaRPr lang="en-US"/>
          </a:p>
        </p:txBody>
      </p:sp>
      <p:sp>
        <p:nvSpPr>
          <p:cNvPr id="8" name="Slide Number Placeholder 7"/>
          <p:cNvSpPr>
            <a:spLocks noGrp="1"/>
          </p:cNvSpPr>
          <p:nvPr>
            <p:ph type="sldNum" sz="quarter" idx="11"/>
          </p:nvPr>
        </p:nvSpPr>
        <p:spPr/>
        <p:txBody>
          <a:bodyPr/>
          <a:lstStyle/>
          <a:p>
            <a:fld id="{0CAA3A08-5C94-46B4-BF47-AF48BAFEBEB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ED14E0-BE72-4575-A3B4-7556AA5705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F5C54085-67B4-44C8-9798-5A4AC72CEC2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FE127-E35F-4A70-8C1E-4B16C40D283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7686F21-1B76-4BA1-BD76-7ABA83E766C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file:///C:\Users\eogorman.DOMAIN2K3\Music\Men%20at%20Work%20flute.mp3" TargetMode="Externa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normAutofit fontScale="90000"/>
          </a:bodyPr>
          <a:lstStyle/>
          <a:p>
            <a:r>
              <a:rPr lang="en-US" dirty="0" smtClean="0">
                <a:solidFill>
                  <a:srgbClr val="00B0F0"/>
                </a:solidFill>
              </a:rPr>
              <a:t>2010 COPYRIGHT AND BEYOND </a:t>
            </a:r>
            <a:endParaRPr lang="en-US" dirty="0">
              <a:solidFill>
                <a:srgbClr val="00B0F0"/>
              </a:solidFill>
            </a:endParaRPr>
          </a:p>
        </p:txBody>
      </p:sp>
      <p:sp>
        <p:nvSpPr>
          <p:cNvPr id="2051" name="Rectangle 3"/>
          <p:cNvSpPr>
            <a:spLocks noGrp="1" noChangeArrowheads="1"/>
          </p:cNvSpPr>
          <p:nvPr>
            <p:ph idx="1"/>
          </p:nvPr>
        </p:nvSpPr>
        <p:spPr>
          <a:xfrm>
            <a:off x="457200" y="1600200"/>
            <a:ext cx="8686800" cy="5029200"/>
          </a:xfrm>
        </p:spPr>
        <p:txBody>
          <a:bodyPr>
            <a:normAutofit fontScale="62500" lnSpcReduction="20000"/>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sz="1600" dirty="0" smtClean="0"/>
              <a:t>					</a:t>
            </a:r>
          </a:p>
          <a:p>
            <a:pPr>
              <a:buNone/>
            </a:pPr>
            <a:endParaRPr lang="en-US" sz="1600" dirty="0" smtClean="0"/>
          </a:p>
          <a:p>
            <a:pPr>
              <a:buNone/>
            </a:pPr>
            <a:endParaRPr lang="en-US" sz="1600" dirty="0" smtClean="0"/>
          </a:p>
          <a:p>
            <a:pPr>
              <a:buNone/>
            </a:pPr>
            <a:endParaRPr lang="en-US" sz="1600" dirty="0" smtClean="0"/>
          </a:p>
          <a:p>
            <a:pPr>
              <a:buNone/>
            </a:pPr>
            <a:r>
              <a:rPr lang="en-US" sz="1600" dirty="0" smtClean="0"/>
              <a:t>						</a:t>
            </a:r>
          </a:p>
          <a:p>
            <a:pPr>
              <a:buNone/>
            </a:pPr>
            <a:endParaRPr lang="en-US" sz="1600" dirty="0" smtClean="0"/>
          </a:p>
          <a:p>
            <a:pPr>
              <a:buNone/>
            </a:pPr>
            <a:r>
              <a:rPr lang="en-US" sz="1600" dirty="0" smtClean="0"/>
              <a:t>						</a:t>
            </a:r>
          </a:p>
          <a:p>
            <a:pPr>
              <a:buNone/>
            </a:pPr>
            <a:endParaRPr lang="en-US" sz="1600" dirty="0" smtClean="0"/>
          </a:p>
          <a:p>
            <a:pPr>
              <a:buNone/>
            </a:pPr>
            <a:r>
              <a:rPr lang="en-US" sz="1600" dirty="0" smtClean="0"/>
              <a:t>						</a:t>
            </a:r>
            <a:r>
              <a:rPr lang="en-US" sz="2300" dirty="0" smtClean="0"/>
              <a:t>EILEEN O’GORMAN</a:t>
            </a:r>
          </a:p>
          <a:p>
            <a:pPr>
              <a:buNone/>
            </a:pPr>
            <a:r>
              <a:rPr lang="en-US" sz="2300" dirty="0" smtClean="0"/>
              <a:t>						GLEESON MCGRATH BALDWIN</a:t>
            </a:r>
          </a:p>
          <a:p>
            <a:pPr>
              <a:buNone/>
            </a:pPr>
            <a:r>
              <a:rPr lang="en-US" sz="2300" dirty="0" smtClean="0"/>
              <a:t>						SOLICITORS</a:t>
            </a:r>
          </a:p>
          <a:p>
            <a:pPr>
              <a:buNone/>
            </a:pPr>
            <a:r>
              <a:rPr lang="en-US" sz="2300" dirty="0" smtClean="0"/>
              <a:t>						DUBLIN </a:t>
            </a:r>
          </a:p>
          <a:p>
            <a:pPr>
              <a:buNone/>
            </a:pPr>
            <a:r>
              <a:rPr lang="en-US" sz="2300" dirty="0" smtClean="0"/>
              <a:t>						IRELAND</a:t>
            </a:r>
          </a:p>
          <a:p>
            <a:pPr>
              <a:buNone/>
            </a:pPr>
            <a:r>
              <a:rPr lang="en-US" sz="2300" dirty="0" smtClean="0"/>
              <a:t>						</a:t>
            </a:r>
            <a:r>
              <a:rPr lang="en-US" dirty="0" smtClean="0"/>
              <a:t>		</a:t>
            </a:r>
            <a:endParaRPr lang="en-US" dirty="0"/>
          </a:p>
        </p:txBody>
      </p:sp>
      <p:pic>
        <p:nvPicPr>
          <p:cNvPr id="4" name="Picture 3" descr="GleesonMcGrathBaldwin.jpg"/>
          <p:cNvPicPr>
            <a:picLocks noChangeAspect="1"/>
          </p:cNvPicPr>
          <p:nvPr/>
        </p:nvPicPr>
        <p:blipFill>
          <a:blip r:embed="rId4" cstate="print"/>
          <a:stretch>
            <a:fillRect/>
          </a:stretch>
        </p:blipFill>
        <p:spPr>
          <a:xfrm>
            <a:off x="5105400" y="4038600"/>
            <a:ext cx="1676400" cy="1036320"/>
          </a:xfrm>
          <a:prstGeom prst="rect">
            <a:avLst/>
          </a:prstGeom>
        </p:spPr>
      </p:pic>
    </p:spTree>
  </p:cSld>
  <p:clrMapOvr>
    <a:masterClrMapping/>
  </p:clrMapOvr>
  <p:transition spd="slow">
    <p:wedge/>
    <p:sndAc>
      <p:stSnd>
        <p:snd r:embed="rId3" name="wind.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The Three Strike Protocol</a:t>
            </a:r>
            <a:endParaRPr lang="en-US" dirty="0"/>
          </a:p>
        </p:txBody>
      </p:sp>
      <p:sp>
        <p:nvSpPr>
          <p:cNvPr id="15363" name="Rectangle 3"/>
          <p:cNvSpPr>
            <a:spLocks noGrp="1" noChangeArrowheads="1"/>
          </p:cNvSpPr>
          <p:nvPr>
            <p:ph idx="1"/>
          </p:nvPr>
        </p:nvSpPr>
        <p:spPr/>
        <p:txBody>
          <a:bodyPr>
            <a:normAutofit/>
          </a:bodyPr>
          <a:lstStyle/>
          <a:p>
            <a:pPr marL="550926" indent="-514350">
              <a:buFont typeface="+mj-lt"/>
              <a:buAutoNum type="arabicPeriod"/>
            </a:pPr>
            <a:r>
              <a:rPr lang="en-US" sz="2800" dirty="0" smtClean="0"/>
              <a:t>Detect illegal file sharing – first warning</a:t>
            </a:r>
          </a:p>
          <a:p>
            <a:pPr marL="550926" indent="-514350">
              <a:buFont typeface="+mj-lt"/>
              <a:buAutoNum type="arabicPeriod"/>
            </a:pPr>
            <a:r>
              <a:rPr lang="en-US" sz="2800" dirty="0" smtClean="0"/>
              <a:t>Second warning</a:t>
            </a:r>
          </a:p>
          <a:p>
            <a:pPr marL="550926" indent="-514350">
              <a:buFont typeface="+mj-lt"/>
              <a:buAutoNum type="arabicPeriod"/>
            </a:pPr>
            <a:r>
              <a:rPr lang="en-US" sz="2800" dirty="0" smtClean="0"/>
              <a:t>Third infringement  -  IP address disconnected.</a:t>
            </a:r>
          </a:p>
          <a:p>
            <a:pPr marL="550926" indent="-514350">
              <a:buNone/>
            </a:pPr>
            <a:endParaRPr lang="en-US" sz="2800" dirty="0" smtClean="0"/>
          </a:p>
          <a:p>
            <a:pPr marL="550926" indent="-514350">
              <a:buNone/>
            </a:pPr>
            <a:r>
              <a:rPr lang="en-US" sz="2800" dirty="0" smtClean="0"/>
              <a:t>There are some exceptions to the ultimate</a:t>
            </a:r>
          </a:p>
          <a:p>
            <a:pPr marL="550926" indent="-514350">
              <a:buNone/>
            </a:pPr>
            <a:r>
              <a:rPr lang="en-US" sz="2800" dirty="0" smtClean="0"/>
              <a:t>Sanctions.</a:t>
            </a:r>
          </a:p>
          <a:p>
            <a:pPr marL="550926" indent="-514350">
              <a:buNone/>
            </a:pPr>
            <a:endParaRPr lang="en-US" sz="2800" dirty="0" smtClean="0"/>
          </a:p>
          <a:p>
            <a:pPr marL="550926" indent="-514350">
              <a:buFont typeface="+mj-lt"/>
              <a:buAutoNum type="arabicPeriod"/>
            </a:pPr>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Data Protection Issues</a:t>
            </a:r>
            <a:endParaRPr lang="en-US" dirty="0"/>
          </a:p>
        </p:txBody>
      </p:sp>
      <p:sp>
        <p:nvSpPr>
          <p:cNvPr id="17411" name="Rectangle 3"/>
          <p:cNvSpPr>
            <a:spLocks noGrp="1" noChangeArrowheads="1"/>
          </p:cNvSpPr>
          <p:nvPr>
            <p:ph idx="1"/>
          </p:nvPr>
        </p:nvSpPr>
        <p:spPr>
          <a:xfrm>
            <a:off x="457200" y="1600200"/>
            <a:ext cx="7924800" cy="4525963"/>
          </a:xfrm>
        </p:spPr>
        <p:txBody>
          <a:bodyPr>
            <a:normAutofit/>
          </a:bodyPr>
          <a:lstStyle/>
          <a:p>
            <a:pPr marL="550926" indent="-514350">
              <a:buFont typeface="+mj-lt"/>
              <a:buAutoNum type="arabicPeriod"/>
            </a:pPr>
            <a:r>
              <a:rPr lang="en-US" sz="2800" dirty="0" smtClean="0"/>
              <a:t>Does the data comprising the IP address amount to personal data for the purposes of the Data Protection Acts. 	</a:t>
            </a:r>
          </a:p>
          <a:p>
            <a:pPr marL="550926" indent="-514350">
              <a:buNone/>
            </a:pPr>
            <a:r>
              <a:rPr lang="en-US" sz="2800" dirty="0" smtClean="0"/>
              <a:t>	Is this subject to special requirements? 						</a:t>
            </a:r>
          </a:p>
          <a:p>
            <a:pPr marL="550926" indent="-514350">
              <a:buNone/>
            </a:pPr>
            <a:r>
              <a:rPr lang="en-US" sz="2400" dirty="0" smtClean="0">
                <a:solidFill>
                  <a:schemeClr val="accent1">
                    <a:lumMod val="60000"/>
                    <a:lumOff val="40000"/>
                  </a:schemeClr>
                </a:solidFill>
              </a:rPr>
              <a:t>2.</a:t>
            </a:r>
            <a:r>
              <a:rPr lang="en-US" sz="2800" dirty="0" smtClean="0"/>
              <a:t>	Is the “processing” of this data “necessary for the purposes of pursuing a legitimate interest or “unwarranted” processing prejudicial to fundamental rights and freedoms?</a:t>
            </a:r>
          </a:p>
          <a:p>
            <a:pPr marL="550926" indent="-514350">
              <a:buNone/>
            </a:pPr>
            <a:endParaRPr lang="en-US" sz="2800" dirty="0" smtClean="0"/>
          </a:p>
          <a:p>
            <a:pPr marL="550926" indent="-514350">
              <a:buNone/>
            </a:pPr>
            <a:endParaRPr lang="en-US" sz="2800" dirty="0" smtClean="0"/>
          </a:p>
          <a:p>
            <a:pPr marL="550926" indent="-514350">
              <a:buNone/>
            </a:pPr>
            <a:endParaRPr lang="en-US" sz="28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r>
              <a:rPr lang="en-US" dirty="0" smtClean="0"/>
              <a:t>Personal Data/Right to Privacy</a:t>
            </a:r>
            <a:endParaRPr lang="en-US" dirty="0"/>
          </a:p>
        </p:txBody>
      </p:sp>
      <p:sp>
        <p:nvSpPr>
          <p:cNvPr id="19459" name="Rectangle 3"/>
          <p:cNvSpPr>
            <a:spLocks noGrp="1" noChangeArrowheads="1"/>
          </p:cNvSpPr>
          <p:nvPr>
            <p:ph idx="1"/>
          </p:nvPr>
        </p:nvSpPr>
        <p:spPr/>
        <p:txBody>
          <a:bodyPr>
            <a:normAutofit/>
          </a:bodyPr>
          <a:lstStyle/>
          <a:p>
            <a:pPr algn="ctr">
              <a:buFontTx/>
              <a:buNone/>
            </a:pPr>
            <a:r>
              <a:rPr lang="en-US" sz="2800" dirty="0" smtClean="0"/>
              <a:t>“a protocol to choke off the  problem in a three stage process that never involved the identification of any wrong doer” </a:t>
            </a:r>
          </a:p>
          <a:p>
            <a:pPr algn="ctr">
              <a:buFontTx/>
              <a:buNone/>
            </a:pPr>
            <a:endParaRPr lang="en-US" sz="2800" dirty="0" smtClean="0"/>
          </a:p>
          <a:p>
            <a:r>
              <a:rPr lang="en-US" sz="2800" dirty="0" smtClean="0"/>
              <a:t>No breach</a:t>
            </a:r>
          </a:p>
          <a:p>
            <a:r>
              <a:rPr lang="en-US" sz="2800" dirty="0" smtClean="0"/>
              <a:t>No personal identification</a:t>
            </a:r>
          </a:p>
          <a:p>
            <a:r>
              <a:rPr lang="en-US" sz="2800" dirty="0" smtClean="0"/>
              <a:t>No prosecution of a crime</a:t>
            </a:r>
          </a:p>
        </p:txBody>
      </p:sp>
    </p:spTree>
  </p:cSld>
  <p:clrMapOvr>
    <a:masterClrMapping/>
  </p:clrMapOvr>
  <p:transition>
    <p:sndAc>
      <p:stSnd>
        <p:snd r:embed="rId3"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304800"/>
            <a:ext cx="8229600" cy="1143000"/>
          </a:xfrm>
        </p:spPr>
        <p:txBody>
          <a:bodyPr/>
          <a:lstStyle/>
          <a:p>
            <a:r>
              <a:rPr lang="en-US" dirty="0" smtClean="0"/>
              <a:t>Necessity v Breach of Liberty</a:t>
            </a:r>
            <a:endParaRPr lang="en-US" dirty="0"/>
          </a:p>
        </p:txBody>
      </p:sp>
      <p:sp>
        <p:nvSpPr>
          <p:cNvPr id="20483" name="Rectangle 3"/>
          <p:cNvSpPr>
            <a:spLocks noGrp="1" noChangeArrowheads="1"/>
          </p:cNvSpPr>
          <p:nvPr>
            <p:ph idx="1"/>
          </p:nvPr>
        </p:nvSpPr>
        <p:spPr>
          <a:xfrm>
            <a:off x="457200" y="1371600"/>
            <a:ext cx="8534400" cy="5181600"/>
          </a:xfrm>
        </p:spPr>
        <p:txBody>
          <a:bodyPr>
            <a:normAutofit fontScale="77500" lnSpcReduction="20000"/>
          </a:bodyPr>
          <a:lstStyle/>
          <a:p>
            <a:endParaRPr lang="en-US" sz="2800" dirty="0"/>
          </a:p>
          <a:p>
            <a:pPr marL="550926" indent="-514350">
              <a:buFont typeface="+mj-lt"/>
              <a:buAutoNum type="arabicPeriod"/>
            </a:pPr>
            <a:r>
              <a:rPr lang="en-US" sz="2800" dirty="0" smtClean="0"/>
              <a:t>Termination of a non negotiated contract</a:t>
            </a:r>
          </a:p>
          <a:p>
            <a:pPr marL="550926" indent="-514350">
              <a:buFont typeface="+mj-lt"/>
              <a:buAutoNum type="arabicPeriod"/>
            </a:pPr>
            <a:r>
              <a:rPr lang="en-US" sz="2800" dirty="0" smtClean="0"/>
              <a:t>No proper (authorised) investigation</a:t>
            </a:r>
          </a:p>
          <a:p>
            <a:pPr marL="550926" indent="-514350">
              <a:buFont typeface="+mj-lt"/>
              <a:buAutoNum type="arabicPeriod"/>
            </a:pPr>
            <a:r>
              <a:rPr lang="en-US" sz="2800" dirty="0" smtClean="0"/>
              <a:t>No final determination by a Court / right of appeal.</a:t>
            </a:r>
          </a:p>
          <a:p>
            <a:pPr marL="550926" indent="-514350">
              <a:buNone/>
            </a:pPr>
            <a:endParaRPr lang="en-US" sz="2800" dirty="0" smtClean="0"/>
          </a:p>
          <a:p>
            <a:pPr marL="550926" indent="-514350"/>
            <a:r>
              <a:rPr lang="en-US" sz="2800" dirty="0" smtClean="0"/>
              <a:t>Is there any “right to steal somebody else’s</a:t>
            </a:r>
          </a:p>
          <a:p>
            <a:pPr marL="550926" indent="-514350">
              <a:buNone/>
            </a:pPr>
            <a:r>
              <a:rPr lang="en-US" sz="2800" dirty="0" smtClean="0"/>
              <a:t>	 copyright material”</a:t>
            </a:r>
          </a:p>
          <a:p>
            <a:pPr marL="550926" indent="-514350">
              <a:buNone/>
            </a:pPr>
            <a:endParaRPr lang="en-US" sz="2800" dirty="0" smtClean="0"/>
          </a:p>
          <a:p>
            <a:pPr marL="550926" indent="-514350"/>
            <a:r>
              <a:rPr lang="en-US" sz="2600" dirty="0" smtClean="0"/>
              <a:t>Fundamental right not just to privacy but to copyright</a:t>
            </a:r>
          </a:p>
          <a:p>
            <a:pPr marL="550926" indent="-514350">
              <a:buNone/>
            </a:pPr>
            <a:r>
              <a:rPr lang="en-US" sz="1800" dirty="0" smtClean="0"/>
              <a:t>	Article 40.3.2 and Article 43.1 of the Constitution of Ireland 1937</a:t>
            </a:r>
          </a:p>
          <a:p>
            <a:pPr marL="550926" indent="-514350">
              <a:buNone/>
            </a:pPr>
            <a:r>
              <a:rPr lang="en-US" sz="1800" dirty="0" smtClean="0"/>
              <a:t>	</a:t>
            </a:r>
          </a:p>
          <a:p>
            <a:pPr marL="550926" indent="-514350"/>
            <a:r>
              <a:rPr lang="en-US" sz="2800" dirty="0" smtClean="0"/>
              <a:t>Super- legislative effectiveness.</a:t>
            </a:r>
          </a:p>
          <a:p>
            <a:pPr marL="550926" indent="-514350">
              <a:buNone/>
            </a:pPr>
            <a:endParaRPr lang="en-US" sz="1800" dirty="0" smtClean="0"/>
          </a:p>
          <a:p>
            <a:pPr marL="550926" indent="-514350" algn="ctr">
              <a:buNone/>
            </a:pPr>
            <a:r>
              <a:rPr lang="en-US" sz="2400" dirty="0" smtClean="0"/>
              <a:t>“No One in the community can escape the law, as to the obligations that it</a:t>
            </a:r>
          </a:p>
          <a:p>
            <a:pPr marL="550926" indent="-514350" algn="ctr">
              <a:buNone/>
            </a:pPr>
            <a:r>
              <a:rPr lang="en-US" sz="2400" dirty="0" smtClean="0"/>
              <a:t> imposes or the rights that it declares. The means of infringement or the</a:t>
            </a:r>
          </a:p>
          <a:p>
            <a:pPr marL="550926" indent="-514350" algn="ctr">
              <a:buNone/>
            </a:pPr>
            <a:r>
              <a:rPr lang="en-US" sz="2400" dirty="0" smtClean="0"/>
              <a:t>ideology that may grow around a medium of infringement are not germane.</a:t>
            </a:r>
          </a:p>
          <a:p>
            <a:pPr marL="550926" indent="-514350" algn="ctr">
              <a:buNone/>
            </a:pPr>
            <a:r>
              <a:rPr lang="en-US" sz="2400" dirty="0" smtClean="0"/>
              <a:t>Otherwise, the law lacks legitimacy”</a:t>
            </a:r>
            <a:endParaRPr lang="en-US" sz="2800" dirty="0" smtClean="0"/>
          </a:p>
          <a:p>
            <a:pPr marL="550926" indent="-514350">
              <a:buNone/>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483">
                                            <p:txEl>
                                              <p:pRg st="13" end="13"/>
                                            </p:txEl>
                                          </p:spTgt>
                                        </p:tgtEl>
                                        <p:attrNameLst>
                                          <p:attrName>style.visibility</p:attrName>
                                        </p:attrNameLst>
                                      </p:cBhvr>
                                      <p:to>
                                        <p:strVal val="visible"/>
                                      </p:to>
                                    </p:set>
                                    <p:anim calcmode="lin" valueType="num">
                                      <p:cBhvr additive="base">
                                        <p:cTn id="7" dur="1000" fill="hold"/>
                                        <p:tgtEl>
                                          <p:spTgt spid="20483">
                                            <p:txEl>
                                              <p:pRg st="13" end="1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0483">
                                            <p:txEl>
                                              <p:pRg st="13" end="13"/>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0483">
                                            <p:txEl>
                                              <p:pRg st="14" end="14"/>
                                            </p:txEl>
                                          </p:spTgt>
                                        </p:tgtEl>
                                        <p:attrNameLst>
                                          <p:attrName>style.visibility</p:attrName>
                                        </p:attrNameLst>
                                      </p:cBhvr>
                                      <p:to>
                                        <p:strVal val="visible"/>
                                      </p:to>
                                    </p:set>
                                    <p:anim calcmode="lin" valueType="num">
                                      <p:cBhvr additive="base">
                                        <p:cTn id="12" dur="1000" fill="hold"/>
                                        <p:tgtEl>
                                          <p:spTgt spid="20483">
                                            <p:txEl>
                                              <p:pRg st="14" end="14"/>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0483">
                                            <p:txEl>
                                              <p:pRg st="14" end="14"/>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20483">
                                            <p:txEl>
                                              <p:pRg st="15" end="15"/>
                                            </p:txEl>
                                          </p:spTgt>
                                        </p:tgtEl>
                                        <p:attrNameLst>
                                          <p:attrName>style.visibility</p:attrName>
                                        </p:attrNameLst>
                                      </p:cBhvr>
                                      <p:to>
                                        <p:strVal val="visible"/>
                                      </p:to>
                                    </p:set>
                                    <p:anim calcmode="lin" valueType="num">
                                      <p:cBhvr additive="base">
                                        <p:cTn id="17" dur="1000" fill="hold"/>
                                        <p:tgtEl>
                                          <p:spTgt spid="20483">
                                            <p:txEl>
                                              <p:pRg st="15" end="15"/>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20483">
                                            <p:txEl>
                                              <p:pRg st="15" end="15"/>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20483">
                                            <p:txEl>
                                              <p:pRg st="16" end="16"/>
                                            </p:txEl>
                                          </p:spTgt>
                                        </p:tgtEl>
                                        <p:attrNameLst>
                                          <p:attrName>style.visibility</p:attrName>
                                        </p:attrNameLst>
                                      </p:cBhvr>
                                      <p:to>
                                        <p:strVal val="visible"/>
                                      </p:to>
                                    </p:set>
                                    <p:anim calcmode="lin" valueType="num">
                                      <p:cBhvr additive="base">
                                        <p:cTn id="22" dur="1000" fill="hold"/>
                                        <p:tgtEl>
                                          <p:spTgt spid="20483">
                                            <p:txEl>
                                              <p:pRg st="16" end="16"/>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20483">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The Result</a:t>
            </a:r>
            <a:endParaRPr lang="en-IE" dirty="0"/>
          </a:p>
        </p:txBody>
      </p:sp>
      <p:sp>
        <p:nvSpPr>
          <p:cNvPr id="3" name="Content Placeholder 2"/>
          <p:cNvSpPr>
            <a:spLocks noGrp="1"/>
          </p:cNvSpPr>
          <p:nvPr>
            <p:ph idx="1"/>
          </p:nvPr>
        </p:nvSpPr>
        <p:spPr/>
        <p:txBody>
          <a:bodyPr>
            <a:normAutofit lnSpcReduction="10000"/>
          </a:bodyPr>
          <a:lstStyle/>
          <a:p>
            <a:r>
              <a:rPr lang="en-IE" dirty="0" smtClean="0"/>
              <a:t>Graduated response</a:t>
            </a:r>
          </a:p>
          <a:p>
            <a:endParaRPr lang="en-IE" dirty="0" smtClean="0"/>
          </a:p>
          <a:p>
            <a:r>
              <a:rPr lang="en-IE" dirty="0" smtClean="0"/>
              <a:t>No one using data to identify people</a:t>
            </a:r>
          </a:p>
          <a:p>
            <a:endParaRPr lang="en-IE" dirty="0" smtClean="0"/>
          </a:p>
          <a:p>
            <a:r>
              <a:rPr lang="en-IE" dirty="0" smtClean="0"/>
              <a:t>No one accusing anyone of an offence</a:t>
            </a:r>
          </a:p>
          <a:p>
            <a:endParaRPr lang="en-IE" dirty="0" smtClean="0"/>
          </a:p>
          <a:p>
            <a:r>
              <a:rPr lang="en-IE" dirty="0" smtClean="0"/>
              <a:t>Information Society Directive – </a:t>
            </a:r>
          </a:p>
          <a:p>
            <a:pPr algn="ctr">
              <a:buNone/>
            </a:pPr>
            <a:r>
              <a:rPr lang="en-IE" sz="2000" dirty="0" smtClean="0"/>
              <a:t>increasing use of intermediaries - best placed to </a:t>
            </a:r>
          </a:p>
          <a:p>
            <a:pPr algn="ctr">
              <a:buNone/>
            </a:pPr>
            <a:r>
              <a:rPr lang="en-IE" sz="2000" dirty="0" smtClean="0"/>
              <a:t>bring illegal activities to an end</a:t>
            </a:r>
            <a:endParaRPr lang="en-IE"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THE DEBATE CONTINUES</a:t>
            </a:r>
            <a:br>
              <a:rPr lang="en-IE" dirty="0" smtClean="0"/>
            </a:br>
            <a:endParaRPr lang="en-IE" dirty="0"/>
          </a:p>
        </p:txBody>
      </p:sp>
      <p:pic>
        <p:nvPicPr>
          <p:cNvPr id="6" name="Picture 5" descr="hsc5645h.jpg"/>
          <p:cNvPicPr>
            <a:picLocks noChangeAspect="1"/>
          </p:cNvPicPr>
          <p:nvPr/>
        </p:nvPicPr>
        <p:blipFill>
          <a:blip r:embed="rId3" cstate="print"/>
          <a:stretch>
            <a:fillRect/>
          </a:stretch>
        </p:blipFill>
        <p:spPr>
          <a:xfrm>
            <a:off x="457200" y="1219200"/>
            <a:ext cx="6324600" cy="45537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The protection of the Author </a:t>
            </a:r>
            <a:endParaRPr lang="en-US" dirty="0"/>
          </a:p>
        </p:txBody>
      </p:sp>
      <p:sp>
        <p:nvSpPr>
          <p:cNvPr id="16387" name="Rectangle 3"/>
          <p:cNvSpPr>
            <a:spLocks noGrp="1" noChangeArrowheads="1"/>
          </p:cNvSpPr>
          <p:nvPr>
            <p:ph idx="1"/>
          </p:nvPr>
        </p:nvSpPr>
        <p:spPr>
          <a:xfrm>
            <a:off x="457200" y="1600200"/>
            <a:ext cx="7848600" cy="4525963"/>
          </a:xfrm>
        </p:spPr>
        <p:txBody>
          <a:bodyPr>
            <a:normAutofit/>
          </a:bodyPr>
          <a:lstStyle/>
          <a:p>
            <a:pPr>
              <a:buNone/>
            </a:pPr>
            <a:endParaRPr lang="en-US" dirty="0" smtClean="0"/>
          </a:p>
          <a:p>
            <a:pPr algn="ctr">
              <a:buNone/>
            </a:pPr>
            <a:r>
              <a:rPr lang="en-US" sz="2400" dirty="0" smtClean="0"/>
              <a:t>“ the fruits of moments of inspiration worked our through weeks of endeavour and representing, sometimes, the distillation of some fundamental experience of life, would bring no reward, perhaps not even applause”. </a:t>
            </a:r>
          </a:p>
          <a:p>
            <a:pPr algn="ctr">
              <a:buNone/>
            </a:pPr>
            <a:endParaRPr lang="en-US" sz="2400" dirty="0" smtClean="0"/>
          </a:p>
          <a:p>
            <a:pPr algn="ctr">
              <a:buNone/>
            </a:pPr>
            <a:r>
              <a:rPr lang="en-US" dirty="0" smtClean="0"/>
              <a:t>“unrestrained, unauthorised copying over the</a:t>
            </a:r>
          </a:p>
          <a:p>
            <a:pPr algn="ctr">
              <a:buNone/>
            </a:pPr>
            <a:r>
              <a:rPr lang="en-US" dirty="0" smtClean="0"/>
              <a:t>Internet, which I regard as being theft”</a:t>
            </a:r>
          </a:p>
          <a:p>
            <a:pPr algn="r">
              <a:buNone/>
            </a:pPr>
            <a:r>
              <a:rPr lang="en-US" sz="1600" dirty="0" smtClean="0"/>
              <a:t>(PIRATE BAY)</a:t>
            </a: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r>
              <a:rPr lang="en-US" sz="4000" dirty="0" smtClean="0"/>
              <a:t>Sharing – v - Stealing</a:t>
            </a:r>
            <a:endParaRPr lang="en-US" sz="4000" dirty="0"/>
          </a:p>
        </p:txBody>
      </p:sp>
      <p:sp>
        <p:nvSpPr>
          <p:cNvPr id="14339" name="Rectangle 3"/>
          <p:cNvSpPr>
            <a:spLocks noGrp="1" noChangeArrowheads="1"/>
          </p:cNvSpPr>
          <p:nvPr>
            <p:ph idx="1"/>
          </p:nvPr>
        </p:nvSpPr>
        <p:spPr>
          <a:xfrm>
            <a:off x="457200" y="1143000"/>
            <a:ext cx="8229600" cy="5059363"/>
          </a:xfrm>
        </p:spPr>
        <p:txBody>
          <a:bodyPr>
            <a:normAutofit/>
          </a:bodyPr>
          <a:lstStyle/>
          <a:p>
            <a:pPr>
              <a:lnSpc>
                <a:spcPct val="80000"/>
              </a:lnSpc>
              <a:buFontTx/>
              <a:buNone/>
            </a:pPr>
            <a:endParaRPr lang="en-US" sz="3500" dirty="0" smtClean="0"/>
          </a:p>
          <a:p>
            <a:pPr>
              <a:lnSpc>
                <a:spcPct val="80000"/>
              </a:lnSpc>
            </a:pPr>
            <a:r>
              <a:rPr lang="en-US" sz="3500" dirty="0" smtClean="0"/>
              <a:t>Creative Commons .</a:t>
            </a:r>
          </a:p>
          <a:p>
            <a:pPr>
              <a:lnSpc>
                <a:spcPct val="80000"/>
              </a:lnSpc>
              <a:buFontTx/>
              <a:buNone/>
            </a:pPr>
            <a:endParaRPr lang="en-US" sz="2800" dirty="0" smtClean="0"/>
          </a:p>
          <a:p>
            <a:pPr>
              <a:lnSpc>
                <a:spcPct val="80000"/>
              </a:lnSpc>
              <a:buFontTx/>
              <a:buNone/>
            </a:pPr>
            <a:r>
              <a:rPr lang="en-US" sz="2800" dirty="0" smtClean="0"/>
              <a:t>Belief in internet self governance - outside of national borders. </a:t>
            </a:r>
          </a:p>
          <a:p>
            <a:pPr>
              <a:lnSpc>
                <a:spcPct val="80000"/>
              </a:lnSpc>
              <a:buFontTx/>
              <a:buNone/>
            </a:pPr>
            <a:endParaRPr lang="en-US" sz="3500" dirty="0" smtClean="0"/>
          </a:p>
          <a:p>
            <a:pPr>
              <a:lnSpc>
                <a:spcPct val="80000"/>
              </a:lnSpc>
            </a:pPr>
            <a:r>
              <a:rPr lang="en-US" sz="3500" dirty="0" smtClean="0"/>
              <a:t>The Artist’s View</a:t>
            </a:r>
          </a:p>
          <a:p>
            <a:pPr>
              <a:lnSpc>
                <a:spcPct val="80000"/>
              </a:lnSpc>
              <a:buFontTx/>
              <a:buNone/>
            </a:pPr>
            <a:endParaRPr lang="en-US" sz="2800" dirty="0" smtClean="0"/>
          </a:p>
          <a:p>
            <a:pPr>
              <a:lnSpc>
                <a:spcPct val="80000"/>
              </a:lnSpc>
              <a:buFontTx/>
              <a:buNone/>
            </a:pPr>
            <a:r>
              <a:rPr lang="en-US" sz="2800" dirty="0" smtClean="0"/>
              <a:t>	Featured Artist Coalition </a:t>
            </a:r>
          </a:p>
          <a:p>
            <a:pPr>
              <a:lnSpc>
                <a:spcPct val="80000"/>
              </a:lnSpc>
              <a:buFontTx/>
              <a:buNone/>
            </a:pPr>
            <a:r>
              <a:rPr lang="en-US" sz="2800" dirty="0" smtClean="0"/>
              <a:t>	</a:t>
            </a:r>
            <a:r>
              <a:rPr lang="en-US" sz="2400" dirty="0" smtClean="0"/>
              <a:t>Radiohead, Pink Floyd, Blur </a:t>
            </a:r>
          </a:p>
          <a:p>
            <a:pPr>
              <a:lnSpc>
                <a:spcPct val="80000"/>
              </a:lnSpc>
              <a:buFontTx/>
              <a:buNone/>
            </a:pPr>
            <a:r>
              <a:rPr lang="en-US" sz="2400" dirty="0" smtClean="0"/>
              <a:t>	I</a:t>
            </a:r>
            <a:r>
              <a:rPr lang="en-US" sz="2800" dirty="0" smtClean="0"/>
              <a:t>nvasion of privacy – adverse effect</a:t>
            </a:r>
          </a:p>
          <a:p>
            <a:pPr>
              <a:lnSpc>
                <a:spcPct val="80000"/>
              </a:lnSpc>
              <a:buFontTx/>
              <a:buNone/>
            </a:pPr>
            <a:endParaRPr lang="en-US" sz="2800" dirty="0" smtClean="0"/>
          </a:p>
          <a:p>
            <a:pPr>
              <a:lnSpc>
                <a:spcPct val="80000"/>
              </a:lnSpc>
              <a:buFontTx/>
              <a:buNone/>
            </a:pPr>
            <a:endParaRPr lang="en-US" sz="28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04800"/>
            <a:ext cx="8229600" cy="1143000"/>
          </a:xfrm>
        </p:spPr>
        <p:txBody>
          <a:bodyPr/>
          <a:lstStyle/>
          <a:p>
            <a:r>
              <a:rPr lang="en-US" sz="4800" dirty="0" smtClean="0"/>
              <a:t>The Statistics</a:t>
            </a:r>
            <a:endParaRPr lang="en-US" dirty="0"/>
          </a:p>
        </p:txBody>
      </p:sp>
      <p:sp>
        <p:nvSpPr>
          <p:cNvPr id="21507" name="Rectangle 3"/>
          <p:cNvSpPr>
            <a:spLocks noGrp="1" noChangeArrowheads="1"/>
          </p:cNvSpPr>
          <p:nvPr>
            <p:ph idx="1"/>
          </p:nvPr>
        </p:nvSpPr>
        <p:spPr>
          <a:xfrm>
            <a:off x="381000" y="1371600"/>
            <a:ext cx="8229600" cy="4525963"/>
          </a:xfrm>
        </p:spPr>
        <p:txBody>
          <a:bodyPr>
            <a:normAutofit/>
          </a:bodyPr>
          <a:lstStyle/>
          <a:p>
            <a:pPr>
              <a:buFontTx/>
              <a:buNone/>
            </a:pPr>
            <a:endParaRPr lang="en-US" sz="2800" dirty="0"/>
          </a:p>
          <a:p>
            <a:pPr>
              <a:lnSpc>
                <a:spcPct val="80000"/>
              </a:lnSpc>
            </a:pPr>
            <a:r>
              <a:rPr lang="en-US" sz="2000" dirty="0" smtClean="0"/>
              <a:t>iTunes 10 billionth track</a:t>
            </a:r>
          </a:p>
          <a:p>
            <a:pPr>
              <a:lnSpc>
                <a:spcPct val="80000"/>
              </a:lnSpc>
            </a:pPr>
            <a:r>
              <a:rPr lang="en-US" sz="2000" dirty="0" smtClean="0"/>
              <a:t>Christmas day 2007 – 20 million songs</a:t>
            </a:r>
          </a:p>
          <a:p>
            <a:pPr>
              <a:lnSpc>
                <a:spcPct val="80000"/>
              </a:lnSpc>
            </a:pPr>
            <a:r>
              <a:rPr lang="en-US" sz="2000" dirty="0" smtClean="0"/>
              <a:t>2008 -  10 billion music files downloaded without payment. </a:t>
            </a:r>
          </a:p>
          <a:p>
            <a:pPr>
              <a:lnSpc>
                <a:spcPct val="80000"/>
              </a:lnSpc>
              <a:buFontTx/>
              <a:buNone/>
            </a:pPr>
            <a:r>
              <a:rPr lang="en-US" sz="2000" dirty="0" smtClean="0"/>
              <a:t>	   - 95% digital music downloaded  illegally</a:t>
            </a:r>
          </a:p>
          <a:p>
            <a:pPr>
              <a:lnSpc>
                <a:spcPct val="80000"/>
              </a:lnSpc>
            </a:pPr>
            <a:r>
              <a:rPr lang="en-US" sz="2000" dirty="0" smtClean="0"/>
              <a:t>78% illegal down loaders use P2P</a:t>
            </a:r>
          </a:p>
          <a:p>
            <a:pPr>
              <a:lnSpc>
                <a:spcPct val="80000"/>
              </a:lnSpc>
            </a:pPr>
            <a:r>
              <a:rPr lang="en-US" sz="2000" dirty="0" smtClean="0"/>
              <a:t>76% downloaded files (illegal) MP3</a:t>
            </a:r>
          </a:p>
          <a:p>
            <a:pPr>
              <a:lnSpc>
                <a:spcPct val="80000"/>
              </a:lnSpc>
            </a:pPr>
            <a:r>
              <a:rPr lang="en-US" sz="2000" dirty="0" smtClean="0"/>
              <a:t>Men are worse!</a:t>
            </a:r>
          </a:p>
          <a:p>
            <a:pPr>
              <a:lnSpc>
                <a:spcPct val="80000"/>
              </a:lnSpc>
            </a:pPr>
            <a:r>
              <a:rPr lang="en-US" sz="2000" dirty="0" smtClean="0"/>
              <a:t>YouTube – 20hours of video footage every minute – 100 years every day</a:t>
            </a:r>
          </a:p>
          <a:p>
            <a:pPr>
              <a:lnSpc>
                <a:spcPct val="80000"/>
              </a:lnSpc>
            </a:pPr>
            <a:r>
              <a:rPr lang="en-US" sz="2000" dirty="0" smtClean="0"/>
              <a:t>US monthly minimum wage – 1229 albums on iTunes / single downloaded 12,399 times</a:t>
            </a:r>
          </a:p>
          <a:p>
            <a:pPr>
              <a:lnSpc>
                <a:spcPct val="80000"/>
              </a:lnSpc>
              <a:buFontTx/>
              <a:buNone/>
            </a:pPr>
            <a:r>
              <a:rPr lang="en-US" sz="2800" smtClean="0"/>
              <a:t> </a:t>
            </a:r>
            <a:endParaRPr lang="en-US" sz="2800" dirty="0" smtClean="0"/>
          </a:p>
        </p:txBody>
      </p:sp>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reamstime_4750200.jpg"/>
          <p:cNvPicPr>
            <a:picLocks noChangeAspect="1"/>
          </p:cNvPicPr>
          <p:nvPr/>
        </p:nvPicPr>
        <p:blipFill>
          <a:blip r:embed="rId2" cstate="print"/>
          <a:stretch>
            <a:fillRect/>
          </a:stretch>
        </p:blipFill>
        <p:spPr>
          <a:xfrm>
            <a:off x="2362200" y="990600"/>
            <a:ext cx="4419600" cy="44196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04800"/>
            <a:ext cx="8229600" cy="1143000"/>
          </a:xfrm>
        </p:spPr>
        <p:txBody>
          <a:bodyPr/>
          <a:lstStyle/>
          <a:p>
            <a:r>
              <a:rPr lang="en-US" dirty="0" smtClean="0">
                <a:solidFill>
                  <a:srgbClr val="00B0F0"/>
                </a:solidFill>
              </a:rPr>
              <a:t>Introduction: </a:t>
            </a:r>
            <a:endParaRPr lang="en-US" dirty="0">
              <a:solidFill>
                <a:srgbClr val="00B0F0"/>
              </a:solidFill>
            </a:endParaRPr>
          </a:p>
        </p:txBody>
      </p:sp>
      <p:sp>
        <p:nvSpPr>
          <p:cNvPr id="3075" name="Rectangle 3"/>
          <p:cNvSpPr>
            <a:spLocks noGrp="1" noChangeArrowheads="1"/>
          </p:cNvSpPr>
          <p:nvPr>
            <p:ph idx="1"/>
          </p:nvPr>
        </p:nvSpPr>
        <p:spPr>
          <a:xfrm>
            <a:off x="685800" y="1905000"/>
            <a:ext cx="7239000" cy="4221163"/>
          </a:xfrm>
        </p:spPr>
        <p:txBody>
          <a:bodyPr>
            <a:normAutofit/>
          </a:bodyPr>
          <a:lstStyle/>
          <a:p>
            <a:r>
              <a:rPr lang="en-US" sz="3200" dirty="0" smtClean="0"/>
              <a:t>BIT TORRENT</a:t>
            </a:r>
          </a:p>
          <a:p>
            <a:r>
              <a:rPr lang="en-US" sz="3200" dirty="0" smtClean="0"/>
              <a:t>PEER TO PEER</a:t>
            </a:r>
          </a:p>
          <a:p>
            <a:r>
              <a:rPr lang="en-US" sz="3200" dirty="0" smtClean="0"/>
              <a:t>ISPs</a:t>
            </a:r>
          </a:p>
          <a:p>
            <a:r>
              <a:rPr lang="en-US" sz="3200" dirty="0" smtClean="0"/>
              <a:t>NAPSTER </a:t>
            </a:r>
          </a:p>
          <a:p>
            <a:r>
              <a:rPr lang="en-US" sz="3200" dirty="0" smtClean="0"/>
              <a:t>GROKSTER</a:t>
            </a:r>
          </a:p>
          <a:p>
            <a:r>
              <a:rPr lang="en-US" sz="3200" dirty="0" smtClean="0"/>
              <a:t>KAZAA</a:t>
            </a:r>
          </a:p>
        </p:txBody>
      </p:sp>
    </p:spTree>
  </p:cSld>
  <p:clrMapOvr>
    <a:masterClrMapping/>
  </p:clrMapOvr>
  <p:transition advClick="0" advTm="1000">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lstStyle/>
          <a:p>
            <a:r>
              <a:rPr lang="en-US" sz="2800" dirty="0" err="1" smtClean="0"/>
              <a:t>Hadopi</a:t>
            </a:r>
            <a:endParaRPr lang="en-US" sz="2800" dirty="0" smtClean="0"/>
          </a:p>
          <a:p>
            <a:r>
              <a:rPr lang="en-US" sz="2800" dirty="0" smtClean="0"/>
              <a:t>3 Strikes</a:t>
            </a:r>
          </a:p>
          <a:p>
            <a:r>
              <a:rPr lang="en-US" sz="2800" dirty="0" smtClean="0"/>
              <a:t>Unconstitutional - Conseil Constitutionel</a:t>
            </a:r>
          </a:p>
          <a:p>
            <a:r>
              <a:rPr lang="en-US" sz="2800" dirty="0" smtClean="0"/>
              <a:t>2009 Redraft passed</a:t>
            </a:r>
          </a:p>
          <a:p>
            <a:pPr>
              <a:buNone/>
            </a:pPr>
            <a:r>
              <a:rPr lang="en-US" sz="2800" dirty="0" smtClean="0"/>
              <a:t>	 - Role of Judge</a:t>
            </a:r>
          </a:p>
          <a:p>
            <a:pPr>
              <a:buNone/>
            </a:pPr>
            <a:r>
              <a:rPr lang="en-US" sz="2800" dirty="0" smtClean="0"/>
              <a:t>	- protection of Liberty</a:t>
            </a:r>
            <a:endParaRPr lang="en-US" sz="2800" dirty="0"/>
          </a:p>
        </p:txBody>
      </p:sp>
      <p:sp>
        <p:nvSpPr>
          <p:cNvPr id="4" name="Title 3"/>
          <p:cNvSpPr>
            <a:spLocks noGrp="1"/>
          </p:cNvSpPr>
          <p:nvPr>
            <p:ph type="title"/>
          </p:nvPr>
        </p:nvSpPr>
        <p:spPr/>
        <p:txBody>
          <a:bodyPr/>
          <a:lstStyle/>
          <a:p>
            <a:r>
              <a:rPr lang="en-IE" dirty="0" smtClean="0"/>
              <a:t>FRANCE</a:t>
            </a:r>
            <a:endParaRPr lang="en-IE" dirty="0"/>
          </a:p>
        </p:txBody>
      </p:sp>
    </p:spTree>
  </p:cSld>
  <p:clrMapOvr>
    <a:masterClrMapping/>
  </p:clrMapOvr>
  <p:transition>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UK</a:t>
            </a:r>
            <a:endParaRPr lang="en-US" dirty="0"/>
          </a:p>
        </p:txBody>
      </p:sp>
      <p:sp>
        <p:nvSpPr>
          <p:cNvPr id="23555" name="Rectangle 3"/>
          <p:cNvSpPr>
            <a:spLocks noGrp="1" noChangeArrowheads="1"/>
          </p:cNvSpPr>
          <p:nvPr>
            <p:ph idx="1"/>
          </p:nvPr>
        </p:nvSpPr>
        <p:spPr/>
        <p:txBody>
          <a:bodyPr/>
          <a:lstStyle/>
          <a:p>
            <a:r>
              <a:rPr lang="en-US" sz="2800" dirty="0" smtClean="0"/>
              <a:t>2010 Digital Economy Act</a:t>
            </a:r>
          </a:p>
          <a:p>
            <a:r>
              <a:rPr lang="en-US" sz="2800" dirty="0" smtClean="0"/>
              <a:t>Obligations on ISP</a:t>
            </a:r>
          </a:p>
          <a:p>
            <a:r>
              <a:rPr lang="en-US" sz="2800" dirty="0" smtClean="0"/>
              <a:t>Encourage lawful downloads</a:t>
            </a:r>
          </a:p>
          <a:p>
            <a:r>
              <a:rPr lang="en-US" sz="2800" dirty="0" smtClean="0"/>
              <a:t>Maintain records</a:t>
            </a:r>
          </a:p>
          <a:p>
            <a:r>
              <a:rPr lang="en-US" sz="2800" dirty="0" smtClean="0"/>
              <a:t>Assist in identifying serial offenders (Court order)</a:t>
            </a:r>
          </a:p>
          <a:p>
            <a:r>
              <a:rPr lang="en-US" sz="2800" dirty="0" err="1" smtClean="0"/>
              <a:t>Ofcom</a:t>
            </a:r>
            <a:r>
              <a:rPr lang="en-US" sz="2800" dirty="0" smtClean="0"/>
              <a:t> – standards and codes</a:t>
            </a:r>
          </a:p>
          <a:p>
            <a:r>
              <a:rPr lang="en-US" sz="2800" dirty="0" err="1" smtClean="0"/>
              <a:t>Newzbin</a:t>
            </a:r>
            <a:endParaRPr 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5"/>
          <p:cNvSpPr>
            <a:spLocks noGrp="1" noChangeArrowheads="1"/>
          </p:cNvSpPr>
          <p:nvPr>
            <p:ph type="title"/>
          </p:nvPr>
        </p:nvSpPr>
        <p:spPr/>
        <p:txBody>
          <a:bodyPr/>
          <a:lstStyle/>
          <a:p>
            <a:r>
              <a:rPr lang="en-US" dirty="0" smtClean="0"/>
              <a:t>Belgium</a:t>
            </a:r>
            <a:endParaRPr lang="en-US" dirty="0"/>
          </a:p>
        </p:txBody>
      </p:sp>
      <p:sp>
        <p:nvSpPr>
          <p:cNvPr id="24584" name="Rectangle 8"/>
          <p:cNvSpPr>
            <a:spLocks noGrp="1" noChangeArrowheads="1"/>
          </p:cNvSpPr>
          <p:nvPr>
            <p:ph type="body" sz="half" idx="2"/>
          </p:nvPr>
        </p:nvSpPr>
        <p:spPr/>
        <p:txBody>
          <a:bodyPr/>
          <a:lstStyle/>
          <a:p>
            <a:pPr>
              <a:buFontTx/>
              <a:buNone/>
            </a:pPr>
            <a:r>
              <a:rPr lang="en-US" sz="2800" dirty="0"/>
              <a:t>	</a:t>
            </a:r>
          </a:p>
        </p:txBody>
      </p:sp>
      <p:sp>
        <p:nvSpPr>
          <p:cNvPr id="5" name="Content Placeholder 4"/>
          <p:cNvSpPr>
            <a:spLocks noGrp="1"/>
          </p:cNvSpPr>
          <p:nvPr>
            <p:ph sz="half" idx="1"/>
          </p:nvPr>
        </p:nvSpPr>
        <p:spPr>
          <a:xfrm>
            <a:off x="457200" y="1600200"/>
            <a:ext cx="6019800" cy="4525963"/>
          </a:xfrm>
        </p:spPr>
        <p:txBody>
          <a:bodyPr/>
          <a:lstStyle/>
          <a:p>
            <a:r>
              <a:rPr lang="en-IE" dirty="0" smtClean="0"/>
              <a:t>SABAM v Scarlet (</a:t>
            </a:r>
            <a:r>
              <a:rPr lang="en-IE" dirty="0" err="1" smtClean="0"/>
              <a:t>tiscali</a:t>
            </a:r>
            <a:r>
              <a:rPr lang="en-IE" dirty="0" smtClean="0"/>
              <a:t>)</a:t>
            </a:r>
          </a:p>
          <a:p>
            <a:r>
              <a:rPr lang="en-IE" dirty="0" smtClean="0"/>
              <a:t> Audible Magic</a:t>
            </a:r>
          </a:p>
          <a:p>
            <a:r>
              <a:rPr lang="en-IE" dirty="0" smtClean="0"/>
              <a:t>Financial penalty for non compliance</a:t>
            </a:r>
          </a:p>
          <a:p>
            <a:r>
              <a:rPr lang="en-IE" dirty="0" smtClean="0"/>
              <a:t>Reference to ECJ </a:t>
            </a:r>
          </a:p>
          <a:p>
            <a:pPr>
              <a:buNone/>
            </a:pPr>
            <a:r>
              <a:rPr lang="en-IE" dirty="0" smtClean="0"/>
              <a:t>	-obligation on ISP to filter</a:t>
            </a:r>
          </a:p>
          <a:p>
            <a:pPr>
              <a:buNone/>
            </a:pPr>
            <a:r>
              <a:rPr lang="en-IE" dirty="0" smtClean="0"/>
              <a:t>	- proportionality</a:t>
            </a:r>
            <a:endParaRPr lang="en-IE"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Sweden</a:t>
            </a:r>
            <a:endParaRPr lang="en-IE" dirty="0"/>
          </a:p>
        </p:txBody>
      </p:sp>
      <p:sp>
        <p:nvSpPr>
          <p:cNvPr id="3" name="Content Placeholder 2"/>
          <p:cNvSpPr>
            <a:spLocks noGrp="1"/>
          </p:cNvSpPr>
          <p:nvPr>
            <p:ph sz="half" idx="1"/>
          </p:nvPr>
        </p:nvSpPr>
        <p:spPr>
          <a:xfrm>
            <a:off x="457200" y="1600200"/>
            <a:ext cx="6934200" cy="4525963"/>
          </a:xfrm>
        </p:spPr>
        <p:txBody>
          <a:bodyPr/>
          <a:lstStyle/>
          <a:p>
            <a:r>
              <a:rPr lang="en-IE" dirty="0" smtClean="0"/>
              <a:t>Pirate Bay</a:t>
            </a:r>
          </a:p>
          <a:p>
            <a:r>
              <a:rPr lang="en-IE" dirty="0" smtClean="0"/>
              <a:t>Platform &amp; Software to facilitate </a:t>
            </a:r>
            <a:r>
              <a:rPr lang="en-IE" dirty="0" err="1" smtClean="0"/>
              <a:t>filesharing</a:t>
            </a:r>
            <a:endParaRPr lang="en-IE" dirty="0" smtClean="0"/>
          </a:p>
          <a:p>
            <a:r>
              <a:rPr lang="en-IE" dirty="0" smtClean="0"/>
              <a:t>Seeders &amp; </a:t>
            </a:r>
            <a:r>
              <a:rPr lang="en-IE" dirty="0" err="1" smtClean="0"/>
              <a:t>Leechers</a:t>
            </a:r>
            <a:endParaRPr lang="en-IE" dirty="0" smtClean="0"/>
          </a:p>
          <a:p>
            <a:r>
              <a:rPr lang="en-IE" dirty="0" smtClean="0"/>
              <a:t>Facilitated illegal acts</a:t>
            </a:r>
          </a:p>
          <a:p>
            <a:r>
              <a:rPr lang="en-IE" dirty="0" smtClean="0"/>
              <a:t>Prison Sentence and Fine</a:t>
            </a:r>
          </a:p>
          <a:p>
            <a:r>
              <a:rPr lang="en-IE" dirty="0" smtClean="0"/>
              <a:t>Fuelled the debate</a:t>
            </a:r>
            <a:endParaRPr lang="en-I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reamstime_9141501.jpg"/>
          <p:cNvPicPr>
            <a:picLocks noChangeAspect="1"/>
          </p:cNvPicPr>
          <p:nvPr/>
        </p:nvPicPr>
        <p:blipFill>
          <a:blip r:embed="rId2" cstate="print"/>
          <a:stretch>
            <a:fillRect/>
          </a:stretch>
        </p:blipFill>
        <p:spPr>
          <a:xfrm>
            <a:off x="2286000" y="1981200"/>
            <a:ext cx="4572000" cy="3051810"/>
          </a:xfrm>
          <a:prstGeom prst="rect">
            <a:avLst/>
          </a:prstGeom>
        </p:spPr>
      </p:pic>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Historical Context of Copyright </a:t>
            </a:r>
            <a:endParaRPr lang="en-US" dirty="0"/>
          </a:p>
        </p:txBody>
      </p:sp>
      <p:sp>
        <p:nvSpPr>
          <p:cNvPr id="5123" name="Rectangle 3"/>
          <p:cNvSpPr>
            <a:spLocks noGrp="1" noChangeArrowheads="1"/>
          </p:cNvSpPr>
          <p:nvPr>
            <p:ph idx="1"/>
          </p:nvPr>
        </p:nvSpPr>
        <p:spPr>
          <a:xfrm>
            <a:off x="381000" y="1447800"/>
            <a:ext cx="8534400" cy="4495801"/>
          </a:xfrm>
        </p:spPr>
        <p:txBody>
          <a:bodyPr>
            <a:normAutofit/>
          </a:bodyPr>
          <a:lstStyle/>
          <a:p>
            <a:pPr>
              <a:buNone/>
            </a:pPr>
            <a:r>
              <a:rPr lang="en-US" sz="2400" dirty="0" smtClean="0"/>
              <a:t>The copying process a deterrent in itself</a:t>
            </a:r>
          </a:p>
          <a:p>
            <a:pPr>
              <a:buNone/>
            </a:pPr>
            <a:endParaRPr lang="en-US" sz="2400" dirty="0" smtClean="0"/>
          </a:p>
          <a:p>
            <a:pPr>
              <a:buNone/>
            </a:pPr>
            <a:r>
              <a:rPr lang="en-US" sz="2400" dirty="0" smtClean="0"/>
              <a:t>THE CATHACH: </a:t>
            </a:r>
          </a:p>
          <a:p>
            <a:pPr algn="ctr">
              <a:buNone/>
            </a:pPr>
            <a:r>
              <a:rPr lang="en-US" sz="2000" dirty="0" smtClean="0"/>
              <a:t>“To every cow belongs her calf; to every book belongs its copy”</a:t>
            </a:r>
          </a:p>
          <a:p>
            <a:pPr>
              <a:buNone/>
            </a:pPr>
            <a:endParaRPr lang="en-US" sz="2000" dirty="0" smtClean="0"/>
          </a:p>
          <a:p>
            <a:pPr>
              <a:buFontTx/>
              <a:buNone/>
            </a:pPr>
            <a:endParaRPr lang="en-US" sz="2400" dirty="0" smtClean="0"/>
          </a:p>
          <a:p>
            <a:pPr>
              <a:buFontTx/>
              <a:buNone/>
            </a:pPr>
            <a:r>
              <a:rPr lang="en-US" sz="2400" dirty="0" smtClean="0"/>
              <a:t>STATUE OF ANNE 1710:</a:t>
            </a:r>
          </a:p>
          <a:p>
            <a:pPr algn="ctr">
              <a:buFontTx/>
              <a:buNone/>
            </a:pPr>
            <a:r>
              <a:rPr lang="en-US" sz="2000" dirty="0" smtClean="0"/>
              <a:t>“And Act for the Encouragement of Learning  by vesting the Copies of Printed Books in the Authors or purchasers of such Copies……….”</a:t>
            </a:r>
          </a:p>
          <a:p>
            <a:pPr>
              <a:buNone/>
            </a:pPr>
            <a:endParaRPr lang="en-US" sz="2000" dirty="0" smtClean="0"/>
          </a:p>
          <a:p>
            <a:pPr>
              <a:buNone/>
            </a:pPr>
            <a:r>
              <a:rPr lang="en-US" sz="2400" dirty="0" smtClean="0"/>
              <a:t>MONOPOLIES			</a:t>
            </a:r>
          </a:p>
          <a:p>
            <a:pPr>
              <a:buNone/>
            </a:pPr>
            <a:endParaRPr lang="en-US" sz="2400" dirty="0" smtClean="0"/>
          </a:p>
          <a:p>
            <a:pPr algn="ctr">
              <a:buFontTx/>
              <a:buNone/>
            </a:pPr>
            <a:endParaRPr lang="en-US" dirty="0"/>
          </a:p>
          <a:p>
            <a:pPr>
              <a:buFontTx/>
              <a:buNone/>
            </a:pPr>
            <a:endParaRPr lang="en-US" dirty="0"/>
          </a:p>
        </p:txBody>
      </p:sp>
      <p:pic>
        <p:nvPicPr>
          <p:cNvPr id="5" name="Picture 4" descr="Angry_barbarian.gif"/>
          <p:cNvPicPr>
            <a:picLocks noChangeAspect="1"/>
          </p:cNvPicPr>
          <p:nvPr/>
        </p:nvPicPr>
        <p:blipFill>
          <a:blip r:embed="rId3" cstate="print"/>
          <a:stretch>
            <a:fillRect/>
          </a:stretch>
        </p:blipFill>
        <p:spPr>
          <a:xfrm>
            <a:off x="6705600" y="4857750"/>
            <a:ext cx="1762125" cy="2000250"/>
          </a:xfrm>
          <a:prstGeom prst="rect">
            <a:avLst/>
          </a:prstGeom>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mo0350h.jpg"/>
          <p:cNvPicPr>
            <a:picLocks noChangeAspect="1"/>
          </p:cNvPicPr>
          <p:nvPr/>
        </p:nvPicPr>
        <p:blipFill>
          <a:blip r:embed="rId2" cstate="print"/>
          <a:stretch>
            <a:fillRect/>
          </a:stretch>
        </p:blipFill>
        <p:spPr>
          <a:xfrm>
            <a:off x="1952244" y="466344"/>
            <a:ext cx="5239512" cy="592531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ChangeArrowheads="1"/>
          </p:cNvSpPr>
          <p:nvPr/>
        </p:nvSpPr>
        <p:spPr bwMode="auto">
          <a:xfrm>
            <a:off x="-4241800" y="3246438"/>
            <a:ext cx="184150" cy="366712"/>
          </a:xfrm>
          <a:prstGeom prst="rect">
            <a:avLst/>
          </a:prstGeom>
          <a:noFill/>
          <a:ln w="9525">
            <a:noFill/>
            <a:miter lim="800000"/>
            <a:headEnd/>
            <a:tailEnd/>
          </a:ln>
          <a:effectLst/>
        </p:spPr>
        <p:txBody>
          <a:bodyPr wrap="none" anchor="ctr">
            <a:spAutoFit/>
          </a:bodyPr>
          <a:lstStyle/>
          <a:p>
            <a:endParaRPr lang="en-US" dirty="0"/>
          </a:p>
        </p:txBody>
      </p:sp>
      <p:sp>
        <p:nvSpPr>
          <p:cNvPr id="6149" name="Rectangle 5"/>
          <p:cNvSpPr>
            <a:spLocks noGrp="1" noChangeArrowheads="1"/>
          </p:cNvSpPr>
          <p:nvPr>
            <p:ph type="title"/>
          </p:nvPr>
        </p:nvSpPr>
        <p:spPr/>
        <p:txBody>
          <a:bodyPr/>
          <a:lstStyle/>
          <a:p>
            <a:r>
              <a:rPr lang="en-US" sz="4000" dirty="0" smtClean="0"/>
              <a:t>Current Legislation</a:t>
            </a:r>
            <a:endParaRPr lang="en-US" sz="4000" dirty="0"/>
          </a:p>
        </p:txBody>
      </p:sp>
      <p:sp>
        <p:nvSpPr>
          <p:cNvPr id="6150" name="Rectangle 6"/>
          <p:cNvSpPr>
            <a:spLocks noGrp="1" noChangeArrowheads="1"/>
          </p:cNvSpPr>
          <p:nvPr>
            <p:ph idx="1"/>
          </p:nvPr>
        </p:nvSpPr>
        <p:spPr/>
        <p:txBody>
          <a:bodyPr>
            <a:normAutofit/>
          </a:bodyPr>
          <a:lstStyle/>
          <a:p>
            <a:r>
              <a:rPr lang="en-US" sz="2800" dirty="0" smtClean="0"/>
              <a:t>The Copyright and Related Rights Act 2000</a:t>
            </a:r>
          </a:p>
          <a:p>
            <a:pPr>
              <a:buNone/>
            </a:pPr>
            <a:endParaRPr lang="en-US" sz="2800" dirty="0" smtClean="0"/>
          </a:p>
          <a:p>
            <a:pPr>
              <a:buNone/>
            </a:pPr>
            <a:r>
              <a:rPr lang="en-US" sz="2800" dirty="0" smtClean="0"/>
              <a:t>EU Directives</a:t>
            </a:r>
          </a:p>
          <a:p>
            <a:pPr marL="550926" indent="-514350">
              <a:buFont typeface="+mj-lt"/>
              <a:buAutoNum type="arabicPeriod"/>
            </a:pPr>
            <a:r>
              <a:rPr lang="en-US" sz="2800" dirty="0" smtClean="0"/>
              <a:t>The Directive on rental, Lending and neighbouring Rights</a:t>
            </a:r>
          </a:p>
          <a:p>
            <a:pPr marL="550926" indent="-514350">
              <a:buFont typeface="+mj-lt"/>
              <a:buAutoNum type="arabicPeriod"/>
            </a:pPr>
            <a:r>
              <a:rPr lang="en-US" sz="2800" dirty="0" smtClean="0"/>
              <a:t>The Directive on satellite broadcasting and retransmission</a:t>
            </a:r>
          </a:p>
          <a:p>
            <a:pPr marL="550926" indent="-514350">
              <a:buFont typeface="+mj-lt"/>
              <a:buAutoNum type="arabicPeriod"/>
            </a:pPr>
            <a:r>
              <a:rPr lang="en-US" sz="2800" dirty="0" smtClean="0"/>
              <a:t>The Term Directive</a:t>
            </a:r>
          </a:p>
          <a:p>
            <a:pPr marL="550926" indent="-514350">
              <a:buFont typeface="+mj-lt"/>
              <a:buAutoNum type="arabicPeriod"/>
            </a:pPr>
            <a:r>
              <a:rPr lang="en-US" sz="2800" dirty="0" smtClean="0"/>
              <a:t>The Database Directive.</a:t>
            </a:r>
          </a:p>
          <a:p>
            <a:pPr>
              <a:buNone/>
            </a:pPr>
            <a:endParaRPr lang="en-US" sz="2800" dirty="0" smtClean="0"/>
          </a:p>
          <a:p>
            <a:endParaRPr lang="en-US" sz="2800" dirty="0"/>
          </a:p>
        </p:txBody>
      </p:sp>
    </p:spTree>
  </p:cSld>
  <p:clrMapOvr>
    <a:masterClrMapping/>
  </p:clrMapOvr>
  <p:transition spd="slow">
    <p:wheel spokes="3"/>
    <p:sndAc>
      <p:stSnd>
        <p:snd r:embed="rId3"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COPYRIGHT IN MUSIC</a:t>
            </a:r>
            <a:endParaRPr lang="en-IE" dirty="0"/>
          </a:p>
        </p:txBody>
      </p:sp>
      <p:sp>
        <p:nvSpPr>
          <p:cNvPr id="3" name="Content Placeholder 2"/>
          <p:cNvSpPr>
            <a:spLocks noGrp="1"/>
          </p:cNvSpPr>
          <p:nvPr>
            <p:ph idx="1"/>
          </p:nvPr>
        </p:nvSpPr>
        <p:spPr/>
        <p:txBody>
          <a:bodyPr>
            <a:normAutofit lnSpcReduction="10000"/>
          </a:bodyPr>
          <a:lstStyle/>
          <a:p>
            <a:r>
              <a:rPr lang="en-IE" dirty="0" smtClean="0"/>
              <a:t>SUBSISTS / NO REGISTER</a:t>
            </a:r>
          </a:p>
          <a:p>
            <a:r>
              <a:rPr lang="en-IE" dirty="0" smtClean="0"/>
              <a:t>MUSICAL COMPOSITION</a:t>
            </a:r>
          </a:p>
          <a:p>
            <a:r>
              <a:rPr lang="en-IE" dirty="0" smtClean="0"/>
              <a:t>RECORDING</a:t>
            </a:r>
          </a:p>
          <a:p>
            <a:endParaRPr lang="en-IE" sz="2000" dirty="0" smtClean="0"/>
          </a:p>
          <a:p>
            <a:r>
              <a:rPr lang="en-IE" sz="2000" dirty="0" smtClean="0"/>
              <a:t>PERFOMANCE RIGHTS</a:t>
            </a:r>
          </a:p>
          <a:p>
            <a:r>
              <a:rPr lang="en-IE" sz="2000" dirty="0" smtClean="0"/>
              <a:t>MECHANICAL RIGHTS</a:t>
            </a:r>
          </a:p>
          <a:p>
            <a:r>
              <a:rPr lang="en-IE" sz="2000" dirty="0" smtClean="0"/>
              <a:t>PHOGRPAHIC PERFORMANCE RIGHTS</a:t>
            </a:r>
          </a:p>
          <a:p>
            <a:r>
              <a:rPr lang="en-IE" sz="2000" dirty="0" smtClean="0"/>
              <a:t>MORAL RIGHTS</a:t>
            </a:r>
          </a:p>
          <a:p>
            <a:endParaRPr lang="en-IE" dirty="0" smtClean="0"/>
          </a:p>
          <a:p>
            <a:r>
              <a:rPr lang="en-IE" dirty="0" smtClean="0"/>
              <a:t>Larrikin Ltd v EMI </a:t>
            </a:r>
          </a:p>
          <a:p>
            <a:endParaRPr lang="en-IE" sz="2000" dirty="0" smtClean="0"/>
          </a:p>
          <a:p>
            <a:pPr>
              <a:buNone/>
            </a:pPr>
            <a:endParaRPr lang="en-IE" dirty="0"/>
          </a:p>
        </p:txBody>
      </p:sp>
      <p:pic>
        <p:nvPicPr>
          <p:cNvPr id="4" name="Men at Work flute.mp3">
            <a:hlinkClick r:id="" action="ppaction://media"/>
          </p:cNvPr>
          <p:cNvPicPr>
            <a:picLocks noRot="1" noChangeAspect="1"/>
          </p:cNvPicPr>
          <p:nvPr>
            <a:audioFile r:link="rId1"/>
          </p:nvPr>
        </p:nvPicPr>
        <p:blipFill>
          <a:blip r:embed="rId4" cstate="print"/>
          <a:stretch>
            <a:fillRect/>
          </a:stretch>
        </p:blipFill>
        <p:spPr>
          <a:xfrm>
            <a:off x="4495800" y="54102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55"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dirty="0"/>
          </a:p>
        </p:txBody>
      </p:sp>
      <p:sp>
        <p:nvSpPr>
          <p:cNvPr id="3" name="Content Placeholder 2"/>
          <p:cNvSpPr>
            <a:spLocks noGrp="1"/>
          </p:cNvSpPr>
          <p:nvPr>
            <p:ph idx="1"/>
          </p:nvPr>
        </p:nvSpPr>
        <p:spPr/>
        <p:txBody>
          <a:bodyPr/>
          <a:lstStyle/>
          <a:p>
            <a:r>
              <a:rPr lang="en-IE" dirty="0" smtClean="0"/>
              <a:t>Infringement</a:t>
            </a:r>
          </a:p>
          <a:p>
            <a:endParaRPr lang="en-IE" dirty="0" smtClean="0"/>
          </a:p>
          <a:p>
            <a:r>
              <a:rPr lang="en-IE" dirty="0" smtClean="0"/>
              <a:t>Exploitation</a:t>
            </a:r>
          </a:p>
        </p:txBody>
      </p:sp>
      <p:pic>
        <p:nvPicPr>
          <p:cNvPr id="1026" name="Picture 2" descr="C:\Users\eogorman.DOMAIN2K3\AppData\Local\Microsoft\Windows\Temporary Internet Files\Content.IE5\UJFLDYLZ\MM900284064[1].gif"/>
          <p:cNvPicPr>
            <a:picLocks noChangeAspect="1" noChangeArrowheads="1" noCrop="1"/>
          </p:cNvPicPr>
          <p:nvPr/>
        </p:nvPicPr>
        <p:blipFill>
          <a:blip r:embed="rId2" cstate="print"/>
          <a:srcRect/>
          <a:stretch>
            <a:fillRect/>
          </a:stretch>
        </p:blipFill>
        <p:spPr bwMode="auto">
          <a:xfrm>
            <a:off x="4343400" y="1304192"/>
            <a:ext cx="1600200" cy="203102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r>
              <a:rPr lang="en-US" dirty="0" smtClean="0"/>
              <a:t>EMI &amp; Ors v Eircom Ltd</a:t>
            </a:r>
            <a:endParaRPr lang="en-US" dirty="0"/>
          </a:p>
        </p:txBody>
      </p:sp>
      <p:sp>
        <p:nvSpPr>
          <p:cNvPr id="8195" name="Rectangle 3"/>
          <p:cNvSpPr>
            <a:spLocks noGrp="1" noChangeArrowheads="1"/>
          </p:cNvSpPr>
          <p:nvPr>
            <p:ph idx="1"/>
          </p:nvPr>
        </p:nvSpPr>
        <p:spPr>
          <a:xfrm>
            <a:off x="304800" y="1600200"/>
            <a:ext cx="8229600" cy="4525963"/>
          </a:xfrm>
        </p:spPr>
        <p:txBody>
          <a:bodyPr>
            <a:normAutofit/>
          </a:bodyPr>
          <a:lstStyle/>
          <a:p>
            <a:pPr>
              <a:lnSpc>
                <a:spcPct val="90000"/>
              </a:lnSpc>
              <a:buNone/>
            </a:pPr>
            <a:r>
              <a:rPr lang="en-US" sz="2400" dirty="0" smtClean="0"/>
              <a:t>Recording Companies against </a:t>
            </a:r>
          </a:p>
          <a:p>
            <a:pPr>
              <a:lnSpc>
                <a:spcPct val="90000"/>
              </a:lnSpc>
              <a:buNone/>
            </a:pPr>
            <a:r>
              <a:rPr lang="en-US" sz="2400" dirty="0" smtClean="0"/>
              <a:t>Internet Service Provider  instead of Infringers</a:t>
            </a:r>
          </a:p>
          <a:p>
            <a:pPr>
              <a:lnSpc>
                <a:spcPct val="90000"/>
              </a:lnSpc>
              <a:buNone/>
            </a:pPr>
            <a:endParaRPr lang="en-US" sz="2400" dirty="0" smtClean="0"/>
          </a:p>
          <a:p>
            <a:pPr>
              <a:lnSpc>
                <a:spcPct val="90000"/>
              </a:lnSpc>
              <a:buNone/>
            </a:pPr>
            <a:r>
              <a:rPr lang="en-US" sz="2400" dirty="0" smtClean="0"/>
              <a:t>“Three Strikes” protocol agreement</a:t>
            </a:r>
          </a:p>
          <a:p>
            <a:pPr>
              <a:lnSpc>
                <a:spcPct val="90000"/>
              </a:lnSpc>
              <a:buNone/>
            </a:pPr>
            <a:endParaRPr lang="en-US" sz="2400" dirty="0" smtClean="0"/>
          </a:p>
          <a:p>
            <a:pPr>
              <a:lnSpc>
                <a:spcPct val="90000"/>
              </a:lnSpc>
            </a:pPr>
            <a:r>
              <a:rPr lang="en-US" sz="2400" dirty="0" smtClean="0"/>
              <a:t>Not national policy</a:t>
            </a:r>
          </a:p>
          <a:p>
            <a:pPr>
              <a:lnSpc>
                <a:spcPct val="90000"/>
              </a:lnSpc>
            </a:pPr>
            <a:r>
              <a:rPr lang="en-US" sz="2400" dirty="0" smtClean="0"/>
              <a:t>Not incorporated in legislation</a:t>
            </a:r>
          </a:p>
          <a:p>
            <a:pPr>
              <a:lnSpc>
                <a:spcPct val="90000"/>
              </a:lnSpc>
            </a:pPr>
            <a:r>
              <a:rPr lang="en-US" sz="2400" dirty="0" smtClean="0"/>
              <a:t>Not enforceable unless signed up to</a:t>
            </a:r>
          </a:p>
          <a:p>
            <a:pPr>
              <a:lnSpc>
                <a:spcPct val="90000"/>
              </a:lnSpc>
              <a:buNone/>
            </a:pPr>
            <a:endParaRPr lang="en-US" sz="2400" dirty="0" smtClean="0"/>
          </a:p>
          <a:p>
            <a:pPr>
              <a:lnSpc>
                <a:spcPct val="90000"/>
              </a:lnSpc>
              <a:buNone/>
            </a:pPr>
            <a:r>
              <a:rPr lang="en-US" sz="2400" dirty="0" smtClean="0"/>
              <a:t>Data Protection Acts.(1988 and 2003)</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r>
              <a:rPr lang="en-US" sz="4000" dirty="0" smtClean="0"/>
              <a:t>Background</a:t>
            </a:r>
            <a:endParaRPr lang="en-US" sz="4000" dirty="0"/>
          </a:p>
        </p:txBody>
      </p:sp>
      <p:sp>
        <p:nvSpPr>
          <p:cNvPr id="7" name="Text Placeholder 6"/>
          <p:cNvSpPr>
            <a:spLocks noGrp="1"/>
          </p:cNvSpPr>
          <p:nvPr>
            <p:ph type="body" sz="half" idx="1"/>
          </p:nvPr>
        </p:nvSpPr>
        <p:spPr>
          <a:xfrm>
            <a:off x="457200" y="1600200"/>
            <a:ext cx="8077200" cy="4525963"/>
          </a:xfrm>
        </p:spPr>
        <p:txBody>
          <a:bodyPr>
            <a:normAutofit/>
          </a:bodyPr>
          <a:lstStyle/>
          <a:p>
            <a:pPr>
              <a:buNone/>
            </a:pPr>
            <a:endParaRPr lang="en-IE" dirty="0" smtClean="0"/>
          </a:p>
          <a:p>
            <a:pPr algn="ctr">
              <a:buNone/>
            </a:pPr>
            <a:r>
              <a:rPr lang="en-IE" dirty="0" smtClean="0"/>
              <a:t>“The internet is only a means of communication. It has not rewritten the legal rules of each nation through which it passes”</a:t>
            </a:r>
          </a:p>
          <a:p>
            <a:pPr algn="ctr">
              <a:buNone/>
            </a:pPr>
            <a:endParaRPr lang="en-IE" dirty="0" smtClean="0"/>
          </a:p>
          <a:p>
            <a:r>
              <a:rPr lang="en-IE" dirty="0" smtClean="0"/>
              <a:t>40% of the market share in Ireland</a:t>
            </a:r>
          </a:p>
          <a:p>
            <a:r>
              <a:rPr lang="en-IE" dirty="0" smtClean="0"/>
              <a:t>Peer-to- Peer Network</a:t>
            </a:r>
          </a:p>
          <a:p>
            <a:pPr>
              <a:buNone/>
            </a:pPr>
            <a:endParaRPr lang="en-IE" dirty="0" smtClean="0"/>
          </a:p>
          <a:p>
            <a:pPr>
              <a:buNone/>
            </a:pPr>
            <a:endParaRPr lang="en-IE" dirty="0" smtClean="0"/>
          </a:p>
        </p:txBody>
      </p:sp>
      <p:pic>
        <p:nvPicPr>
          <p:cNvPr id="1027" name="Picture 3" descr="C:\Program Files\Microsoft Office\MEDIA\CAGCAT10\j0300520.gif"/>
          <p:cNvPicPr>
            <a:picLocks noChangeAspect="1" noChangeArrowheads="1" noCrop="1"/>
          </p:cNvPicPr>
          <p:nvPr/>
        </p:nvPicPr>
        <p:blipFill>
          <a:blip r:embed="rId3" cstate="print"/>
          <a:srcRect/>
          <a:stretch>
            <a:fillRect/>
          </a:stretch>
        </p:blipFill>
        <p:spPr bwMode="auto">
          <a:xfrm>
            <a:off x="6781800" y="304800"/>
            <a:ext cx="1524000" cy="12192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1003</TotalTime>
  <Words>1079</Words>
  <Application>Microsoft Office PowerPoint</Application>
  <PresentationFormat>On-screen Show (4:3)</PresentationFormat>
  <Paragraphs>258</Paragraphs>
  <Slides>24</Slides>
  <Notes>19</Notes>
  <HiddenSlides>0</HiddenSlides>
  <MMClips>1</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Technic</vt:lpstr>
      <vt:lpstr>2010 COPYRIGHT AND BEYOND </vt:lpstr>
      <vt:lpstr>Introduction: </vt:lpstr>
      <vt:lpstr>Historical Context of Copyright </vt:lpstr>
      <vt:lpstr>Slide 4</vt:lpstr>
      <vt:lpstr>Current Legislation</vt:lpstr>
      <vt:lpstr>COPYRIGHT IN MUSIC</vt:lpstr>
      <vt:lpstr>Slide 7</vt:lpstr>
      <vt:lpstr>EMI &amp; Ors v Eircom Ltd</vt:lpstr>
      <vt:lpstr>Background</vt:lpstr>
      <vt:lpstr>The Three Strike Protocol</vt:lpstr>
      <vt:lpstr>Data Protection Issues</vt:lpstr>
      <vt:lpstr>Personal Data/Right to Privacy</vt:lpstr>
      <vt:lpstr>Necessity v Breach of Liberty</vt:lpstr>
      <vt:lpstr>The Result</vt:lpstr>
      <vt:lpstr>THE DEBATE CONTINUES </vt:lpstr>
      <vt:lpstr>The protection of the Author </vt:lpstr>
      <vt:lpstr>Sharing – v - Stealing</vt:lpstr>
      <vt:lpstr>The Statistics</vt:lpstr>
      <vt:lpstr>Slide 19</vt:lpstr>
      <vt:lpstr>FRANCE</vt:lpstr>
      <vt:lpstr>UK</vt:lpstr>
      <vt:lpstr>Belgium</vt:lpstr>
      <vt:lpstr>Sweden</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COPYRIGHT AND COPYWRONG</dc:title>
  <dc:creator>Nancy Wolff</dc:creator>
  <cp:lastModifiedBy>Kate Faenza</cp:lastModifiedBy>
  <cp:revision>49</cp:revision>
  <cp:lastPrinted>2004-03-23T16:38:22Z</cp:lastPrinted>
  <dcterms:created xsi:type="dcterms:W3CDTF">2004-03-15T20:33:44Z</dcterms:created>
  <dcterms:modified xsi:type="dcterms:W3CDTF">2010-09-01T19:42:05Z</dcterms:modified>
</cp:coreProperties>
</file>