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18" r:id="rId14"/>
    <p:sldId id="319" r:id="rId15"/>
    <p:sldId id="320"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e1f4f96f640d4b0fa32b4f15533b1f4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97059200"/>
        <c:axId val="97060736"/>
      </c:lineChart>
      <c:catAx>
        <c:axId val="9705920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97060736"/>
        <c:crosses val="autoZero"/>
        <c:auto val="1"/>
        <c:lblAlgn val="ctr"/>
        <c:lblOffset val="100"/>
        <c:noMultiLvlLbl val="0"/>
      </c:catAx>
      <c:valAx>
        <c:axId val="9706073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9705920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317021441657882E-2"/>
          <c:y val="4.1093851676950024E-2"/>
          <c:w val="0.61326005795993477"/>
          <c:h val="0.91781229664609998"/>
        </c:manualLayout>
      </c:layout>
      <c:barChart>
        <c:barDir val="col"/>
        <c:grouping val="clustered"/>
        <c:varyColors val="0"/>
        <c:ser>
          <c:idx val="0"/>
          <c:order val="0"/>
          <c:tx>
            <c:strRef>
              <c:f>[Individuale1f4f96f640d4b0fa32b4f15533b1f46.xls]Individuale1f4f96f640d4b0fa32b4!$A$2</c:f>
              <c:strCache>
                <c:ptCount val="1"/>
                <c:pt idx="0">
                  <c:v>Environment, Energy and Natural Resources Section</c:v>
                </c:pt>
              </c:strCache>
            </c:strRef>
          </c:tx>
          <c:invertIfNegative val="0"/>
          <c:cat>
            <c:strRef>
              <c:f>[Individuale1f4f96f640d4b0fa32b4f15533b1f46.xls]Individuale1f4f96f640d4b0fa32b4!$B$1</c:f>
              <c:strCache>
                <c:ptCount val="1"/>
                <c:pt idx="0">
                  <c:v>Count</c:v>
                </c:pt>
              </c:strCache>
            </c:strRef>
          </c:cat>
          <c:val>
            <c:numRef>
              <c:f>[Individuale1f4f96f640d4b0fa32b4f15533b1f46.xls]Individuale1f4f96f640d4b0fa32b4!$B$2</c:f>
              <c:numCache>
                <c:formatCode>General</c:formatCode>
                <c:ptCount val="1"/>
                <c:pt idx="0">
                  <c:v>4</c:v>
                </c:pt>
              </c:numCache>
            </c:numRef>
          </c:val>
        </c:ser>
        <c:ser>
          <c:idx val="1"/>
          <c:order val="1"/>
          <c:tx>
            <c:strRef>
              <c:f>[Individuale1f4f96f640d4b0fa32b4f15533b1f46.xls]Individuale1f4f96f640d4b0fa32b4!$A$3</c:f>
              <c:strCache>
                <c:ptCount val="1"/>
                <c:pt idx="0">
                  <c:v>Federal Litigation Section</c:v>
                </c:pt>
              </c:strCache>
            </c:strRef>
          </c:tx>
          <c:invertIfNegative val="0"/>
          <c:cat>
            <c:strRef>
              <c:f>[Individuale1f4f96f640d4b0fa32b4f15533b1f46.xls]Individuale1f4f96f640d4b0fa32b4!$B$1</c:f>
              <c:strCache>
                <c:ptCount val="1"/>
                <c:pt idx="0">
                  <c:v>Count</c:v>
                </c:pt>
              </c:strCache>
            </c:strRef>
          </c:cat>
          <c:val>
            <c:numRef>
              <c:f>[Individuale1f4f96f640d4b0fa32b4f15533b1f46.xls]Individuale1f4f96f640d4b0fa32b4!$B$3</c:f>
              <c:numCache>
                <c:formatCode>General</c:formatCode>
                <c:ptCount val="1"/>
                <c:pt idx="0">
                  <c:v>4</c:v>
                </c:pt>
              </c:numCache>
            </c:numRef>
          </c:val>
        </c:ser>
        <c:ser>
          <c:idx val="2"/>
          <c:order val="2"/>
          <c:tx>
            <c:strRef>
              <c:f>[Individuale1f4f96f640d4b0fa32b4f15533b1f46.xls]Individuale1f4f96f640d4b0fa32b4!$A$4</c:f>
              <c:strCache>
                <c:ptCount val="1"/>
                <c:pt idx="0">
                  <c:v>Indian Law Section</c:v>
                </c:pt>
              </c:strCache>
            </c:strRef>
          </c:tx>
          <c:invertIfNegative val="0"/>
          <c:cat>
            <c:strRef>
              <c:f>[Individuale1f4f96f640d4b0fa32b4f15533b1f46.xls]Individuale1f4f96f640d4b0fa32b4!$B$1</c:f>
              <c:strCache>
                <c:ptCount val="1"/>
                <c:pt idx="0">
                  <c:v>Count</c:v>
                </c:pt>
              </c:strCache>
            </c:strRef>
          </c:cat>
          <c:val>
            <c:numRef>
              <c:f>[Individuale1f4f96f640d4b0fa32b4f15533b1f46.xls]Individuale1f4f96f640d4b0fa32b4!$B$4</c:f>
              <c:numCache>
                <c:formatCode>General</c:formatCode>
                <c:ptCount val="1"/>
                <c:pt idx="0">
                  <c:v>2</c:v>
                </c:pt>
              </c:numCache>
            </c:numRef>
          </c:val>
        </c:ser>
        <c:ser>
          <c:idx val="3"/>
          <c:order val="3"/>
          <c:tx>
            <c:strRef>
              <c:f>[Individuale1f4f96f640d4b0fa32b4f15533b1f46.xls]Individuale1f4f96f640d4b0fa32b4!$A$5</c:f>
              <c:strCache>
                <c:ptCount val="1"/>
                <c:pt idx="0">
                  <c:v>Judiciary Division</c:v>
                </c:pt>
              </c:strCache>
            </c:strRef>
          </c:tx>
          <c:invertIfNegative val="0"/>
          <c:cat>
            <c:strRef>
              <c:f>[Individuale1f4f96f640d4b0fa32b4f15533b1f46.xls]Individuale1f4f96f640d4b0fa32b4!$B$1</c:f>
              <c:strCache>
                <c:ptCount val="1"/>
                <c:pt idx="0">
                  <c:v>Count</c:v>
                </c:pt>
              </c:strCache>
            </c:strRef>
          </c:cat>
          <c:val>
            <c:numRef>
              <c:f>[Individuale1f4f96f640d4b0fa32b4f15533b1f46.xls]Individuale1f4f96f640d4b0fa32b4!$B$5</c:f>
              <c:numCache>
                <c:formatCode>General</c:formatCode>
                <c:ptCount val="1"/>
                <c:pt idx="0">
                  <c:v>2</c:v>
                </c:pt>
              </c:numCache>
            </c:numRef>
          </c:val>
        </c:ser>
        <c:ser>
          <c:idx val="4"/>
          <c:order val="4"/>
          <c:tx>
            <c:strRef>
              <c:f>[Individuale1f4f96f640d4b0fa32b4f15533b1f46.xls]Individuale1f4f96f640d4b0fa32b4!$A$6</c:f>
              <c:strCache>
                <c:ptCount val="1"/>
                <c:pt idx="0">
                  <c:v>Younger Lawyers Division</c:v>
                </c:pt>
              </c:strCache>
            </c:strRef>
          </c:tx>
          <c:invertIfNegative val="0"/>
          <c:cat>
            <c:strRef>
              <c:f>[Individuale1f4f96f640d4b0fa32b4f15533b1f46.xls]Individuale1f4f96f640d4b0fa32b4!$B$1</c:f>
              <c:strCache>
                <c:ptCount val="1"/>
                <c:pt idx="0">
                  <c:v>Count</c:v>
                </c:pt>
              </c:strCache>
            </c:strRef>
          </c:cat>
          <c:val>
            <c:numRef>
              <c:f>[Individuale1f4f96f640d4b0fa32b4f15533b1f46.xls]Individuale1f4f96f640d4b0fa32b4!$B$6</c:f>
              <c:numCache>
                <c:formatCode>General</c:formatCode>
                <c:ptCount val="1"/>
                <c:pt idx="0">
                  <c:v>2</c:v>
                </c:pt>
              </c:numCache>
            </c:numRef>
          </c:val>
        </c:ser>
        <c:dLbls>
          <c:showLegendKey val="0"/>
          <c:showVal val="0"/>
          <c:showCatName val="0"/>
          <c:showSerName val="0"/>
          <c:showPercent val="0"/>
          <c:showBubbleSize val="0"/>
        </c:dLbls>
        <c:gapWidth val="150"/>
        <c:overlap val="-40"/>
        <c:axId val="82516992"/>
        <c:axId val="82649856"/>
      </c:barChart>
      <c:catAx>
        <c:axId val="82516992"/>
        <c:scaling>
          <c:orientation val="minMax"/>
        </c:scaling>
        <c:delete val="1"/>
        <c:axPos val="b"/>
        <c:majorTickMark val="out"/>
        <c:minorTickMark val="none"/>
        <c:tickLblPos val="nextTo"/>
        <c:crossAx val="82649856"/>
        <c:crosses val="autoZero"/>
        <c:auto val="1"/>
        <c:lblAlgn val="ctr"/>
        <c:lblOffset val="100"/>
        <c:noMultiLvlLbl val="0"/>
      </c:catAx>
      <c:valAx>
        <c:axId val="82649856"/>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82516992"/>
        <c:crosses val="autoZero"/>
        <c:crossBetween val="between"/>
        <c:majorUnit val="1"/>
        <c:minorUnit val="1"/>
      </c:valAx>
    </c:plotArea>
    <c:legend>
      <c:legendPos val="r"/>
      <c:layout>
        <c:manualLayout>
          <c:xMode val="edge"/>
          <c:yMode val="edge"/>
          <c:x val="0.66567432670505899"/>
          <c:y val="6.4349654519341853E-2"/>
          <c:w val="0.33232659768199641"/>
          <c:h val="0.88040234569470222"/>
        </c:manualLayout>
      </c:layout>
      <c:overlay val="0"/>
      <c:txPr>
        <a:bodyPr/>
        <a:lstStyle/>
        <a:p>
          <a:pPr>
            <a:defRPr sz="15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Wyoming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Wyoming Chapter </a:t>
            </a:r>
            <a:r>
              <a:rPr lang="en-US" sz="3600" b="1" dirty="0" smtClean="0"/>
              <a:t>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Wyoming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754113042"/>
              </p:ext>
            </p:extLst>
          </p:nvPr>
        </p:nvGraphicFramePr>
        <p:xfrm>
          <a:off x="195942" y="2107870"/>
          <a:ext cx="7618021" cy="41860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Wyoming Chapter </a:t>
            </a:r>
            <a:r>
              <a:rPr lang="en-US" sz="3600" b="1" dirty="0" smtClean="0"/>
              <a:t>Membership</a:t>
            </a:r>
            <a:endParaRPr lang="en-US" sz="3600" dirty="0"/>
          </a:p>
        </p:txBody>
      </p:sp>
      <p:sp>
        <p:nvSpPr>
          <p:cNvPr id="11" name="TextBox 10"/>
          <p:cNvSpPr txBox="1"/>
          <p:nvPr/>
        </p:nvSpPr>
        <p:spPr>
          <a:xfrm>
            <a:off x="609600" y="5133715"/>
            <a:ext cx="7465075" cy="923330"/>
          </a:xfrm>
          <a:prstGeom prst="rect">
            <a:avLst/>
          </a:prstGeom>
          <a:noFill/>
        </p:spPr>
        <p:txBody>
          <a:bodyPr wrap="square" numCol="1" rtlCol="0">
            <a:spAutoFit/>
          </a:bodyPr>
          <a:lstStyle/>
          <a:p>
            <a:pPr algn="ctr" defTabSz="457200"/>
            <a:endParaRPr lang="en-US" dirty="0">
              <a:solidFill>
                <a:prstClr val="black"/>
              </a:solidFill>
            </a:endParaRPr>
          </a:p>
          <a:p>
            <a:pPr algn="ctr" defTabSz="457200"/>
            <a:r>
              <a:rPr lang="en-US" sz="3600" b="1" dirty="0" smtClean="0">
                <a:solidFill>
                  <a:srgbClr val="251977"/>
                </a:solidFill>
              </a:rPr>
              <a:t>20 </a:t>
            </a:r>
            <a:r>
              <a:rPr lang="en-US" sz="3600" b="1" dirty="0" smtClean="0">
                <a:solidFill>
                  <a:srgbClr val="251977"/>
                </a:solidFill>
              </a:rPr>
              <a:t>Total </a:t>
            </a:r>
            <a:r>
              <a:rPr lang="en-US" sz="3600" b="1" dirty="0" smtClean="0">
                <a:solidFill>
                  <a:srgbClr val="251977"/>
                </a:solidFill>
              </a:rPr>
              <a:t>Members</a:t>
            </a:r>
            <a:endParaRPr lang="en-US" sz="3600" b="1" dirty="0" smtClean="0">
              <a:solidFill>
                <a:srgbClr val="251977"/>
              </a:solidFill>
            </a:endParaRPr>
          </a:p>
        </p:txBody>
      </p:sp>
      <p:pic>
        <p:nvPicPr>
          <p:cNvPr id="7" name="Picture 6" descr="http://fedbar.org/Chapters/Wyoming-Chapter/wyoming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4673" y="1342039"/>
            <a:ext cx="4761758" cy="372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1370</TotalTime>
  <Words>308</Words>
  <Application>Microsoft Office PowerPoint</Application>
  <PresentationFormat>On-screen Show (4:3)</PresentationFormat>
  <Paragraphs>95</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Wyoming Chapter Membership</vt:lpstr>
      <vt:lpstr>Wyoming Chapter Membership</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116</cp:revision>
  <cp:lastPrinted>2015-04-09T14:35:04Z</cp:lastPrinted>
  <dcterms:created xsi:type="dcterms:W3CDTF">2014-08-27T14:16:40Z</dcterms:created>
  <dcterms:modified xsi:type="dcterms:W3CDTF">2015-09-03T13:20:31Z</dcterms:modified>
</cp:coreProperties>
</file>