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a1a53e65d43a414d94ce2ca4123fb77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936384"/>
        <c:axId val="39194624"/>
      </c:lineChart>
      <c:catAx>
        <c:axId val="2393638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9194624"/>
        <c:crosses val="autoZero"/>
        <c:auto val="1"/>
        <c:lblAlgn val="ctr"/>
        <c:lblOffset val="100"/>
        <c:noMultiLvlLbl val="0"/>
      </c:catAx>
      <c:valAx>
        <c:axId val="3919462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93638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[Individuala1a53e65d43a414d94ce2ca4123fb775.xls]Individuala1a53e65d43a414d94ce2!$A$2</c:f>
              <c:strCache>
                <c:ptCount val="1"/>
                <c:pt idx="0">
                  <c:v>Criminal Law Section</c:v>
                </c:pt>
              </c:strCache>
            </c:strRef>
          </c:tx>
          <c:invertIfNegative val="0"/>
          <c:cat>
            <c:strRef>
              <c:f>[Individuala1a53e65d43a414d94ce2ca4123fb775.xls]Individuala1a53e65d43a414d94ce2!$B$1</c:f>
              <c:strCache>
                <c:ptCount val="1"/>
                <c:pt idx="0">
                  <c:v>Count</c:v>
                </c:pt>
              </c:strCache>
            </c:strRef>
          </c:cat>
          <c:val>
            <c:numRef>
              <c:f>[Individuala1a53e65d43a414d94ce2ca4123fb775.xls]Individuala1a53e65d43a414d94ce2!$B$2</c:f>
              <c:numCache>
                <c:formatCode>General</c:formatCode>
                <c:ptCount val="1"/>
                <c:pt idx="0">
                  <c:v>20</c:v>
                </c:pt>
              </c:numCache>
            </c:numRef>
          </c:val>
        </c:ser>
        <c:ser>
          <c:idx val="1"/>
          <c:order val="1"/>
          <c:tx>
            <c:strRef>
              <c:f>[Individuala1a53e65d43a414d94ce2ca4123fb775.xls]Individuala1a53e65d43a414d94ce2!$A$3</c:f>
              <c:strCache>
                <c:ptCount val="1"/>
                <c:pt idx="0">
                  <c:v>Federal Litigation Section</c:v>
                </c:pt>
              </c:strCache>
            </c:strRef>
          </c:tx>
          <c:invertIfNegative val="0"/>
          <c:cat>
            <c:strRef>
              <c:f>[Individuala1a53e65d43a414d94ce2ca4123fb775.xls]Individuala1a53e65d43a414d94ce2!$B$1</c:f>
              <c:strCache>
                <c:ptCount val="1"/>
                <c:pt idx="0">
                  <c:v>Count</c:v>
                </c:pt>
              </c:strCache>
            </c:strRef>
          </c:cat>
          <c:val>
            <c:numRef>
              <c:f>[Individuala1a53e65d43a414d94ce2ca4123fb775.xls]Individuala1a53e65d43a414d94ce2!$B$3</c:f>
              <c:numCache>
                <c:formatCode>General</c:formatCode>
                <c:ptCount val="1"/>
                <c:pt idx="0">
                  <c:v>18</c:v>
                </c:pt>
              </c:numCache>
            </c:numRef>
          </c:val>
        </c:ser>
        <c:ser>
          <c:idx val="2"/>
          <c:order val="2"/>
          <c:tx>
            <c:strRef>
              <c:f>[Individuala1a53e65d43a414d94ce2ca4123fb775.xls]Individuala1a53e65d43a414d94ce2!$A$4</c:f>
              <c:strCache>
                <c:ptCount val="1"/>
                <c:pt idx="0">
                  <c:v>Younger Lawyers Division</c:v>
                </c:pt>
              </c:strCache>
            </c:strRef>
          </c:tx>
          <c:invertIfNegative val="0"/>
          <c:cat>
            <c:strRef>
              <c:f>[Individuala1a53e65d43a414d94ce2ca4123fb775.xls]Individuala1a53e65d43a414d94ce2!$B$1</c:f>
              <c:strCache>
                <c:ptCount val="1"/>
                <c:pt idx="0">
                  <c:v>Count</c:v>
                </c:pt>
              </c:strCache>
            </c:strRef>
          </c:cat>
          <c:val>
            <c:numRef>
              <c:f>[Individuala1a53e65d43a414d94ce2ca4123fb775.xls]Individuala1a53e65d43a414d94ce2!$B$4</c:f>
              <c:numCache>
                <c:formatCode>General</c:formatCode>
                <c:ptCount val="1"/>
                <c:pt idx="0">
                  <c:v>15</c:v>
                </c:pt>
              </c:numCache>
            </c:numRef>
          </c:val>
        </c:ser>
        <c:dLbls>
          <c:showLegendKey val="0"/>
          <c:showVal val="0"/>
          <c:showCatName val="0"/>
          <c:showSerName val="0"/>
          <c:showPercent val="0"/>
          <c:showBubbleSize val="0"/>
        </c:dLbls>
        <c:gapWidth val="150"/>
        <c:overlap val="-62"/>
        <c:axId val="31836800"/>
        <c:axId val="35099008"/>
      </c:barChart>
      <c:catAx>
        <c:axId val="31836800"/>
        <c:scaling>
          <c:orientation val="minMax"/>
        </c:scaling>
        <c:delete val="1"/>
        <c:axPos val="b"/>
        <c:majorTickMark val="out"/>
        <c:minorTickMark val="none"/>
        <c:tickLblPos val="nextTo"/>
        <c:crossAx val="35099008"/>
        <c:crosses val="autoZero"/>
        <c:auto val="1"/>
        <c:lblAlgn val="ctr"/>
        <c:lblOffset val="100"/>
        <c:noMultiLvlLbl val="0"/>
      </c:catAx>
      <c:valAx>
        <c:axId val="3509900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1836800"/>
        <c:crosses val="autoZero"/>
        <c:crossBetween val="between"/>
      </c:valAx>
    </c:plotArea>
    <c:legend>
      <c:legendPos val="r"/>
      <c:layout>
        <c:manualLayout>
          <c:xMode val="edge"/>
          <c:yMode val="edge"/>
          <c:x val="0.69450604663141879"/>
          <c:y val="0.15203116323138322"/>
          <c:w val="0.30400447640603989"/>
          <c:h val="0.2690492091195588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William D. Browning Tucson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William D. Browning Tucson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129 Total </a:t>
            </a:r>
            <a:r>
              <a:rPr lang="en-US" sz="3600" b="1" dirty="0" smtClean="0">
                <a:solidFill>
                  <a:srgbClr val="251977"/>
                </a:solidFill>
              </a:rPr>
              <a:t>Members</a:t>
            </a:r>
          </a:p>
          <a:p>
            <a:pPr algn="ctr" defTabSz="457200"/>
            <a:r>
              <a:rPr lang="en-US" sz="3600" b="1" i="1" dirty="0" smtClean="0">
                <a:solidFill>
                  <a:srgbClr val="FF0000"/>
                </a:solidFill>
              </a:rPr>
              <a:t>17% </a:t>
            </a:r>
            <a:r>
              <a:rPr lang="en-US" sz="3600" b="1" i="1" dirty="0" smtClean="0">
                <a:solidFill>
                  <a:srgbClr val="FF0000"/>
                </a:solidFill>
              </a:rPr>
              <a:t>Increase in One Year!</a:t>
            </a:r>
          </a:p>
        </p:txBody>
      </p:sp>
      <p:pic>
        <p:nvPicPr>
          <p:cNvPr id="7" name="Picture 6" descr="http://fedbar.org/Chapters/William-D-Browning-Tucson-Chapter/tucso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046" y="1389413"/>
            <a:ext cx="2979143" cy="340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William D. Browning Tucson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Tucson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214520834"/>
              </p:ext>
            </p:extLst>
          </p:nvPr>
        </p:nvGraphicFramePr>
        <p:xfrm>
          <a:off x="213755" y="2057399"/>
          <a:ext cx="8526483" cy="4284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319</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William D. Browning Tucson Chapter Membership</vt:lpstr>
      <vt:lpstr>William D. Browning Tucson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2015-09-18T20:07:27Z</dcterms:modified>
</cp:coreProperties>
</file>