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49645b82ab0e4c71955ca2780934bd0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3226624"/>
        <c:axId val="83228160"/>
      </c:lineChart>
      <c:catAx>
        <c:axId val="8322662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3228160"/>
        <c:crosses val="autoZero"/>
        <c:auto val="1"/>
        <c:lblAlgn val="ctr"/>
        <c:lblOffset val="100"/>
        <c:noMultiLvlLbl val="0"/>
      </c:catAx>
      <c:valAx>
        <c:axId val="8322816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322662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[Individual49645b82ab0e4c71955ca2780934bd06.xls]Sheet1!$A$2</c:f>
              <c:strCache>
                <c:ptCount val="1"/>
                <c:pt idx="0">
                  <c:v>Federal Litigation Section</c:v>
                </c:pt>
              </c:strCache>
            </c:strRef>
          </c:tx>
          <c:invertIfNegative val="0"/>
          <c:cat>
            <c:strRef>
              <c:f>[Individual49645b82ab0e4c71955ca2780934bd06.xls]Sheet1!$B$1</c:f>
              <c:strCache>
                <c:ptCount val="1"/>
                <c:pt idx="0">
                  <c:v>Count</c:v>
                </c:pt>
              </c:strCache>
            </c:strRef>
          </c:cat>
          <c:val>
            <c:numRef>
              <c:f>[Individual49645b82ab0e4c71955ca2780934bd06.xls]Sheet1!$B$2</c:f>
              <c:numCache>
                <c:formatCode>General</c:formatCode>
                <c:ptCount val="1"/>
                <c:pt idx="0">
                  <c:v>5</c:v>
                </c:pt>
              </c:numCache>
            </c:numRef>
          </c:val>
        </c:ser>
        <c:ser>
          <c:idx val="1"/>
          <c:order val="1"/>
          <c:tx>
            <c:strRef>
              <c:f>[Individual49645b82ab0e4c71955ca2780934bd06.xls]Sheet1!$A$3</c:f>
              <c:strCache>
                <c:ptCount val="1"/>
                <c:pt idx="0">
                  <c:v>Labor and Employment Law Section</c:v>
                </c:pt>
              </c:strCache>
            </c:strRef>
          </c:tx>
          <c:invertIfNegative val="0"/>
          <c:cat>
            <c:strRef>
              <c:f>[Individual49645b82ab0e4c71955ca2780934bd06.xls]Sheet1!$B$1</c:f>
              <c:strCache>
                <c:ptCount val="1"/>
                <c:pt idx="0">
                  <c:v>Count</c:v>
                </c:pt>
              </c:strCache>
            </c:strRef>
          </c:cat>
          <c:val>
            <c:numRef>
              <c:f>[Individual49645b82ab0e4c71955ca2780934bd06.xls]Sheet1!$B$3</c:f>
              <c:numCache>
                <c:formatCode>General</c:formatCode>
                <c:ptCount val="1"/>
                <c:pt idx="0">
                  <c:v>3</c:v>
                </c:pt>
              </c:numCache>
            </c:numRef>
          </c:val>
        </c:ser>
        <c:ser>
          <c:idx val="2"/>
          <c:order val="2"/>
          <c:tx>
            <c:strRef>
              <c:f>[Individual49645b82ab0e4c71955ca2780934bd06.xls]Sheet1!$A$4</c:f>
              <c:strCache>
                <c:ptCount val="1"/>
                <c:pt idx="0">
                  <c:v>Younger Lawyers Division</c:v>
                </c:pt>
              </c:strCache>
            </c:strRef>
          </c:tx>
          <c:invertIfNegative val="0"/>
          <c:cat>
            <c:strRef>
              <c:f>[Individual49645b82ab0e4c71955ca2780934bd06.xls]Sheet1!$B$1</c:f>
              <c:strCache>
                <c:ptCount val="1"/>
                <c:pt idx="0">
                  <c:v>Count</c:v>
                </c:pt>
              </c:strCache>
            </c:strRef>
          </c:cat>
          <c:val>
            <c:numRef>
              <c:f>[Individual49645b82ab0e4c71955ca2780934bd06.xls]Sheet1!$B$4</c:f>
              <c:numCache>
                <c:formatCode>General</c:formatCode>
                <c:ptCount val="1"/>
                <c:pt idx="0">
                  <c:v>3</c:v>
                </c:pt>
              </c:numCache>
            </c:numRef>
          </c:val>
        </c:ser>
        <c:ser>
          <c:idx val="3"/>
          <c:order val="3"/>
          <c:tx>
            <c:strRef>
              <c:f>[Individual49645b82ab0e4c71955ca2780934bd06.xls]Sheet1!$A$5</c:f>
              <c:strCache>
                <c:ptCount val="1"/>
                <c:pt idx="0">
                  <c:v>Criminal Law Section</c:v>
                </c:pt>
              </c:strCache>
            </c:strRef>
          </c:tx>
          <c:invertIfNegative val="0"/>
          <c:cat>
            <c:strRef>
              <c:f>[Individual49645b82ab0e4c71955ca2780934bd06.xls]Sheet1!$B$1</c:f>
              <c:strCache>
                <c:ptCount val="1"/>
                <c:pt idx="0">
                  <c:v>Count</c:v>
                </c:pt>
              </c:strCache>
            </c:strRef>
          </c:cat>
          <c:val>
            <c:numRef>
              <c:f>[Individual49645b82ab0e4c71955ca2780934bd06.xls]Sheet1!$B$5</c:f>
              <c:numCache>
                <c:formatCode>General</c:formatCode>
                <c:ptCount val="1"/>
                <c:pt idx="0">
                  <c:v>3</c:v>
                </c:pt>
              </c:numCache>
            </c:numRef>
          </c:val>
        </c:ser>
        <c:ser>
          <c:idx val="4"/>
          <c:order val="4"/>
          <c:tx>
            <c:strRef>
              <c:f>[Individual49645b82ab0e4c71955ca2780934bd06.xls]Sheet1!$A$6</c:f>
              <c:strCache>
                <c:ptCount val="1"/>
                <c:pt idx="0">
                  <c:v>Indian Law Section</c:v>
                </c:pt>
              </c:strCache>
            </c:strRef>
          </c:tx>
          <c:invertIfNegative val="0"/>
          <c:cat>
            <c:strRef>
              <c:f>[Individual49645b82ab0e4c71955ca2780934bd06.xls]Sheet1!$B$1</c:f>
              <c:strCache>
                <c:ptCount val="1"/>
                <c:pt idx="0">
                  <c:v>Count</c:v>
                </c:pt>
              </c:strCache>
            </c:strRef>
          </c:cat>
          <c:val>
            <c:numRef>
              <c:f>[Individual49645b82ab0e4c71955ca2780934bd06.xls]Sheet1!$B$6</c:f>
              <c:numCache>
                <c:formatCode>General</c:formatCode>
                <c:ptCount val="1"/>
                <c:pt idx="0">
                  <c:v>3</c:v>
                </c:pt>
              </c:numCache>
            </c:numRef>
          </c:val>
        </c:ser>
        <c:dLbls>
          <c:showLegendKey val="0"/>
          <c:showVal val="0"/>
          <c:showCatName val="0"/>
          <c:showSerName val="0"/>
          <c:showPercent val="0"/>
          <c:showBubbleSize val="0"/>
        </c:dLbls>
        <c:gapWidth val="150"/>
        <c:overlap val="-45"/>
        <c:axId val="27495424"/>
        <c:axId val="27509888"/>
      </c:barChart>
      <c:catAx>
        <c:axId val="27495424"/>
        <c:scaling>
          <c:orientation val="minMax"/>
        </c:scaling>
        <c:delete val="1"/>
        <c:axPos val="b"/>
        <c:majorTickMark val="out"/>
        <c:minorTickMark val="none"/>
        <c:tickLblPos val="nextTo"/>
        <c:crossAx val="27509888"/>
        <c:crosses val="autoZero"/>
        <c:auto val="1"/>
        <c:lblAlgn val="ctr"/>
        <c:lblOffset val="100"/>
        <c:noMultiLvlLbl val="0"/>
      </c:catAx>
      <c:valAx>
        <c:axId val="2750988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7495424"/>
        <c:crosses val="autoZero"/>
        <c:crossBetween val="between"/>
      </c:valAx>
    </c:plotArea>
    <c:legend>
      <c:legendPos val="r"/>
      <c:layout>
        <c:manualLayout>
          <c:xMode val="edge"/>
          <c:yMode val="edge"/>
          <c:x val="0.6508361682048055"/>
          <c:y val="5.1183511791748196E-2"/>
          <c:w val="0.33861010459823954"/>
          <c:h val="0.94881648820825182"/>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Western District </a:t>
            </a:r>
            <a:br>
              <a:rPr lang="en-US" sz="6000" b="1" dirty="0" smtClean="0"/>
            </a:br>
            <a:r>
              <a:rPr lang="en-US" sz="6000" b="1" dirty="0" smtClean="0"/>
              <a:t>of New York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0" y="145761"/>
            <a:ext cx="9144000" cy="997239"/>
          </a:xfrm>
        </p:spPr>
        <p:txBody>
          <a:bodyPr>
            <a:normAutofit fontScale="90000"/>
          </a:bodyPr>
          <a:lstStyle/>
          <a:p>
            <a:r>
              <a:rPr lang="en-US" sz="3600" b="1" dirty="0" smtClean="0"/>
              <a:t>Western District of New York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WDNY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026791243"/>
              </p:ext>
            </p:extLst>
          </p:nvPr>
        </p:nvGraphicFramePr>
        <p:xfrm>
          <a:off x="308758" y="2057400"/>
          <a:ext cx="7220198"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0" y="145761"/>
            <a:ext cx="9144000" cy="997239"/>
          </a:xfrm>
        </p:spPr>
        <p:txBody>
          <a:bodyPr>
            <a:normAutofit fontScale="90000"/>
          </a:bodyPr>
          <a:lstStyle/>
          <a:p>
            <a:r>
              <a:rPr lang="en-US" sz="3600" b="1" dirty="0" smtClean="0"/>
              <a:t>Western District of New York Chapter </a:t>
            </a:r>
            <a:r>
              <a:rPr lang="en-US" sz="3600" b="1" dirty="0" smtClean="0"/>
              <a:t>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21 </a:t>
            </a:r>
            <a:r>
              <a:rPr lang="en-US" sz="3600" b="1" dirty="0" smtClean="0">
                <a:solidFill>
                  <a:srgbClr val="251977"/>
                </a:solidFill>
              </a:rPr>
              <a:t>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3" name="Picture 2" descr="http://www.fedbar.org/Chapters/Western-District-of-New-York/WDN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036" y="1423574"/>
            <a:ext cx="4378748" cy="340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316</Words>
  <Application>Microsoft Office PowerPoint</Application>
  <PresentationFormat>On-screen Show (4:3)</PresentationFormat>
  <Paragraphs>97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Western District of New York Chapter Membership</vt:lpstr>
      <vt:lpstr>Western District of New York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114</cp:revision>
  <cp:lastPrinted>2015-04-09T14:35:04Z</cp:lastPrinted>
  <dcterms:created xsi:type="dcterms:W3CDTF">2014-08-27T14:16:40Z</dcterms:created>
  <dcterms:modified xsi:type="dcterms:W3CDTF">2015-08-31T20:06:58Z</dcterms:modified>
</cp:coreProperties>
</file>