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324" r:id="rId2"/>
    <p:sldId id="295" r:id="rId3"/>
    <p:sldId id="284" r:id="rId4"/>
    <p:sldId id="285" r:id="rId5"/>
    <p:sldId id="335" r:id="rId6"/>
    <p:sldId id="287" r:id="rId7"/>
    <p:sldId id="331" r:id="rId8"/>
    <p:sldId id="332" r:id="rId9"/>
    <p:sldId id="289" r:id="rId10"/>
    <p:sldId id="290" r:id="rId11"/>
    <p:sldId id="337" r:id="rId12"/>
    <p:sldId id="336" r:id="rId13"/>
    <p:sldId id="340" r:id="rId14"/>
    <p:sldId id="318" r:id="rId15"/>
    <p:sldId id="319" r:id="rId16"/>
    <p:sldId id="333"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5" autoAdjust="0"/>
    <p:restoredTop sz="94660"/>
  </p:normalViewPr>
  <p:slideViewPr>
    <p:cSldViewPr snapToGrid="0" snapToObjects="1">
      <p:cViewPr>
        <p:scale>
          <a:sx n="80" d="100"/>
          <a:sy n="80" d="100"/>
        </p:scale>
        <p:origin x="-630" y="-13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EDSRDC070759.us.mst.net\Main_Folder\Chapters\Western%20District%20of%20Michigan\WDMI%20Chapter%20SxD%202015.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16341</c:v>
                </c:pt>
                <c:pt idx="1">
                  <c:v>16411</c:v>
                </c:pt>
                <c:pt idx="2">
                  <c:v>16442</c:v>
                </c:pt>
                <c:pt idx="3">
                  <c:v>16535</c:v>
                </c:pt>
                <c:pt idx="4">
                  <c:v>16588</c:v>
                </c:pt>
                <c:pt idx="5">
                  <c:v>16580</c:v>
                </c:pt>
                <c:pt idx="6">
                  <c:v>16514</c:v>
                </c:pt>
                <c:pt idx="7">
                  <c:v>16520</c:v>
                </c:pt>
                <c:pt idx="8">
                  <c:v>16379</c:v>
                </c:pt>
                <c:pt idx="9">
                  <c:v>16382</c:v>
                </c:pt>
                <c:pt idx="10">
                  <c:v>16301</c:v>
                </c:pt>
                <c:pt idx="11">
                  <c:v>16468</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17058</c:v>
                </c:pt>
                <c:pt idx="8">
                  <c:v>17132</c:v>
                </c:pt>
                <c:pt idx="9">
                  <c:v>17242</c:v>
                </c:pt>
              </c:numCache>
            </c:numRef>
          </c:val>
          <c:smooth val="0"/>
        </c:ser>
        <c:dLbls>
          <c:showLegendKey val="0"/>
          <c:showVal val="0"/>
          <c:showCatName val="0"/>
          <c:showSerName val="0"/>
          <c:showPercent val="0"/>
          <c:showBubbleSize val="0"/>
        </c:dLbls>
        <c:marker val="1"/>
        <c:smooth val="0"/>
        <c:axId val="22813696"/>
        <c:axId val="23208704"/>
      </c:lineChart>
      <c:catAx>
        <c:axId val="22813696"/>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23208704"/>
        <c:crosses val="autoZero"/>
        <c:auto val="1"/>
        <c:lblAlgn val="ctr"/>
        <c:lblOffset val="100"/>
        <c:noMultiLvlLbl val="0"/>
      </c:catAx>
      <c:valAx>
        <c:axId val="23208704"/>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22813696"/>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Individual8d93aac42fae43b6a65cc!$A$2</c:f>
              <c:strCache>
                <c:ptCount val="1"/>
                <c:pt idx="0">
                  <c:v>Federal Litigation Section</c:v>
                </c:pt>
              </c:strCache>
            </c:strRef>
          </c:tx>
          <c:invertIfNegative val="0"/>
          <c:cat>
            <c:strRef>
              <c:f>Individual8d93aac42fae43b6a65cc!$B$1</c:f>
              <c:strCache>
                <c:ptCount val="1"/>
                <c:pt idx="0">
                  <c:v>Count</c:v>
                </c:pt>
              </c:strCache>
            </c:strRef>
          </c:cat>
          <c:val>
            <c:numRef>
              <c:f>Individual8d93aac42fae43b6a65cc!$B$2</c:f>
              <c:numCache>
                <c:formatCode>General</c:formatCode>
                <c:ptCount val="1"/>
                <c:pt idx="0">
                  <c:v>24</c:v>
                </c:pt>
              </c:numCache>
            </c:numRef>
          </c:val>
        </c:ser>
        <c:ser>
          <c:idx val="1"/>
          <c:order val="1"/>
          <c:tx>
            <c:strRef>
              <c:f>Individual8d93aac42fae43b6a65cc!$A$3</c:f>
              <c:strCache>
                <c:ptCount val="1"/>
                <c:pt idx="0">
                  <c:v>Indian Law Section</c:v>
                </c:pt>
              </c:strCache>
            </c:strRef>
          </c:tx>
          <c:invertIfNegative val="0"/>
          <c:cat>
            <c:strRef>
              <c:f>Individual8d93aac42fae43b6a65cc!$B$1</c:f>
              <c:strCache>
                <c:ptCount val="1"/>
                <c:pt idx="0">
                  <c:v>Count</c:v>
                </c:pt>
              </c:strCache>
            </c:strRef>
          </c:cat>
          <c:val>
            <c:numRef>
              <c:f>Individual8d93aac42fae43b6a65cc!$B$3</c:f>
              <c:numCache>
                <c:formatCode>General</c:formatCode>
                <c:ptCount val="1"/>
                <c:pt idx="0">
                  <c:v>16</c:v>
                </c:pt>
              </c:numCache>
            </c:numRef>
          </c:val>
        </c:ser>
        <c:ser>
          <c:idx val="2"/>
          <c:order val="2"/>
          <c:tx>
            <c:strRef>
              <c:f>Individual8d93aac42fae43b6a65cc!$A$4</c:f>
              <c:strCache>
                <c:ptCount val="1"/>
                <c:pt idx="0">
                  <c:v>Younger Lawyers Division</c:v>
                </c:pt>
              </c:strCache>
            </c:strRef>
          </c:tx>
          <c:invertIfNegative val="0"/>
          <c:cat>
            <c:strRef>
              <c:f>Individual8d93aac42fae43b6a65cc!$B$1</c:f>
              <c:strCache>
                <c:ptCount val="1"/>
                <c:pt idx="0">
                  <c:v>Count</c:v>
                </c:pt>
              </c:strCache>
            </c:strRef>
          </c:cat>
          <c:val>
            <c:numRef>
              <c:f>Individual8d93aac42fae43b6a65cc!$B$4</c:f>
              <c:numCache>
                <c:formatCode>General</c:formatCode>
                <c:ptCount val="1"/>
                <c:pt idx="0">
                  <c:v>11</c:v>
                </c:pt>
              </c:numCache>
            </c:numRef>
          </c:val>
        </c:ser>
        <c:dLbls>
          <c:showLegendKey val="0"/>
          <c:showVal val="0"/>
          <c:showCatName val="0"/>
          <c:showSerName val="0"/>
          <c:showPercent val="0"/>
          <c:showBubbleSize val="0"/>
        </c:dLbls>
        <c:gapWidth val="150"/>
        <c:overlap val="-57"/>
        <c:axId val="24780800"/>
        <c:axId val="29452544"/>
      </c:barChart>
      <c:catAx>
        <c:axId val="24780800"/>
        <c:scaling>
          <c:orientation val="minMax"/>
        </c:scaling>
        <c:delete val="1"/>
        <c:axPos val="b"/>
        <c:majorTickMark val="out"/>
        <c:minorTickMark val="none"/>
        <c:tickLblPos val="nextTo"/>
        <c:crossAx val="29452544"/>
        <c:crosses val="autoZero"/>
        <c:auto val="1"/>
        <c:lblAlgn val="ctr"/>
        <c:lblOffset val="100"/>
        <c:noMultiLvlLbl val="0"/>
      </c:catAx>
      <c:valAx>
        <c:axId val="29452544"/>
        <c:scaling>
          <c:orientation val="minMax"/>
        </c:scaling>
        <c:delete val="0"/>
        <c:axPos val="l"/>
        <c:majorGridlines/>
        <c:numFmt formatCode="General" sourceLinked="1"/>
        <c:majorTickMark val="out"/>
        <c:minorTickMark val="none"/>
        <c:tickLblPos val="nextTo"/>
        <c:txPr>
          <a:bodyPr/>
          <a:lstStyle/>
          <a:p>
            <a:pPr>
              <a:defRPr sz="1400" b="1"/>
            </a:pPr>
            <a:endParaRPr lang="en-US"/>
          </a:p>
        </c:txPr>
        <c:crossAx val="24780800"/>
        <c:crosses val="autoZero"/>
        <c:crossBetween val="between"/>
      </c:valAx>
    </c:plotArea>
    <c:legend>
      <c:legendPos val="r"/>
      <c:layout>
        <c:manualLayout>
          <c:xMode val="edge"/>
          <c:yMode val="edge"/>
          <c:x val="0.67102295470179496"/>
          <c:y val="0.10838746943847292"/>
          <c:w val="0.32728592935609496"/>
          <c:h val="0.35275658089392303"/>
        </c:manualLayout>
      </c:layout>
      <c:overlay val="0"/>
      <c:txPr>
        <a:bodyPr/>
        <a:lstStyle/>
        <a:p>
          <a:pPr>
            <a:defRPr sz="16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9/11/2015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9/11/2015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15</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9</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4C927-8B19-0245-A237-ECAEFF140A57}" type="datetimeFigureOut">
              <a:rPr lang="en-US" smtClean="0"/>
              <a:t>9/11/2015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4C927-8B19-0245-A237-ECAEFF140A57}" type="datetimeFigureOut">
              <a:rPr lang="en-US" smtClean="0"/>
              <a:t>9/11/2015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4C927-8B19-0245-A237-ECAEFF140A57}" type="datetimeFigureOut">
              <a:rPr lang="en-US" smtClean="0"/>
              <a:t>9/11/2015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9/11/2015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9/11/2015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smtClean="0"/>
              <a:t>Western District of Michigan </a:t>
            </a:r>
            <a:r>
              <a:rPr lang="en-US" sz="6000" b="1" dirty="0" smtClean="0"/>
              <a:t>Chapter</a:t>
            </a:r>
          </a:p>
          <a:p>
            <a:endParaRPr lang="en-US" sz="50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Social Media</a:t>
            </a:r>
            <a:endParaRPr lang="en-US" sz="3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83368"/>
            <a:ext cx="6756070" cy="4969982"/>
          </a:xfrm>
          <a:prstGeom prst="rect">
            <a:avLst/>
          </a:prstGeom>
        </p:spPr>
      </p:pic>
    </p:spTree>
    <p:extLst>
      <p:ext uri="{BB962C8B-B14F-4D97-AF65-F5344CB8AC3E}">
        <p14:creationId xmlns:p14="http://schemas.microsoft.com/office/powerpoint/2010/main" val="55609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fontScale="90000"/>
          </a:bodyPr>
          <a:lstStyle/>
          <a:p>
            <a:r>
              <a:rPr lang="en-US" sz="3600" b="1" dirty="0" smtClean="0"/>
              <a:t>Western District of Michigan </a:t>
            </a:r>
            <a:r>
              <a:rPr lang="en-US" sz="3600" b="1" dirty="0" smtClean="0"/>
              <a:t>Chapter Membership</a:t>
            </a:r>
            <a:endParaRPr lang="en-US" sz="3600" dirty="0"/>
          </a:p>
        </p:txBody>
      </p:sp>
      <p:sp>
        <p:nvSpPr>
          <p:cNvPr id="11" name="TextBox 10"/>
          <p:cNvSpPr txBox="1"/>
          <p:nvPr/>
        </p:nvSpPr>
        <p:spPr>
          <a:xfrm>
            <a:off x="690880" y="5394995"/>
            <a:ext cx="7465075" cy="646331"/>
          </a:xfrm>
          <a:prstGeom prst="rect">
            <a:avLst/>
          </a:prstGeom>
          <a:noFill/>
        </p:spPr>
        <p:txBody>
          <a:bodyPr wrap="square" numCol="1" rtlCol="0">
            <a:spAutoFit/>
          </a:bodyPr>
          <a:lstStyle/>
          <a:p>
            <a:pPr algn="ctr" defTabSz="457200"/>
            <a:r>
              <a:rPr lang="en-US" sz="3600" b="1" dirty="0" smtClean="0">
                <a:solidFill>
                  <a:srgbClr val="251977"/>
                </a:solidFill>
              </a:rPr>
              <a:t>76 </a:t>
            </a:r>
            <a:r>
              <a:rPr lang="en-US" sz="3600" b="1" dirty="0" smtClean="0">
                <a:solidFill>
                  <a:srgbClr val="251977"/>
                </a:solidFill>
              </a:rPr>
              <a:t>Total </a:t>
            </a:r>
            <a:r>
              <a:rPr lang="en-US" sz="3600" b="1" dirty="0" smtClean="0">
                <a:solidFill>
                  <a:srgbClr val="251977"/>
                </a:solidFill>
              </a:rPr>
              <a:t>Members</a:t>
            </a:r>
            <a:endParaRPr lang="en-US" sz="3600" b="1" dirty="0" smtClean="0">
              <a:solidFill>
                <a:srgbClr val="251977"/>
              </a:solidFill>
            </a:endParaRPr>
          </a:p>
        </p:txBody>
      </p:sp>
      <p:pic>
        <p:nvPicPr>
          <p:cNvPr id="7" name="Picture 6" descr="http://fedbar.org/Chapters/Western-District-of-Michigan/westernmichiganchapter.as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5138" y="1500499"/>
            <a:ext cx="3133725" cy="3619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740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106878" y="86386"/>
            <a:ext cx="8942119" cy="997239"/>
          </a:xfrm>
        </p:spPr>
        <p:txBody>
          <a:bodyPr>
            <a:noAutofit/>
          </a:bodyPr>
          <a:lstStyle/>
          <a:p>
            <a:r>
              <a:rPr lang="en-US" sz="3200" b="1" dirty="0" smtClean="0"/>
              <a:t>Western District of Michigan </a:t>
            </a:r>
            <a:r>
              <a:rPr lang="en-US" sz="3200" b="1" dirty="0" smtClean="0"/>
              <a:t>Chapter Membership</a:t>
            </a:r>
            <a:endParaRPr lang="en-US" sz="3200" dirty="0"/>
          </a:p>
        </p:txBody>
      </p:sp>
      <p:sp>
        <p:nvSpPr>
          <p:cNvPr id="9" name="TextBox 8"/>
          <p:cNvSpPr txBox="1"/>
          <p:nvPr/>
        </p:nvSpPr>
        <p:spPr>
          <a:xfrm>
            <a:off x="799600" y="953000"/>
            <a:ext cx="7465075" cy="861774"/>
          </a:xfrm>
          <a:prstGeom prst="rect">
            <a:avLst/>
          </a:prstGeom>
          <a:noFill/>
        </p:spPr>
        <p:txBody>
          <a:bodyPr wrap="square" rtlCol="0">
            <a:spAutoFit/>
          </a:bodyPr>
          <a:lstStyle/>
          <a:p>
            <a:pPr algn="ctr" defTabSz="457200"/>
            <a:r>
              <a:rPr lang="en-US" sz="2500" b="1" dirty="0" smtClean="0">
                <a:solidFill>
                  <a:prstClr val="black"/>
                </a:solidFill>
              </a:rPr>
              <a:t>Sections and Divisions within the </a:t>
            </a:r>
            <a:r>
              <a:rPr lang="en-US" sz="2500" b="1" dirty="0" smtClean="0">
                <a:solidFill>
                  <a:prstClr val="black"/>
                </a:solidFill>
              </a:rPr>
              <a:t>WDMI </a:t>
            </a:r>
            <a:r>
              <a:rPr lang="en-US" sz="2500" b="1" dirty="0" smtClean="0">
                <a:solidFill>
                  <a:prstClr val="black"/>
                </a:solidFill>
              </a:rPr>
              <a:t>Chapter that have the Most Members</a:t>
            </a:r>
            <a:endParaRPr lang="en-US" sz="2500" b="1"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val="573822522"/>
              </p:ext>
            </p:extLst>
          </p:nvPr>
        </p:nvGraphicFramePr>
        <p:xfrm>
          <a:off x="201881" y="2057399"/>
          <a:ext cx="7509834" cy="424839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139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03755" y="145761"/>
            <a:ext cx="8285150" cy="997239"/>
          </a:xfrm>
        </p:spPr>
        <p:txBody>
          <a:bodyPr>
            <a:noAutofit/>
          </a:bodyPr>
          <a:lstStyle/>
          <a:p>
            <a:r>
              <a:rPr lang="en-US" sz="3100" b="1" dirty="0" smtClean="0">
                <a:solidFill>
                  <a:prstClr val="black"/>
                </a:solidFill>
              </a:rPr>
              <a:t>Western District of Michigan </a:t>
            </a:r>
            <a:r>
              <a:rPr lang="en-US" sz="3100" b="1" dirty="0" smtClean="0">
                <a:solidFill>
                  <a:prstClr val="black"/>
                </a:solidFill>
              </a:rPr>
              <a:t>Chapter Newsletter</a:t>
            </a:r>
            <a:endParaRPr lang="en-US" sz="3100" b="1" dirty="0">
              <a:solidFill>
                <a:prstClr val="black"/>
              </a:solidFill>
            </a:endParaRPr>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71954" t="12285" r="9301" b="14014"/>
          <a:stretch/>
        </p:blipFill>
        <p:spPr bwMode="auto">
          <a:xfrm>
            <a:off x="2208814" y="887003"/>
            <a:ext cx="4330396" cy="5320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7672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90880" y="4742"/>
            <a:ext cx="7772400" cy="1064037"/>
          </a:xfrm>
        </p:spPr>
        <p:txBody>
          <a:bodyPr>
            <a:normAutofit/>
          </a:bodyPr>
          <a:lstStyle/>
          <a:p>
            <a:r>
              <a:rPr lang="en-US" sz="3500" b="1" dirty="0" smtClean="0"/>
              <a:t>What’s New? – Member Plus Program</a:t>
            </a:r>
            <a:endParaRPr lang="en-US" sz="3500" b="1" dirty="0"/>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spTree>
    <p:extLst>
      <p:ext uri="{BB962C8B-B14F-4D97-AF65-F5344CB8AC3E}">
        <p14:creationId xmlns:p14="http://schemas.microsoft.com/office/powerpoint/2010/main" val="4402187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What’s New? - 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smtClean="0"/>
              <a:t>Contains </a:t>
            </a:r>
            <a:r>
              <a:rPr lang="en-US" sz="2000" b="1" dirty="0"/>
              <a:t>profiles </a:t>
            </a:r>
            <a:r>
              <a:rPr lang="en-US" sz="2000" b="1" dirty="0" smtClean="0"/>
              <a:t>published </a:t>
            </a:r>
            <a:r>
              <a:rPr lang="en-US" sz="2000" b="1" dirty="0"/>
              <a:t>in </a:t>
            </a:r>
            <a:r>
              <a:rPr lang="en-US" sz="2000" b="1" i="1" dirty="0"/>
              <a:t>The Federal Lawyer</a:t>
            </a:r>
            <a:r>
              <a:rPr lang="en-US" sz="2000" b="1" dirty="0"/>
              <a:t> </a:t>
            </a:r>
            <a:r>
              <a:rPr lang="en-US" sz="2000" b="1" dirty="0" smtClean="0"/>
              <a:t>magazine</a:t>
            </a:r>
            <a:endParaRPr lang="en-US" sz="2000" b="1" dirty="0"/>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a:t>
            </a:r>
            <a:r>
              <a:rPr lang="en-US" sz="2000" b="1" dirty="0"/>
              <a:t>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a:t>
            </a:r>
            <a:r>
              <a:rPr lang="en-US" sz="2000" b="1" dirty="0"/>
              <a:t>by circuit and </a:t>
            </a:r>
            <a:r>
              <a:rPr lang="en-US" sz="2000" b="1" dirty="0" smtClean="0"/>
              <a:t>district</a:t>
            </a:r>
          </a:p>
          <a:p>
            <a:pPr lvl="0"/>
            <a:r>
              <a:rPr lang="en-US" sz="2000" b="1" dirty="0" smtClean="0"/>
              <a:t> </a:t>
            </a:r>
            <a:r>
              <a:rPr lang="en-US" sz="2000" b="1" dirty="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Updated </a:t>
            </a:r>
            <a:r>
              <a:rPr lang="en-US" sz="2000" b="1" dirty="0"/>
              <a:t>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8" name="Picture 7" descr="cleveland slid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900" y="1413934"/>
            <a:ext cx="6785429" cy="4749800"/>
          </a:xfrm>
          <a:prstGeom prst="rect">
            <a:avLst/>
          </a:prstGeom>
        </p:spPr>
      </p:pic>
    </p:spTree>
    <p:extLst>
      <p:ext uri="{BB962C8B-B14F-4D97-AF65-F5344CB8AC3E}">
        <p14:creationId xmlns:p14="http://schemas.microsoft.com/office/powerpoint/2010/main" val="1040805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smtClean="0"/>
              <a:t>FBA Mission Statement</a:t>
            </a:r>
            <a:endParaRPr lang="en-US" sz="3600" b="1" dirty="0"/>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FY 2013-2015</a:t>
            </a:r>
            <a:endParaRPr lang="en-US" sz="3500" b="1" dirty="0"/>
          </a:p>
        </p:txBody>
      </p:sp>
      <p:sp>
        <p:nvSpPr>
          <p:cNvPr id="8" name="Oval 7"/>
          <p:cNvSpPr/>
          <p:nvPr/>
        </p:nvSpPr>
        <p:spPr>
          <a:xfrm>
            <a:off x="5802347" y="1742462"/>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359831200"/>
              </p:ext>
            </p:extLst>
          </p:nvPr>
        </p:nvGraphicFramePr>
        <p:xfrm>
          <a:off x="249522" y="1437835"/>
          <a:ext cx="8159261" cy="482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919594" y="1761985"/>
            <a:ext cx="1066800" cy="461665"/>
          </a:xfrm>
          <a:prstGeom prst="rect">
            <a:avLst/>
          </a:prstGeom>
          <a:noFill/>
        </p:spPr>
        <p:txBody>
          <a:bodyPr wrap="square" rtlCol="0">
            <a:spAutoFit/>
          </a:bodyPr>
          <a:lstStyle/>
          <a:p>
            <a:r>
              <a:rPr lang="en-US" sz="2400" b="1" dirty="0" smtClean="0"/>
              <a:t>17,264</a:t>
            </a:r>
            <a:endParaRPr lang="en-US" sz="2400" b="1" dirty="0"/>
          </a:p>
        </p:txBody>
      </p:sp>
    </p:spTree>
    <p:extLst>
      <p:ext uri="{BB962C8B-B14F-4D97-AF65-F5344CB8AC3E}">
        <p14:creationId xmlns:p14="http://schemas.microsoft.com/office/powerpoint/2010/main" val="30119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457200" y="1484127"/>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stretch>
            <a:fillRect/>
          </a:stretch>
        </p:blipFill>
        <p:spPr>
          <a:xfrm>
            <a:off x="0" y="6463757"/>
            <a:ext cx="9154160" cy="404403"/>
          </a:xfrm>
          <a:prstGeom prst="rect">
            <a:avLst/>
          </a:prstGeom>
        </p:spPr>
      </p:pic>
      <p:pic>
        <p:nvPicPr>
          <p:cNvPr id="10" name="Picture 9" descr="FBAseal-VECTOR PMS2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spTree>
    <p:extLst>
      <p:ext uri="{BB962C8B-B14F-4D97-AF65-F5344CB8AC3E}">
        <p14:creationId xmlns:p14="http://schemas.microsoft.com/office/powerpoint/2010/main" val="197751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31" y="1552369"/>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979" y="1656422"/>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sp>
        <p:nvSpPr>
          <p:cNvPr id="8" name="TextBox 7"/>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Lawyers</a:t>
            </a:r>
          </a:p>
          <a:p>
            <a:pPr marL="742950" lvl="1" indent="-285750">
              <a:buFont typeface="Arial" pitchFamily="34" charset="0"/>
              <a:buChar char="•"/>
            </a:pPr>
            <a:r>
              <a:rPr lang="en-US" sz="1600" b="1" dirty="0" smtClean="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p>
          <a:p>
            <a:pPr marL="742950" lvl="1" indent="-285750">
              <a:buFont typeface="Arial" pitchFamily="34" charset="0"/>
              <a:buChar char="•"/>
            </a:pPr>
            <a:r>
              <a:rPr lang="en-US" sz="1600" b="1" dirty="0" smtClean="0"/>
              <a:t>Qui Tam </a:t>
            </a:r>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30470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143000"/>
            <a:ext cx="7868423" cy="3419610"/>
          </a:xfrm>
          <a:prstGeom prst="rect">
            <a:avLst/>
          </a:prstGeom>
        </p:spPr>
      </p:pic>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pic>
        <p:nvPicPr>
          <p:cNvPr id="8" name="Picture 7" descr="FBAseal-VECTOR PMS28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6"/>
          <a:stretch>
            <a:fillRect/>
          </a:stretch>
        </p:blipFill>
        <p:spPr>
          <a:xfrm>
            <a:off x="0" y="6463757"/>
            <a:ext cx="9154160" cy="404403"/>
          </a:xfrm>
          <a:prstGeom prst="rect">
            <a:avLst/>
          </a:prstGeom>
        </p:spPr>
      </p:pic>
    </p:spTree>
    <p:extLst>
      <p:ext uri="{BB962C8B-B14F-4D97-AF65-F5344CB8AC3E}">
        <p14:creationId xmlns:p14="http://schemas.microsoft.com/office/powerpoint/2010/main" val="423738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20" y="1371600"/>
            <a:ext cx="7330698" cy="418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78961"/>
      </p:ext>
    </p:extLst>
  </p:cSld>
  <p:clrMapOvr>
    <a:masterClrMapping/>
  </p:clrMapOvr>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1352</TotalTime>
  <Words>316</Words>
  <Application>Microsoft Office PowerPoint</Application>
  <PresentationFormat>On-screen Show (4:3)</PresentationFormat>
  <Paragraphs>94</Paragraphs>
  <Slides>16</Slides>
  <Notes>14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InsTax Slides Template</vt:lpstr>
      <vt:lpstr>PowerPoint Presentation</vt:lpstr>
      <vt:lpstr>FBA Mission Statement</vt:lpstr>
      <vt:lpstr>FBA National Membership</vt:lpstr>
      <vt:lpstr>Monthly Membership Counts FY 2013-2015</vt:lpstr>
      <vt:lpstr>PowerPoint Presentation</vt:lpstr>
      <vt:lpstr>FBA Member Demographics </vt:lpstr>
      <vt:lpstr>FBA Sections and Divisions </vt:lpstr>
      <vt:lpstr>PowerPoint Presentation</vt:lpstr>
      <vt:lpstr>FBA Sections and Divisions </vt:lpstr>
      <vt:lpstr>FBA Social Media</vt:lpstr>
      <vt:lpstr>Western District of Michigan Chapter Membership</vt:lpstr>
      <vt:lpstr>Western District of Michigan Chapter Membership</vt:lpstr>
      <vt:lpstr>Western District of Michigan Chapter Newsletter</vt:lpstr>
      <vt:lpstr>What’s New? – Member Plus Program</vt:lpstr>
      <vt:lpstr>PowerPoint Presentation</vt:lpstr>
      <vt:lpstr>PowerPoint Presentation</vt:lpstr>
    </vt:vector>
  </TitlesOfParts>
  <Company>Federal Bar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119</cp:revision>
  <cp:lastPrinted>2015-04-09T14:35:04Z</cp:lastPrinted>
  <dcterms:created xsi:type="dcterms:W3CDTF">2014-08-27T14:16:40Z</dcterms:created>
  <dcterms:modified xsi:type="dcterms:W3CDTF">2015-09-11T15:49:22Z</dcterms:modified>
</cp:coreProperties>
</file>