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18" r:id="rId14"/>
    <p:sldId id="319" r:id="rId15"/>
    <p:sldId id="33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EDSRDC070759.us.mst.net\Main_Folder\Chapters\Waco\Waco%20SxD%20201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80799232"/>
        <c:axId val="80800768"/>
      </c:lineChart>
      <c:catAx>
        <c:axId val="80799232"/>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80800768"/>
        <c:crosses val="autoZero"/>
        <c:auto val="1"/>
        <c:lblAlgn val="ctr"/>
        <c:lblOffset val="100"/>
        <c:noMultiLvlLbl val="0"/>
      </c:catAx>
      <c:valAx>
        <c:axId val="80800768"/>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80799232"/>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Individual4bf35688a37341878a34f!$A$2</c:f>
              <c:strCache>
                <c:ptCount val="1"/>
                <c:pt idx="0">
                  <c:v>Federal Career Service Division</c:v>
                </c:pt>
              </c:strCache>
            </c:strRef>
          </c:tx>
          <c:invertIfNegative val="0"/>
          <c:cat>
            <c:strRef>
              <c:f>Individual4bf35688a37341878a34f!$B$1</c:f>
              <c:strCache>
                <c:ptCount val="1"/>
                <c:pt idx="0">
                  <c:v>Count</c:v>
                </c:pt>
              </c:strCache>
            </c:strRef>
          </c:cat>
          <c:val>
            <c:numRef>
              <c:f>Individual4bf35688a37341878a34f!$B$2</c:f>
              <c:numCache>
                <c:formatCode>General</c:formatCode>
                <c:ptCount val="1"/>
                <c:pt idx="0">
                  <c:v>2</c:v>
                </c:pt>
              </c:numCache>
            </c:numRef>
          </c:val>
        </c:ser>
        <c:ser>
          <c:idx val="1"/>
          <c:order val="1"/>
          <c:tx>
            <c:strRef>
              <c:f>Individual4bf35688a37341878a34f!$A$3</c:f>
              <c:strCache>
                <c:ptCount val="1"/>
                <c:pt idx="0">
                  <c:v>Federal Litigation Section</c:v>
                </c:pt>
              </c:strCache>
            </c:strRef>
          </c:tx>
          <c:invertIfNegative val="0"/>
          <c:cat>
            <c:strRef>
              <c:f>Individual4bf35688a37341878a34f!$B$1</c:f>
              <c:strCache>
                <c:ptCount val="1"/>
                <c:pt idx="0">
                  <c:v>Count</c:v>
                </c:pt>
              </c:strCache>
            </c:strRef>
          </c:cat>
          <c:val>
            <c:numRef>
              <c:f>Individual4bf35688a37341878a34f!$B$3</c:f>
              <c:numCache>
                <c:formatCode>General</c:formatCode>
                <c:ptCount val="1"/>
                <c:pt idx="0">
                  <c:v>2</c:v>
                </c:pt>
              </c:numCache>
            </c:numRef>
          </c:val>
        </c:ser>
        <c:ser>
          <c:idx val="2"/>
          <c:order val="2"/>
          <c:tx>
            <c:strRef>
              <c:f>Individual4bf35688a37341878a34f!$A$4</c:f>
              <c:strCache>
                <c:ptCount val="1"/>
                <c:pt idx="0">
                  <c:v>Law Student Division</c:v>
                </c:pt>
              </c:strCache>
            </c:strRef>
          </c:tx>
          <c:invertIfNegative val="0"/>
          <c:cat>
            <c:strRef>
              <c:f>Individual4bf35688a37341878a34f!$B$1</c:f>
              <c:strCache>
                <c:ptCount val="1"/>
                <c:pt idx="0">
                  <c:v>Count</c:v>
                </c:pt>
              </c:strCache>
            </c:strRef>
          </c:cat>
          <c:val>
            <c:numRef>
              <c:f>Individual4bf35688a37341878a34f!$B$4</c:f>
              <c:numCache>
                <c:formatCode>General</c:formatCode>
                <c:ptCount val="1"/>
                <c:pt idx="0">
                  <c:v>2</c:v>
                </c:pt>
              </c:numCache>
            </c:numRef>
          </c:val>
        </c:ser>
        <c:dLbls>
          <c:showLegendKey val="0"/>
          <c:showVal val="0"/>
          <c:showCatName val="0"/>
          <c:showSerName val="0"/>
          <c:showPercent val="0"/>
          <c:showBubbleSize val="0"/>
        </c:dLbls>
        <c:gapWidth val="150"/>
        <c:overlap val="-55"/>
        <c:axId val="101485568"/>
        <c:axId val="102667008"/>
      </c:barChart>
      <c:catAx>
        <c:axId val="101485568"/>
        <c:scaling>
          <c:orientation val="minMax"/>
        </c:scaling>
        <c:delete val="1"/>
        <c:axPos val="b"/>
        <c:majorTickMark val="out"/>
        <c:minorTickMark val="none"/>
        <c:tickLblPos val="nextTo"/>
        <c:crossAx val="102667008"/>
        <c:crosses val="autoZero"/>
        <c:auto val="1"/>
        <c:lblAlgn val="ctr"/>
        <c:lblOffset val="100"/>
        <c:noMultiLvlLbl val="0"/>
      </c:catAx>
      <c:valAx>
        <c:axId val="102667008"/>
        <c:scaling>
          <c:orientation val="minMax"/>
        </c:scaling>
        <c:delete val="0"/>
        <c:axPos val="l"/>
        <c:majorGridlines/>
        <c:numFmt formatCode="General" sourceLinked="1"/>
        <c:majorTickMark val="out"/>
        <c:minorTickMark val="none"/>
        <c:tickLblPos val="nextTo"/>
        <c:txPr>
          <a:bodyPr/>
          <a:lstStyle/>
          <a:p>
            <a:pPr>
              <a:defRPr sz="1600" b="1"/>
            </a:pPr>
            <a:endParaRPr lang="en-US"/>
          </a:p>
        </c:txPr>
        <c:crossAx val="101485568"/>
        <c:crosses val="autoZero"/>
        <c:crossBetween val="between"/>
        <c:majorUnit val="1"/>
        <c:minorUnit val="1"/>
      </c:valAx>
    </c:plotArea>
    <c:legend>
      <c:legendPos val="r"/>
      <c:layout>
        <c:manualLayout>
          <c:xMode val="edge"/>
          <c:yMode val="edge"/>
          <c:x val="0.65817053807543457"/>
          <c:y val="0.12667093938839044"/>
          <c:w val="0.34182946192456543"/>
          <c:h val="0.68144068793991697"/>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9/11/2015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Waco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Waco </a:t>
            </a:r>
            <a:r>
              <a:rPr lang="en-US" sz="3600" b="1" dirty="0" smtClean="0"/>
              <a:t>Chapter Membership</a:t>
            </a:r>
            <a:endParaRPr lang="en-US" sz="3600" dirty="0"/>
          </a:p>
        </p:txBody>
      </p:sp>
      <p:sp>
        <p:nvSpPr>
          <p:cNvPr id="11" name="TextBox 10"/>
          <p:cNvSpPr txBox="1"/>
          <p:nvPr/>
        </p:nvSpPr>
        <p:spPr>
          <a:xfrm>
            <a:off x="609599" y="5435963"/>
            <a:ext cx="7465075" cy="646331"/>
          </a:xfrm>
          <a:prstGeom prst="rect">
            <a:avLst/>
          </a:prstGeom>
          <a:noFill/>
        </p:spPr>
        <p:txBody>
          <a:bodyPr wrap="square" numCol="1" rtlCol="0">
            <a:spAutoFit/>
          </a:bodyPr>
          <a:lstStyle/>
          <a:p>
            <a:pPr algn="ctr" defTabSz="457200"/>
            <a:r>
              <a:rPr lang="en-US" sz="3600" b="1" dirty="0" smtClean="0">
                <a:solidFill>
                  <a:srgbClr val="251977"/>
                </a:solidFill>
              </a:rPr>
              <a:t>9 </a:t>
            </a:r>
            <a:r>
              <a:rPr lang="en-US" sz="3600" b="1" dirty="0" smtClean="0">
                <a:solidFill>
                  <a:srgbClr val="251977"/>
                </a:solidFill>
              </a:rPr>
              <a:t>Total </a:t>
            </a:r>
            <a:r>
              <a:rPr lang="en-US" sz="3600" b="1" dirty="0" smtClean="0">
                <a:solidFill>
                  <a:srgbClr val="251977"/>
                </a:solidFill>
              </a:rPr>
              <a:t>Members</a:t>
            </a:r>
            <a:endParaRPr lang="en-US" sz="3600" b="1" dirty="0" smtClean="0">
              <a:solidFill>
                <a:srgbClr val="251977"/>
              </a:solidFill>
            </a:endParaRPr>
          </a:p>
        </p:txBody>
      </p:sp>
      <p:pic>
        <p:nvPicPr>
          <p:cNvPr id="7" name="Picture 6" descr="http://fedbar.org/Chapters/Waco-Chapter/waco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6525" y="1433983"/>
            <a:ext cx="3790950" cy="361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Waco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Waco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2426720492"/>
              </p:ext>
            </p:extLst>
          </p:nvPr>
        </p:nvGraphicFramePr>
        <p:xfrm>
          <a:off x="368135" y="2660072"/>
          <a:ext cx="7343580" cy="32033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1349</TotalTime>
  <Words>300</Words>
  <Application>Microsoft Office PowerPoint</Application>
  <PresentationFormat>On-screen Show (4:3)</PresentationFormat>
  <Paragraphs>92</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Waco Chapter Membership</vt:lpstr>
      <vt:lpstr>Waco Chapter Membership</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118</cp:revision>
  <cp:lastPrinted>2015-04-09T14:35:04Z</cp:lastPrinted>
  <dcterms:created xsi:type="dcterms:W3CDTF">2014-08-27T14:16:40Z</dcterms:created>
  <dcterms:modified xsi:type="dcterms:W3CDTF">2015-09-11T13:39:37Z</dcterms:modified>
</cp:coreProperties>
</file>