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p:scale>
          <a:sx n="80" d="100"/>
          <a:sy n="80" d="100"/>
        </p:scale>
        <p:origin x="-1266" y="-24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6a2ce9756c0e43ce8ee65c0f3f8a1d3b.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76161024"/>
        <c:axId val="76162560"/>
      </c:lineChart>
      <c:catAx>
        <c:axId val="76161024"/>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76162560"/>
        <c:crosses val="autoZero"/>
        <c:auto val="1"/>
        <c:lblAlgn val="ctr"/>
        <c:lblOffset val="100"/>
        <c:noMultiLvlLbl val="0"/>
      </c:catAx>
      <c:valAx>
        <c:axId val="76162560"/>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76161024"/>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23681174420647E-2"/>
          <c:y val="0.22675189622105071"/>
          <c:w val="0.53488606092185309"/>
          <c:h val="0.73927466533023645"/>
        </c:manualLayout>
      </c:layout>
      <c:barChart>
        <c:barDir val="col"/>
        <c:grouping val="clustered"/>
        <c:varyColors val="0"/>
        <c:ser>
          <c:idx val="0"/>
          <c:order val="0"/>
          <c:tx>
            <c:strRef>
              <c:f>[Individual6a2ce9756c0e43ce8ee65c0f3f8a1d3b.xls]Individual6a2ce9756c0e43ce8ee65!$A$2</c:f>
              <c:strCache>
                <c:ptCount val="1"/>
                <c:pt idx="0">
                  <c:v>Criminal Law Section</c:v>
                </c:pt>
              </c:strCache>
            </c:strRef>
          </c:tx>
          <c:invertIfNegative val="0"/>
          <c:cat>
            <c:strRef>
              <c:f>[Individual6a2ce9756c0e43ce8ee65c0f3f8a1d3b.xls]Individual6a2ce9756c0e43ce8ee65!$B$1</c:f>
              <c:strCache>
                <c:ptCount val="1"/>
                <c:pt idx="0">
                  <c:v>Count</c:v>
                </c:pt>
              </c:strCache>
            </c:strRef>
          </c:cat>
          <c:val>
            <c:numRef>
              <c:f>[Individual6a2ce9756c0e43ce8ee65c0f3f8a1d3b.xls]Individual6a2ce9756c0e43ce8ee65!$B$2</c:f>
              <c:numCache>
                <c:formatCode>General</c:formatCode>
                <c:ptCount val="1"/>
                <c:pt idx="0">
                  <c:v>1</c:v>
                </c:pt>
              </c:numCache>
            </c:numRef>
          </c:val>
        </c:ser>
        <c:ser>
          <c:idx val="1"/>
          <c:order val="1"/>
          <c:tx>
            <c:strRef>
              <c:f>[Individual6a2ce9756c0e43ce8ee65c0f3f8a1d3b.xls]Individual6a2ce9756c0e43ce8ee65!$A$3</c:f>
              <c:strCache>
                <c:ptCount val="1"/>
                <c:pt idx="0">
                  <c:v>Environment, Energy and Natural Resources Section</c:v>
                </c:pt>
              </c:strCache>
            </c:strRef>
          </c:tx>
          <c:invertIfNegative val="0"/>
          <c:cat>
            <c:strRef>
              <c:f>[Individual6a2ce9756c0e43ce8ee65c0f3f8a1d3b.xls]Individual6a2ce9756c0e43ce8ee65!$B$1</c:f>
              <c:strCache>
                <c:ptCount val="1"/>
                <c:pt idx="0">
                  <c:v>Count</c:v>
                </c:pt>
              </c:strCache>
            </c:strRef>
          </c:cat>
          <c:val>
            <c:numRef>
              <c:f>[Individual6a2ce9756c0e43ce8ee65c0f3f8a1d3b.xls]Individual6a2ce9756c0e43ce8ee65!$B$3</c:f>
              <c:numCache>
                <c:formatCode>General</c:formatCode>
                <c:ptCount val="1"/>
                <c:pt idx="0">
                  <c:v>1</c:v>
                </c:pt>
              </c:numCache>
            </c:numRef>
          </c:val>
        </c:ser>
        <c:ser>
          <c:idx val="2"/>
          <c:order val="2"/>
          <c:tx>
            <c:strRef>
              <c:f>[Individual6a2ce9756c0e43ce8ee65c0f3f8a1d3b.xls]Individual6a2ce9756c0e43ce8ee65!$A$4</c:f>
              <c:strCache>
                <c:ptCount val="1"/>
                <c:pt idx="0">
                  <c:v>Federal Litigation Section</c:v>
                </c:pt>
              </c:strCache>
            </c:strRef>
          </c:tx>
          <c:invertIfNegative val="0"/>
          <c:cat>
            <c:strRef>
              <c:f>[Individual6a2ce9756c0e43ce8ee65c0f3f8a1d3b.xls]Individual6a2ce9756c0e43ce8ee65!$B$1</c:f>
              <c:strCache>
                <c:ptCount val="1"/>
                <c:pt idx="0">
                  <c:v>Count</c:v>
                </c:pt>
              </c:strCache>
            </c:strRef>
          </c:cat>
          <c:val>
            <c:numRef>
              <c:f>[Individual6a2ce9756c0e43ce8ee65c0f3f8a1d3b.xls]Individual6a2ce9756c0e43ce8ee65!$B$4</c:f>
              <c:numCache>
                <c:formatCode>General</c:formatCode>
                <c:ptCount val="1"/>
                <c:pt idx="0">
                  <c:v>1</c:v>
                </c:pt>
              </c:numCache>
            </c:numRef>
          </c:val>
        </c:ser>
        <c:ser>
          <c:idx val="3"/>
          <c:order val="3"/>
          <c:tx>
            <c:strRef>
              <c:f>[Individual6a2ce9756c0e43ce8ee65c0f3f8a1d3b.xls]Individual6a2ce9756c0e43ce8ee65!$A$5</c:f>
              <c:strCache>
                <c:ptCount val="1"/>
                <c:pt idx="0">
                  <c:v>Labor and Employment Law Section</c:v>
                </c:pt>
              </c:strCache>
            </c:strRef>
          </c:tx>
          <c:invertIfNegative val="0"/>
          <c:cat>
            <c:strRef>
              <c:f>[Individual6a2ce9756c0e43ce8ee65c0f3f8a1d3b.xls]Individual6a2ce9756c0e43ce8ee65!$B$1</c:f>
              <c:strCache>
                <c:ptCount val="1"/>
                <c:pt idx="0">
                  <c:v>Count</c:v>
                </c:pt>
              </c:strCache>
            </c:strRef>
          </c:cat>
          <c:val>
            <c:numRef>
              <c:f>[Individual6a2ce9756c0e43ce8ee65c0f3f8a1d3b.xls]Individual6a2ce9756c0e43ce8ee65!$B$5</c:f>
              <c:numCache>
                <c:formatCode>General</c:formatCode>
                <c:ptCount val="1"/>
                <c:pt idx="0">
                  <c:v>1</c:v>
                </c:pt>
              </c:numCache>
            </c:numRef>
          </c:val>
        </c:ser>
        <c:dLbls>
          <c:showLegendKey val="0"/>
          <c:showVal val="0"/>
          <c:showCatName val="0"/>
          <c:showSerName val="0"/>
          <c:showPercent val="0"/>
          <c:showBubbleSize val="0"/>
        </c:dLbls>
        <c:gapWidth val="150"/>
        <c:overlap val="-32"/>
        <c:axId val="116820608"/>
        <c:axId val="117420416"/>
      </c:barChart>
      <c:catAx>
        <c:axId val="116820608"/>
        <c:scaling>
          <c:orientation val="minMax"/>
        </c:scaling>
        <c:delete val="1"/>
        <c:axPos val="b"/>
        <c:majorTickMark val="out"/>
        <c:minorTickMark val="none"/>
        <c:tickLblPos val="nextTo"/>
        <c:crossAx val="117420416"/>
        <c:crosses val="autoZero"/>
        <c:auto val="1"/>
        <c:lblAlgn val="ctr"/>
        <c:lblOffset val="100"/>
        <c:noMultiLvlLbl val="0"/>
      </c:catAx>
      <c:valAx>
        <c:axId val="117420416"/>
        <c:scaling>
          <c:orientation val="minMax"/>
          <c:max val="3"/>
        </c:scaling>
        <c:delete val="0"/>
        <c:axPos val="l"/>
        <c:majorGridlines/>
        <c:numFmt formatCode="General" sourceLinked="1"/>
        <c:majorTickMark val="out"/>
        <c:minorTickMark val="none"/>
        <c:tickLblPos val="nextTo"/>
        <c:txPr>
          <a:bodyPr/>
          <a:lstStyle/>
          <a:p>
            <a:pPr>
              <a:defRPr sz="1400" b="1"/>
            </a:pPr>
            <a:endParaRPr lang="en-US"/>
          </a:p>
        </c:txPr>
        <c:crossAx val="116820608"/>
        <c:crosses val="autoZero"/>
        <c:crossBetween val="between"/>
        <c:majorUnit val="1"/>
        <c:minorUnit val="1"/>
      </c:valAx>
    </c:plotArea>
    <c:legend>
      <c:legendPos val="r"/>
      <c:layout>
        <c:manualLayout>
          <c:xMode val="edge"/>
          <c:yMode val="edge"/>
          <c:x val="0.59158971777802827"/>
          <c:y val="5.2207519347719229E-2"/>
          <c:w val="0.39963772324694741"/>
          <c:h val="0.57734750720419437"/>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Virgin Islands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Virgin Islands </a:t>
            </a:r>
            <a:r>
              <a:rPr lang="en-US" sz="3600" b="1" dirty="0" smtClean="0"/>
              <a:t>Chapter Membership</a:t>
            </a:r>
            <a:endParaRPr lang="en-US" sz="3600" dirty="0"/>
          </a:p>
        </p:txBody>
      </p:sp>
      <p:sp>
        <p:nvSpPr>
          <p:cNvPr id="11" name="TextBox 10"/>
          <p:cNvSpPr txBox="1"/>
          <p:nvPr/>
        </p:nvSpPr>
        <p:spPr>
          <a:xfrm>
            <a:off x="609599" y="5376649"/>
            <a:ext cx="7465075" cy="646331"/>
          </a:xfrm>
          <a:prstGeom prst="rect">
            <a:avLst/>
          </a:prstGeom>
          <a:noFill/>
        </p:spPr>
        <p:txBody>
          <a:bodyPr wrap="square" numCol="1" rtlCol="0">
            <a:spAutoFit/>
          </a:bodyPr>
          <a:lstStyle/>
          <a:p>
            <a:pPr algn="ctr" defTabSz="457200"/>
            <a:r>
              <a:rPr lang="en-US" sz="3600" b="1" dirty="0" smtClean="0">
                <a:solidFill>
                  <a:srgbClr val="251977"/>
                </a:solidFill>
              </a:rPr>
              <a:t>4 </a:t>
            </a:r>
            <a:r>
              <a:rPr lang="en-US" sz="3600" b="1" dirty="0" smtClean="0">
                <a:solidFill>
                  <a:srgbClr val="251977"/>
                </a:solidFill>
              </a:rPr>
              <a:t>Total </a:t>
            </a:r>
            <a:r>
              <a:rPr lang="en-US" sz="3600" b="1" dirty="0" smtClean="0">
                <a:solidFill>
                  <a:srgbClr val="251977"/>
                </a:solidFill>
              </a:rPr>
              <a:t>Members</a:t>
            </a:r>
            <a:endParaRPr lang="en-US" sz="3600" b="1" dirty="0" smtClean="0">
              <a:solidFill>
                <a:srgbClr val="251977"/>
              </a:solidFill>
            </a:endParaRPr>
          </a:p>
        </p:txBody>
      </p:sp>
      <p:pic>
        <p:nvPicPr>
          <p:cNvPr id="3" name="Picture 2" descr="http://fedbar.org/Chapters/Virgin-Islands-Chapter/virginislands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9382" y="1338984"/>
            <a:ext cx="3838575"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Virgin Islands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Virgin Islands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1904726618"/>
              </p:ext>
            </p:extLst>
          </p:nvPr>
        </p:nvGraphicFramePr>
        <p:xfrm>
          <a:off x="166255" y="2057400"/>
          <a:ext cx="8686177"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1350</TotalTime>
  <Words>304</Words>
  <Application>Microsoft Office PowerPoint</Application>
  <PresentationFormat>On-screen Show (4:3)</PresentationFormat>
  <Paragraphs>92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Virgin Islands Chapter Membership</vt:lpstr>
      <vt:lpstr>Virgin Islands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119</cp:revision>
  <cp:lastPrinted>2015-04-09T14:35:04Z</cp:lastPrinted>
  <dcterms:created xsi:type="dcterms:W3CDTF">2014-08-27T14:16:40Z</dcterms:created>
  <dcterms:modified xsi:type="dcterms:W3CDTF">2015-09-17T18:28:12Z</dcterms:modified>
</cp:coreProperties>
</file>