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39" r:id="rId14"/>
    <p:sldId id="340" r:id="rId15"/>
    <p:sldId id="318" r:id="rId16"/>
    <p:sldId id="319" r:id="rId17"/>
    <p:sldId id="320" r:id="rId18"/>
    <p:sldId id="33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AppData\Local\Microsoft\Windows\Temporary%20Internet%20Files\Content.Outlook\BZQJSX42\Utah%20Chapter%20x%20S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69655168"/>
        <c:axId val="34681216"/>
      </c:lineChart>
      <c:catAx>
        <c:axId val="6965516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4681216"/>
        <c:crosses val="autoZero"/>
        <c:auto val="1"/>
        <c:lblAlgn val="ctr"/>
        <c:lblOffset val="100"/>
        <c:noMultiLvlLbl val="0"/>
      </c:catAx>
      <c:valAx>
        <c:axId val="3468121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6965516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'[Utah Chapter x SD.xls]CHART'!$A$2</c:f>
              <c:strCache>
                <c:ptCount val="1"/>
                <c:pt idx="0">
                  <c:v>Federal Litigation Section</c:v>
                </c:pt>
              </c:strCache>
            </c:strRef>
          </c:tx>
          <c:invertIfNegative val="0"/>
          <c:cat>
            <c:strRef>
              <c:f>'[Utah Chapter x SD.xls]CHART'!$B$1</c:f>
              <c:strCache>
                <c:ptCount val="1"/>
                <c:pt idx="0">
                  <c:v>Count</c:v>
                </c:pt>
              </c:strCache>
            </c:strRef>
          </c:cat>
          <c:val>
            <c:numRef>
              <c:f>'[Utah Chapter x SD.xls]CHART'!$B$2</c:f>
              <c:numCache>
                <c:formatCode>General</c:formatCode>
                <c:ptCount val="1"/>
                <c:pt idx="0">
                  <c:v>109</c:v>
                </c:pt>
              </c:numCache>
            </c:numRef>
          </c:val>
        </c:ser>
        <c:ser>
          <c:idx val="1"/>
          <c:order val="1"/>
          <c:tx>
            <c:strRef>
              <c:f>'[Utah Chapter x SD.xls]CHART'!$A$3</c:f>
              <c:strCache>
                <c:ptCount val="1"/>
                <c:pt idx="0">
                  <c:v>Younger Lawyers Division</c:v>
                </c:pt>
              </c:strCache>
            </c:strRef>
          </c:tx>
          <c:invertIfNegative val="0"/>
          <c:cat>
            <c:strRef>
              <c:f>'[Utah Chapter x SD.xls]CHART'!$B$1</c:f>
              <c:strCache>
                <c:ptCount val="1"/>
                <c:pt idx="0">
                  <c:v>Count</c:v>
                </c:pt>
              </c:strCache>
            </c:strRef>
          </c:cat>
          <c:val>
            <c:numRef>
              <c:f>'[Utah Chapter x SD.xls]CHART'!$B$3</c:f>
              <c:numCache>
                <c:formatCode>General</c:formatCode>
                <c:ptCount val="1"/>
                <c:pt idx="0">
                  <c:v>56</c:v>
                </c:pt>
              </c:numCache>
            </c:numRef>
          </c:val>
        </c:ser>
        <c:ser>
          <c:idx val="2"/>
          <c:order val="2"/>
          <c:tx>
            <c:strRef>
              <c:f>'[Utah Chapter x SD.xls]CHART'!$A$4</c:f>
              <c:strCache>
                <c:ptCount val="1"/>
                <c:pt idx="0">
                  <c:v>Intellectual Property Law Section</c:v>
                </c:pt>
              </c:strCache>
            </c:strRef>
          </c:tx>
          <c:invertIfNegative val="0"/>
          <c:cat>
            <c:strRef>
              <c:f>'[Utah Chapter x SD.xls]CHART'!$B$1</c:f>
              <c:strCache>
                <c:ptCount val="1"/>
                <c:pt idx="0">
                  <c:v>Count</c:v>
                </c:pt>
              </c:strCache>
            </c:strRef>
          </c:cat>
          <c:val>
            <c:numRef>
              <c:f>'[Utah Chapter x SD.xls]CHART'!$B$4</c:f>
              <c:numCache>
                <c:formatCode>General</c:formatCode>
                <c:ptCount val="1"/>
                <c:pt idx="0">
                  <c:v>31</c:v>
                </c:pt>
              </c:numCache>
            </c:numRef>
          </c:val>
        </c:ser>
        <c:ser>
          <c:idx val="3"/>
          <c:order val="3"/>
          <c:tx>
            <c:strRef>
              <c:f>'[Utah Chapter x SD.xls]CHART'!$A$5</c:f>
              <c:strCache>
                <c:ptCount val="1"/>
                <c:pt idx="0">
                  <c:v>Bankruptcy Law Section</c:v>
                </c:pt>
              </c:strCache>
            </c:strRef>
          </c:tx>
          <c:invertIfNegative val="0"/>
          <c:cat>
            <c:strRef>
              <c:f>'[Utah Chapter x SD.xls]CHART'!$B$1</c:f>
              <c:strCache>
                <c:ptCount val="1"/>
                <c:pt idx="0">
                  <c:v>Count</c:v>
                </c:pt>
              </c:strCache>
            </c:strRef>
          </c:cat>
          <c:val>
            <c:numRef>
              <c:f>'[Utah Chapter x SD.xls]CHART'!$B$5</c:f>
              <c:numCache>
                <c:formatCode>General</c:formatCode>
                <c:ptCount val="1"/>
                <c:pt idx="0">
                  <c:v>30</c:v>
                </c:pt>
              </c:numCache>
            </c:numRef>
          </c:val>
        </c:ser>
        <c:ser>
          <c:idx val="4"/>
          <c:order val="4"/>
          <c:tx>
            <c:strRef>
              <c:f>'[Utah Chapter x SD.xls]CHART'!$A$6</c:f>
              <c:strCache>
                <c:ptCount val="1"/>
                <c:pt idx="0">
                  <c:v>Law Student Division</c:v>
                </c:pt>
              </c:strCache>
            </c:strRef>
          </c:tx>
          <c:invertIfNegative val="0"/>
          <c:cat>
            <c:strRef>
              <c:f>'[Utah Chapter x SD.xls]CHART'!$B$1</c:f>
              <c:strCache>
                <c:ptCount val="1"/>
                <c:pt idx="0">
                  <c:v>Count</c:v>
                </c:pt>
              </c:strCache>
            </c:strRef>
          </c:cat>
          <c:val>
            <c:numRef>
              <c:f>'[Utah Chapter x SD.xls]CHART'!$B$6</c:f>
              <c:numCache>
                <c:formatCode>General</c:formatCode>
                <c:ptCount val="1"/>
                <c:pt idx="0">
                  <c:v>28</c:v>
                </c:pt>
              </c:numCache>
            </c:numRef>
          </c:val>
        </c:ser>
        <c:dLbls>
          <c:showLegendKey val="0"/>
          <c:showVal val="0"/>
          <c:showCatName val="0"/>
          <c:showSerName val="0"/>
          <c:showPercent val="0"/>
          <c:showBubbleSize val="0"/>
        </c:dLbls>
        <c:gapWidth val="164"/>
        <c:overlap val="-53"/>
        <c:axId val="34828288"/>
        <c:axId val="65876352"/>
      </c:barChart>
      <c:catAx>
        <c:axId val="34828288"/>
        <c:scaling>
          <c:orientation val="minMax"/>
        </c:scaling>
        <c:delete val="1"/>
        <c:axPos val="b"/>
        <c:majorTickMark val="out"/>
        <c:minorTickMark val="none"/>
        <c:tickLblPos val="nextTo"/>
        <c:crossAx val="65876352"/>
        <c:crosses val="autoZero"/>
        <c:auto val="1"/>
        <c:lblAlgn val="ctr"/>
        <c:lblOffset val="100"/>
        <c:noMultiLvlLbl val="0"/>
      </c:catAx>
      <c:valAx>
        <c:axId val="6587635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4828288"/>
        <c:crosses val="autoZero"/>
        <c:crossBetween val="between"/>
      </c:valAx>
    </c:plotArea>
    <c:legend>
      <c:legendPos val="r"/>
      <c:layout>
        <c:manualLayout>
          <c:xMode val="edge"/>
          <c:yMode val="edge"/>
          <c:x val="0.68925591640676931"/>
          <c:y val="0.15517363366019596"/>
          <c:w val="0.31074410111668871"/>
          <c:h val="0.68965248954458624"/>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8/25/2015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18</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8/25/2015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Utah 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Utah 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Utah Chapter that have the Most Members</a:t>
            </a:r>
            <a:endParaRPr lang="en-US" sz="2500" b="1"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4137703735"/>
              </p:ext>
            </p:extLst>
          </p:nvPr>
        </p:nvGraphicFramePr>
        <p:xfrm>
          <a:off x="217282" y="2094819"/>
          <a:ext cx="7727310" cy="41129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Utah Chapter Membership</a:t>
            </a:r>
            <a:endParaRPr lang="en-US" sz="3600" dirty="0"/>
          </a:p>
        </p:txBody>
      </p:sp>
      <p:sp>
        <p:nvSpPr>
          <p:cNvPr id="11" name="TextBox 10"/>
          <p:cNvSpPr txBox="1"/>
          <p:nvPr/>
        </p:nvSpPr>
        <p:spPr>
          <a:xfrm>
            <a:off x="609600" y="4397465"/>
            <a:ext cx="7465075" cy="2739211"/>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387 </a:t>
            </a:r>
            <a:r>
              <a:rPr lang="en-US" sz="3600" b="1" dirty="0" smtClean="0">
                <a:solidFill>
                  <a:srgbClr val="251977"/>
                </a:solidFill>
              </a:rPr>
              <a:t>Total Members</a:t>
            </a:r>
          </a:p>
          <a:p>
            <a:pPr algn="ctr" defTabSz="457200"/>
            <a:endParaRPr lang="en-US" sz="3600" b="1" i="1" dirty="0">
              <a:solidFill>
                <a:srgbClr val="FF0000"/>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pic>
        <p:nvPicPr>
          <p:cNvPr id="1026" name="Picture 2" descr="http://fedbar.org/Chapters/Utah-Chapter/utah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6271" y="1350859"/>
            <a:ext cx="29527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a:solidFill>
                  <a:prstClr val="black"/>
                </a:solidFill>
              </a:rPr>
              <a:t>2014 FBA Award Recipient</a:t>
            </a:r>
          </a:p>
        </p:txBody>
      </p:sp>
      <p:sp>
        <p:nvSpPr>
          <p:cNvPr id="7" name="TextBox 6"/>
          <p:cNvSpPr txBox="1"/>
          <p:nvPr/>
        </p:nvSpPr>
        <p:spPr>
          <a:xfrm>
            <a:off x="1455279" y="1981198"/>
            <a:ext cx="6323059" cy="3323987"/>
          </a:xfrm>
          <a:prstGeom prst="rect">
            <a:avLst/>
          </a:prstGeom>
          <a:noFill/>
        </p:spPr>
        <p:txBody>
          <a:bodyPr wrap="square" rtlCol="0">
            <a:spAutoFit/>
          </a:bodyPr>
          <a:lstStyle/>
          <a:p>
            <a:pPr algn="ctr"/>
            <a:r>
              <a:rPr lang="en-US" sz="3000" b="1" dirty="0" smtClean="0">
                <a:solidFill>
                  <a:srgbClr val="000092"/>
                </a:solidFill>
              </a:rPr>
              <a:t>2014 Chapter Activity Presidential Excellence Award</a:t>
            </a:r>
          </a:p>
          <a:p>
            <a:pPr algn="ctr"/>
            <a:endParaRPr lang="en-US" sz="3000" b="1" dirty="0" smtClean="0">
              <a:solidFill>
                <a:srgbClr val="000092"/>
              </a:solidFill>
            </a:endParaRPr>
          </a:p>
          <a:p>
            <a:pPr algn="ctr"/>
            <a:r>
              <a:rPr lang="en-US" sz="3000" b="1" dirty="0" smtClean="0">
                <a:solidFill>
                  <a:srgbClr val="000092"/>
                </a:solidFill>
              </a:rPr>
              <a:t>2014 Outstanding Newsletter </a:t>
            </a:r>
            <a:br>
              <a:rPr lang="en-US" sz="3000" b="1" dirty="0" smtClean="0">
                <a:solidFill>
                  <a:srgbClr val="000092"/>
                </a:solidFill>
              </a:rPr>
            </a:br>
            <a:r>
              <a:rPr lang="en-US" sz="3000" b="1" dirty="0" smtClean="0">
                <a:solidFill>
                  <a:srgbClr val="000092"/>
                </a:solidFill>
              </a:rPr>
              <a:t>Recognition Award</a:t>
            </a:r>
          </a:p>
          <a:p>
            <a:pPr algn="ctr"/>
            <a:endParaRPr lang="en-US" sz="3000" dirty="0">
              <a:solidFill>
                <a:srgbClr val="000092"/>
              </a:solidFill>
            </a:endParaRPr>
          </a:p>
          <a:p>
            <a:pPr algn="ctr"/>
            <a:endParaRPr lang="en-US" sz="30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Utah Chapter </a:t>
            </a:r>
            <a:r>
              <a:rPr lang="en-US" sz="3600" b="1" dirty="0" smtClean="0">
                <a:solidFill>
                  <a:prstClr val="black"/>
                </a:solidFill>
              </a:rPr>
              <a:t>Newsletter</a:t>
            </a:r>
            <a:endParaRPr lang="en-US" sz="3600" b="1" dirty="0">
              <a:solidFill>
                <a:prstClr val="black"/>
              </a:solidFill>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3333" t="14414" r="17877" b="9257"/>
          <a:stretch/>
        </p:blipFill>
        <p:spPr bwMode="auto">
          <a:xfrm>
            <a:off x="2453533" y="1036736"/>
            <a:ext cx="4141370" cy="52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1346</TotalTime>
  <Words>326</Words>
  <Application>Microsoft Office PowerPoint</Application>
  <PresentationFormat>On-screen Show (4:3)</PresentationFormat>
  <Paragraphs>104</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Utah Chapter Membership</vt:lpstr>
      <vt:lpstr>Utah Chapter Membership</vt:lpstr>
      <vt:lpstr>2014 FBA Award Recipient</vt:lpstr>
      <vt:lpstr>Utah Chapter Newsletter</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110</cp:revision>
  <cp:lastPrinted>2015-04-09T14:35:04Z</cp:lastPrinted>
  <dcterms:created xsi:type="dcterms:W3CDTF">2014-08-27T14:16:40Z</dcterms:created>
  <dcterms:modified xsi:type="dcterms:W3CDTF">2015-08-25T13:58:55Z</dcterms:modified>
</cp:coreProperties>
</file>