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2.xml" ContentType="application/vnd.openxmlformats-officedocument.drawingml.chart+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9"/>
  </p:notesMasterIdLst>
  <p:handoutMasterIdLst>
    <p:handoutMasterId r:id="rId20"/>
  </p:handoutMasterIdLst>
  <p:sldIdLst>
    <p:sldId id="324" r:id="rId2"/>
    <p:sldId id="295" r:id="rId3"/>
    <p:sldId id="284" r:id="rId4"/>
    <p:sldId id="285" r:id="rId5"/>
    <p:sldId id="335" r:id="rId6"/>
    <p:sldId id="287" r:id="rId7"/>
    <p:sldId id="331" r:id="rId8"/>
    <p:sldId id="332" r:id="rId9"/>
    <p:sldId id="289" r:id="rId10"/>
    <p:sldId id="290" r:id="rId11"/>
    <p:sldId id="337" r:id="rId12"/>
    <p:sldId id="336" r:id="rId13"/>
    <p:sldId id="339" r:id="rId14"/>
    <p:sldId id="340" r:id="rId15"/>
    <p:sldId id="318" r:id="rId16"/>
    <p:sldId id="319" r:id="rId17"/>
    <p:sldId id="333" r:id="rId1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66"/>
    <a:srgbClr val="000092"/>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65" autoAdjust="0"/>
    <p:restoredTop sz="94660"/>
  </p:normalViewPr>
  <p:slideViewPr>
    <p:cSldViewPr snapToGrid="0" snapToObjects="1">
      <p:cViewPr>
        <p:scale>
          <a:sx n="80" d="100"/>
          <a:sy n="80" d="100"/>
        </p:scale>
        <p:origin x="-630" y="-132"/>
      </p:cViewPr>
      <p:guideLst>
        <p:guide orient="horz" pos="2160"/>
        <p:guide pos="2880"/>
      </p:guideLst>
    </p:cSldViewPr>
  </p:slideViewPr>
  <p:notesTextViewPr>
    <p:cViewPr>
      <p:scale>
        <a:sx n="100" d="100"/>
        <a:sy n="100" d="100"/>
      </p:scale>
      <p:origin x="0" y="0"/>
    </p:cViewPr>
  </p:notesTextViewPr>
  <p:sorterViewPr>
    <p:cViewPr>
      <p:scale>
        <a:sx n="50" d="100"/>
        <a:sy n="50" d="100"/>
      </p:scale>
      <p:origin x="0" y="7373"/>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file:///\\FEDSRDC070759.us.mst.net\Main_Folder\Membership%20Department\FY2015\Board%20Reports\Copy%20of%20Working%20Doc.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DSmith\Downloads\Individual1df75707126b47ef8261476474631845.xls"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0285821228172504"/>
          <c:y val="4.4168129082375898E-2"/>
          <c:w val="0.7266490188265825"/>
          <c:h val="0.86547093650645102"/>
        </c:manualLayout>
      </c:layout>
      <c:lineChart>
        <c:grouping val="standard"/>
        <c:varyColors val="0"/>
        <c:ser>
          <c:idx val="1"/>
          <c:order val="0"/>
          <c:tx>
            <c:strRef>
              <c:f>TOTAL!$C$2</c:f>
              <c:strCache>
                <c:ptCount val="1"/>
                <c:pt idx="0">
                  <c:v>FY2013</c:v>
                </c:pt>
              </c:strCache>
            </c:strRef>
          </c:tx>
          <c:spPr>
            <a:ln w="82550">
              <a:solidFill>
                <a:srgbClr val="7030A0"/>
              </a:solidFill>
            </a:ln>
          </c:spPr>
          <c:marker>
            <c:symbol val="none"/>
          </c:marker>
          <c:cat>
            <c:strRef>
              <c:f>TOTAL!$A$3:$A$14</c:f>
              <c:strCache>
                <c:ptCount val="12"/>
                <c:pt idx="0">
                  <c:v>Oct</c:v>
                </c:pt>
                <c:pt idx="1">
                  <c:v>Nov</c:v>
                </c:pt>
                <c:pt idx="2">
                  <c:v>Dec</c:v>
                </c:pt>
                <c:pt idx="3">
                  <c:v>Jan</c:v>
                </c:pt>
                <c:pt idx="4">
                  <c:v>Feb</c:v>
                </c:pt>
                <c:pt idx="5">
                  <c:v>Mar</c:v>
                </c:pt>
                <c:pt idx="6">
                  <c:v>Apr</c:v>
                </c:pt>
                <c:pt idx="7">
                  <c:v>May</c:v>
                </c:pt>
                <c:pt idx="8">
                  <c:v>Jun</c:v>
                </c:pt>
                <c:pt idx="9">
                  <c:v>Jul</c:v>
                </c:pt>
                <c:pt idx="10">
                  <c:v>Aug</c:v>
                </c:pt>
                <c:pt idx="11">
                  <c:v>Sep</c:v>
                </c:pt>
              </c:strCache>
            </c:strRef>
          </c:cat>
          <c:val>
            <c:numRef>
              <c:f>TOTAL!$C$3:$C$14</c:f>
              <c:numCache>
                <c:formatCode>General</c:formatCode>
                <c:ptCount val="12"/>
                <c:pt idx="0">
                  <c:v>16015</c:v>
                </c:pt>
                <c:pt idx="1">
                  <c:v>16017</c:v>
                </c:pt>
                <c:pt idx="2" formatCode="#,##0">
                  <c:v>15832</c:v>
                </c:pt>
                <c:pt idx="3" formatCode="#,##0">
                  <c:v>15976</c:v>
                </c:pt>
                <c:pt idx="4" formatCode="#,##0">
                  <c:v>16076</c:v>
                </c:pt>
                <c:pt idx="5" formatCode="#,##0">
                  <c:v>16333</c:v>
                </c:pt>
                <c:pt idx="6" formatCode="#,##0">
                  <c:v>16439</c:v>
                </c:pt>
                <c:pt idx="7" formatCode="#,##0">
                  <c:v>16437</c:v>
                </c:pt>
                <c:pt idx="8" formatCode="#,##0">
                  <c:v>16349</c:v>
                </c:pt>
                <c:pt idx="9" formatCode="#,##0">
                  <c:v>16316</c:v>
                </c:pt>
                <c:pt idx="10" formatCode="#,##0">
                  <c:v>16437</c:v>
                </c:pt>
                <c:pt idx="11" formatCode="#,##0">
                  <c:v>16164</c:v>
                </c:pt>
              </c:numCache>
            </c:numRef>
          </c:val>
          <c:smooth val="0"/>
        </c:ser>
        <c:ser>
          <c:idx val="2"/>
          <c:order val="1"/>
          <c:tx>
            <c:strRef>
              <c:f>TOTAL!$D$2</c:f>
              <c:strCache>
                <c:ptCount val="1"/>
                <c:pt idx="0">
                  <c:v>FY2014</c:v>
                </c:pt>
              </c:strCache>
            </c:strRef>
          </c:tx>
          <c:spPr>
            <a:ln w="82550">
              <a:solidFill>
                <a:srgbClr val="00B050"/>
              </a:solidFill>
            </a:ln>
          </c:spPr>
          <c:marker>
            <c:symbol val="none"/>
          </c:marker>
          <c:cat>
            <c:strRef>
              <c:f>TOTAL!$A$3:$A$14</c:f>
              <c:strCache>
                <c:ptCount val="12"/>
                <c:pt idx="0">
                  <c:v>Oct</c:v>
                </c:pt>
                <c:pt idx="1">
                  <c:v>Nov</c:v>
                </c:pt>
                <c:pt idx="2">
                  <c:v>Dec</c:v>
                </c:pt>
                <c:pt idx="3">
                  <c:v>Jan</c:v>
                </c:pt>
                <c:pt idx="4">
                  <c:v>Feb</c:v>
                </c:pt>
                <c:pt idx="5">
                  <c:v>Mar</c:v>
                </c:pt>
                <c:pt idx="6">
                  <c:v>Apr</c:v>
                </c:pt>
                <c:pt idx="7">
                  <c:v>May</c:v>
                </c:pt>
                <c:pt idx="8">
                  <c:v>Jun</c:v>
                </c:pt>
                <c:pt idx="9">
                  <c:v>Jul</c:v>
                </c:pt>
                <c:pt idx="10">
                  <c:v>Aug</c:v>
                </c:pt>
                <c:pt idx="11">
                  <c:v>Sep</c:v>
                </c:pt>
              </c:strCache>
            </c:strRef>
          </c:cat>
          <c:val>
            <c:numRef>
              <c:f>TOTAL!$D$3:$D$14</c:f>
              <c:numCache>
                <c:formatCode>General</c:formatCode>
                <c:ptCount val="12"/>
                <c:pt idx="0">
                  <c:v>16341</c:v>
                </c:pt>
                <c:pt idx="1">
                  <c:v>16411</c:v>
                </c:pt>
                <c:pt idx="2">
                  <c:v>16442</c:v>
                </c:pt>
                <c:pt idx="3">
                  <c:v>16535</c:v>
                </c:pt>
                <c:pt idx="4">
                  <c:v>16588</c:v>
                </c:pt>
                <c:pt idx="5">
                  <c:v>16580</c:v>
                </c:pt>
                <c:pt idx="6">
                  <c:v>16514</c:v>
                </c:pt>
                <c:pt idx="7">
                  <c:v>16520</c:v>
                </c:pt>
                <c:pt idx="8">
                  <c:v>16379</c:v>
                </c:pt>
                <c:pt idx="9">
                  <c:v>16382</c:v>
                </c:pt>
                <c:pt idx="10">
                  <c:v>16301</c:v>
                </c:pt>
                <c:pt idx="11">
                  <c:v>16468</c:v>
                </c:pt>
              </c:numCache>
            </c:numRef>
          </c:val>
          <c:smooth val="0"/>
        </c:ser>
        <c:ser>
          <c:idx val="3"/>
          <c:order val="2"/>
          <c:tx>
            <c:strRef>
              <c:f>TOTAL!$E$2</c:f>
              <c:strCache>
                <c:ptCount val="1"/>
                <c:pt idx="0">
                  <c:v>FY2015</c:v>
                </c:pt>
              </c:strCache>
            </c:strRef>
          </c:tx>
          <c:spPr>
            <a:ln w="82550">
              <a:solidFill>
                <a:srgbClr val="0070C0"/>
              </a:solidFill>
            </a:ln>
          </c:spPr>
          <c:marker>
            <c:symbol val="none"/>
          </c:marker>
          <c:cat>
            <c:strRef>
              <c:f>TOTAL!$A$3:$A$14</c:f>
              <c:strCache>
                <c:ptCount val="12"/>
                <c:pt idx="0">
                  <c:v>Oct</c:v>
                </c:pt>
                <c:pt idx="1">
                  <c:v>Nov</c:v>
                </c:pt>
                <c:pt idx="2">
                  <c:v>Dec</c:v>
                </c:pt>
                <c:pt idx="3">
                  <c:v>Jan</c:v>
                </c:pt>
                <c:pt idx="4">
                  <c:v>Feb</c:v>
                </c:pt>
                <c:pt idx="5">
                  <c:v>Mar</c:v>
                </c:pt>
                <c:pt idx="6">
                  <c:v>Apr</c:v>
                </c:pt>
                <c:pt idx="7">
                  <c:v>May</c:v>
                </c:pt>
                <c:pt idx="8">
                  <c:v>Jun</c:v>
                </c:pt>
                <c:pt idx="9">
                  <c:v>Jul</c:v>
                </c:pt>
                <c:pt idx="10">
                  <c:v>Aug</c:v>
                </c:pt>
                <c:pt idx="11">
                  <c:v>Sep</c:v>
                </c:pt>
              </c:strCache>
            </c:strRef>
          </c:cat>
          <c:val>
            <c:numRef>
              <c:f>TOTAL!$E$3:$E$14</c:f>
              <c:numCache>
                <c:formatCode>General</c:formatCode>
                <c:ptCount val="12"/>
                <c:pt idx="0">
                  <c:v>16585</c:v>
                </c:pt>
                <c:pt idx="1">
                  <c:v>16611</c:v>
                </c:pt>
                <c:pt idx="2">
                  <c:v>16531</c:v>
                </c:pt>
                <c:pt idx="3">
                  <c:v>16743</c:v>
                </c:pt>
                <c:pt idx="4">
                  <c:v>16885</c:v>
                </c:pt>
                <c:pt idx="5">
                  <c:v>16947</c:v>
                </c:pt>
                <c:pt idx="6">
                  <c:v>17011</c:v>
                </c:pt>
                <c:pt idx="7" formatCode="#,##0">
                  <c:v>17058</c:v>
                </c:pt>
                <c:pt idx="8">
                  <c:v>17132</c:v>
                </c:pt>
                <c:pt idx="9">
                  <c:v>17242</c:v>
                </c:pt>
              </c:numCache>
            </c:numRef>
          </c:val>
          <c:smooth val="0"/>
        </c:ser>
        <c:dLbls>
          <c:showLegendKey val="0"/>
          <c:showVal val="0"/>
          <c:showCatName val="0"/>
          <c:showSerName val="0"/>
          <c:showPercent val="0"/>
          <c:showBubbleSize val="0"/>
        </c:dLbls>
        <c:marker val="1"/>
        <c:smooth val="0"/>
        <c:axId val="23539712"/>
        <c:axId val="23541248"/>
      </c:lineChart>
      <c:catAx>
        <c:axId val="23539712"/>
        <c:scaling>
          <c:orientation val="minMax"/>
        </c:scaling>
        <c:delete val="0"/>
        <c:axPos val="b"/>
        <c:majorTickMark val="out"/>
        <c:minorTickMark val="none"/>
        <c:tickLblPos val="nextTo"/>
        <c:txPr>
          <a:bodyPr/>
          <a:lstStyle/>
          <a:p>
            <a:pPr>
              <a:defRPr sz="1800">
                <a:latin typeface="Tw Cen MT" pitchFamily="34" charset="0"/>
              </a:defRPr>
            </a:pPr>
            <a:endParaRPr lang="en-US"/>
          </a:p>
        </c:txPr>
        <c:crossAx val="23541248"/>
        <c:crosses val="autoZero"/>
        <c:auto val="1"/>
        <c:lblAlgn val="ctr"/>
        <c:lblOffset val="100"/>
        <c:noMultiLvlLbl val="0"/>
      </c:catAx>
      <c:valAx>
        <c:axId val="23541248"/>
        <c:scaling>
          <c:orientation val="minMax"/>
        </c:scaling>
        <c:delete val="0"/>
        <c:axPos val="l"/>
        <c:majorGridlines/>
        <c:numFmt formatCode="General" sourceLinked="1"/>
        <c:majorTickMark val="out"/>
        <c:minorTickMark val="none"/>
        <c:tickLblPos val="nextTo"/>
        <c:txPr>
          <a:bodyPr/>
          <a:lstStyle/>
          <a:p>
            <a:pPr>
              <a:defRPr sz="1800">
                <a:latin typeface="Tw Cen MT" pitchFamily="34" charset="0"/>
              </a:defRPr>
            </a:pPr>
            <a:endParaRPr lang="en-US"/>
          </a:p>
        </c:txPr>
        <c:crossAx val="23539712"/>
        <c:crosses val="autoZero"/>
        <c:crossBetween val="between"/>
      </c:valAx>
      <c:spPr>
        <a:noFill/>
        <a:ln w="25400">
          <a:noFill/>
        </a:ln>
      </c:spPr>
    </c:plotArea>
    <c:legend>
      <c:legendPos val="r"/>
      <c:layout/>
      <c:overlay val="0"/>
      <c:txPr>
        <a:bodyPr/>
        <a:lstStyle/>
        <a:p>
          <a:pPr>
            <a:defRPr sz="1800">
              <a:latin typeface="Tw Cen MT" pitchFamily="34" charset="0"/>
            </a:defRPr>
          </a:pPr>
          <a:endParaRPr lang="en-US"/>
        </a:p>
      </c:txPr>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4962851260849666E-2"/>
          <c:y val="3.5181394944979322E-2"/>
          <c:w val="0.62777187317258432"/>
          <c:h val="0.9296372101100413"/>
        </c:manualLayout>
      </c:layout>
      <c:barChart>
        <c:barDir val="col"/>
        <c:grouping val="clustered"/>
        <c:varyColors val="0"/>
        <c:ser>
          <c:idx val="0"/>
          <c:order val="0"/>
          <c:tx>
            <c:strRef>
              <c:f>[Individual1df75707126b47ef8261476474631845.xls]Individual1df75707126b47ef82614!$A$2</c:f>
              <c:strCache>
                <c:ptCount val="1"/>
                <c:pt idx="0">
                  <c:v>Federal Litigation Section</c:v>
                </c:pt>
              </c:strCache>
            </c:strRef>
          </c:tx>
          <c:invertIfNegative val="0"/>
          <c:cat>
            <c:strRef>
              <c:f>[Individual1df75707126b47ef8261476474631845.xls]Individual1df75707126b47ef82614!$B$1</c:f>
              <c:strCache>
                <c:ptCount val="1"/>
                <c:pt idx="0">
                  <c:v>Count</c:v>
                </c:pt>
              </c:strCache>
            </c:strRef>
          </c:cat>
          <c:val>
            <c:numRef>
              <c:f>[Individual1df75707126b47ef8261476474631845.xls]Individual1df75707126b47ef82614!$B$2</c:f>
              <c:numCache>
                <c:formatCode>General</c:formatCode>
                <c:ptCount val="1"/>
                <c:pt idx="0">
                  <c:v>131</c:v>
                </c:pt>
              </c:numCache>
            </c:numRef>
          </c:val>
        </c:ser>
        <c:ser>
          <c:idx val="1"/>
          <c:order val="1"/>
          <c:tx>
            <c:strRef>
              <c:f>[Individual1df75707126b47ef8261476474631845.xls]Individual1df75707126b47ef82614!$A$3</c:f>
              <c:strCache>
                <c:ptCount val="1"/>
                <c:pt idx="0">
                  <c:v>Younger Lawyers Division</c:v>
                </c:pt>
              </c:strCache>
            </c:strRef>
          </c:tx>
          <c:invertIfNegative val="0"/>
          <c:cat>
            <c:strRef>
              <c:f>[Individual1df75707126b47ef8261476474631845.xls]Individual1df75707126b47ef82614!$B$1</c:f>
              <c:strCache>
                <c:ptCount val="1"/>
                <c:pt idx="0">
                  <c:v>Count</c:v>
                </c:pt>
              </c:strCache>
            </c:strRef>
          </c:cat>
          <c:val>
            <c:numRef>
              <c:f>[Individual1df75707126b47ef8261476474631845.xls]Individual1df75707126b47ef82614!$B$3</c:f>
              <c:numCache>
                <c:formatCode>General</c:formatCode>
                <c:ptCount val="1"/>
                <c:pt idx="0">
                  <c:v>103</c:v>
                </c:pt>
              </c:numCache>
            </c:numRef>
          </c:val>
        </c:ser>
        <c:ser>
          <c:idx val="2"/>
          <c:order val="2"/>
          <c:tx>
            <c:strRef>
              <c:f>[Individual1df75707126b47ef8261476474631845.xls]Individual1df75707126b47ef82614!$A$4</c:f>
              <c:strCache>
                <c:ptCount val="1"/>
                <c:pt idx="0">
                  <c:v>Criminal Law Section</c:v>
                </c:pt>
              </c:strCache>
            </c:strRef>
          </c:tx>
          <c:invertIfNegative val="0"/>
          <c:cat>
            <c:strRef>
              <c:f>[Individual1df75707126b47ef8261476474631845.xls]Individual1df75707126b47ef82614!$B$1</c:f>
              <c:strCache>
                <c:ptCount val="1"/>
                <c:pt idx="0">
                  <c:v>Count</c:v>
                </c:pt>
              </c:strCache>
            </c:strRef>
          </c:cat>
          <c:val>
            <c:numRef>
              <c:f>[Individual1df75707126b47ef8261476474631845.xls]Individual1df75707126b47ef82614!$B$4</c:f>
              <c:numCache>
                <c:formatCode>General</c:formatCode>
                <c:ptCount val="1"/>
                <c:pt idx="0">
                  <c:v>48</c:v>
                </c:pt>
              </c:numCache>
            </c:numRef>
          </c:val>
        </c:ser>
        <c:ser>
          <c:idx val="3"/>
          <c:order val="3"/>
          <c:tx>
            <c:strRef>
              <c:f>[Individual1df75707126b47ef8261476474631845.xls]Individual1df75707126b47ef82614!$A$5</c:f>
              <c:strCache>
                <c:ptCount val="1"/>
                <c:pt idx="0">
                  <c:v>Law Student Division</c:v>
                </c:pt>
              </c:strCache>
            </c:strRef>
          </c:tx>
          <c:invertIfNegative val="0"/>
          <c:cat>
            <c:strRef>
              <c:f>[Individual1df75707126b47ef8261476474631845.xls]Individual1df75707126b47ef82614!$B$1</c:f>
              <c:strCache>
                <c:ptCount val="1"/>
                <c:pt idx="0">
                  <c:v>Count</c:v>
                </c:pt>
              </c:strCache>
            </c:strRef>
          </c:cat>
          <c:val>
            <c:numRef>
              <c:f>[Individual1df75707126b47ef8261476474631845.xls]Individual1df75707126b47ef82614!$B$5</c:f>
              <c:numCache>
                <c:formatCode>General</c:formatCode>
                <c:ptCount val="1"/>
                <c:pt idx="0">
                  <c:v>48</c:v>
                </c:pt>
              </c:numCache>
            </c:numRef>
          </c:val>
        </c:ser>
        <c:dLbls>
          <c:showLegendKey val="0"/>
          <c:showVal val="0"/>
          <c:showCatName val="0"/>
          <c:showSerName val="0"/>
          <c:showPercent val="0"/>
          <c:showBubbleSize val="0"/>
        </c:dLbls>
        <c:gapWidth val="112"/>
        <c:overlap val="-52"/>
        <c:axId val="24357120"/>
        <c:axId val="25282048"/>
      </c:barChart>
      <c:catAx>
        <c:axId val="24357120"/>
        <c:scaling>
          <c:orientation val="minMax"/>
        </c:scaling>
        <c:delete val="1"/>
        <c:axPos val="b"/>
        <c:majorTickMark val="out"/>
        <c:minorTickMark val="none"/>
        <c:tickLblPos val="nextTo"/>
        <c:crossAx val="25282048"/>
        <c:crosses val="autoZero"/>
        <c:auto val="1"/>
        <c:lblAlgn val="ctr"/>
        <c:lblOffset val="100"/>
        <c:noMultiLvlLbl val="0"/>
      </c:catAx>
      <c:valAx>
        <c:axId val="25282048"/>
        <c:scaling>
          <c:orientation val="minMax"/>
        </c:scaling>
        <c:delete val="0"/>
        <c:axPos val="l"/>
        <c:majorGridlines/>
        <c:numFmt formatCode="General" sourceLinked="1"/>
        <c:majorTickMark val="out"/>
        <c:minorTickMark val="none"/>
        <c:tickLblPos val="nextTo"/>
        <c:txPr>
          <a:bodyPr/>
          <a:lstStyle/>
          <a:p>
            <a:pPr>
              <a:defRPr sz="1400" b="1"/>
            </a:pPr>
            <a:endParaRPr lang="en-US"/>
          </a:p>
        </c:txPr>
        <c:crossAx val="24357120"/>
        <c:crosses val="autoZero"/>
        <c:crossBetween val="between"/>
      </c:valAx>
    </c:plotArea>
    <c:legend>
      <c:legendPos val="r"/>
      <c:layout>
        <c:manualLayout>
          <c:xMode val="edge"/>
          <c:yMode val="edge"/>
          <c:x val="0.69922161195573651"/>
          <c:y val="9.8613298827777557E-2"/>
          <c:w val="0.2992322281089928"/>
          <c:h val="0.39400108337198658"/>
        </c:manualLayout>
      </c:layout>
      <c:overlay val="0"/>
      <c:txPr>
        <a:bodyPr/>
        <a:lstStyle/>
        <a:p>
          <a:pPr>
            <a:defRPr sz="1600" b="1"/>
          </a:pPr>
          <a:endParaRPr lang="en-US"/>
        </a:p>
      </c:txPr>
    </c:legend>
    <c:plotVisOnly val="1"/>
    <c:dispBlanksAs val="gap"/>
    <c:showDLblsOverMax val="0"/>
  </c:chart>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D51EABC-6704-46F7-98E2-FF720C1BCD04}" type="datetimeFigureOut">
              <a:rPr lang="en-US" smtClean="0"/>
              <a:t>9/21/2015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CD2B96A-9761-4896-AE88-40CE4DA6F4EF}" type="slidenum">
              <a:rPr lang="en-US" smtClean="0"/>
              <a:t>‹#›</a:t>
            </a:fld>
            <a:endParaRPr lang="en-US"/>
          </a:p>
        </p:txBody>
      </p:sp>
    </p:spTree>
    <p:extLst>
      <p:ext uri="{BB962C8B-B14F-4D97-AF65-F5344CB8AC3E}">
        <p14:creationId xmlns:p14="http://schemas.microsoft.com/office/powerpoint/2010/main" val="21152478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28BD7F7-0C37-4C49-BA0E-1FC31D34D0A9}" type="datetimeFigureOut">
              <a:rPr lang="en-US" smtClean="0"/>
              <a:t>9/21/2015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25C7F73-BEF7-D74C-8E8D-F605EA7D6E78}" type="slidenum">
              <a:rPr lang="en-US" smtClean="0"/>
              <a:t>‹#›</a:t>
            </a:fld>
            <a:endParaRPr lang="en-US"/>
          </a:p>
        </p:txBody>
      </p:sp>
    </p:spTree>
    <p:extLst>
      <p:ext uri="{BB962C8B-B14F-4D97-AF65-F5344CB8AC3E}">
        <p14:creationId xmlns:p14="http://schemas.microsoft.com/office/powerpoint/2010/main" val="250238021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1</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12</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13</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14</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15</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16</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17</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2</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3</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4</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6</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7</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9</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10</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11</a:t>
            </a:fld>
            <a:endParaRPr lang="en-US"/>
          </a:p>
        </p:txBody>
      </p:sp>
    </p:spTree>
    <p:extLst>
      <p:ext uri="{BB962C8B-B14F-4D97-AF65-F5344CB8AC3E}">
        <p14:creationId xmlns:p14="http://schemas.microsoft.com/office/powerpoint/2010/main" val="23380313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424C927-8B19-0245-A237-ECAEFF140A57}" type="datetimeFigureOut">
              <a:rPr lang="en-US" smtClean="0"/>
              <a:t>9/21/2015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27596795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424C927-8B19-0245-A237-ECAEFF140A57}" type="datetimeFigureOut">
              <a:rPr lang="en-US" smtClean="0"/>
              <a:t>9/21/2015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2688701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424C927-8B19-0245-A237-ECAEFF140A57}" type="datetimeFigureOut">
              <a:rPr lang="en-US" smtClean="0"/>
              <a:t>9/21/2015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26258891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424C927-8B19-0245-A237-ECAEFF140A57}" type="datetimeFigureOut">
              <a:rPr lang="en-US" smtClean="0"/>
              <a:t>9/21/2015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148740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424C927-8B19-0245-A237-ECAEFF140A57}" type="datetimeFigureOut">
              <a:rPr lang="en-US" smtClean="0"/>
              <a:t>9/21/2015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6652426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424C927-8B19-0245-A237-ECAEFF140A57}" type="datetimeFigureOut">
              <a:rPr lang="en-US" smtClean="0"/>
              <a:t>9/21/2015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35233737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424C927-8B19-0245-A237-ECAEFF140A57}" type="datetimeFigureOut">
              <a:rPr lang="en-US" smtClean="0"/>
              <a:t>9/21/2015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38888530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424C927-8B19-0245-A237-ECAEFF140A57}" type="datetimeFigureOut">
              <a:rPr lang="en-US" smtClean="0"/>
              <a:t>9/21/2015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23815650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424C927-8B19-0245-A237-ECAEFF140A57}" type="datetimeFigureOut">
              <a:rPr lang="en-US" smtClean="0"/>
              <a:t>9/21/2015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18050008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424C927-8B19-0245-A237-ECAEFF140A57}" type="datetimeFigureOut">
              <a:rPr lang="en-US" smtClean="0"/>
              <a:t>9/21/2015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10414814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424C927-8B19-0245-A237-ECAEFF140A57}" type="datetimeFigureOut">
              <a:rPr lang="en-US" smtClean="0"/>
              <a:t>9/21/2015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5662638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424C927-8B19-0245-A237-ECAEFF140A57}" type="datetimeFigureOut">
              <a:rPr lang="en-US" smtClean="0"/>
              <a:t>9/21/2015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1661663-E8EB-4041-BC0E-7DFC669159A0}" type="slidenum">
              <a:rPr lang="en-US" smtClean="0"/>
              <a:t>‹#›</a:t>
            </a:fld>
            <a:endParaRPr lang="en-US"/>
          </a:p>
        </p:txBody>
      </p:sp>
    </p:spTree>
    <p:extLst>
      <p:ext uri="{BB962C8B-B14F-4D97-AF65-F5344CB8AC3E}">
        <p14:creationId xmlns:p14="http://schemas.microsoft.com/office/powerpoint/2010/main" val="14034633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9.jpg"/><Relationship Id="rId4" Type="http://schemas.openxmlformats.org/officeDocument/2006/relationships/image" Target="../media/image2.emf"/></Relationships>
</file>

<file path=ppt/slides/_rels/slide1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2.emf"/></Relationships>
</file>

<file path=ppt/slides/_rels/slide1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chart" Target="../charts/chart2.xml"/><Relationship Id="rId4" Type="http://schemas.openxmlformats.org/officeDocument/2006/relationships/image" Target="../media/image2.emf"/></Relationships>
</file>

<file path=ppt/slides/_rels/slide1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1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2.emf"/></Relationships>
</file>

<file path=ppt/slides/_rels/slide1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2.emf"/></Relationships>
</file>

<file path=ppt/slides/_rels/slide1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13.jpeg"/><Relationship Id="rId4" Type="http://schemas.openxmlformats.org/officeDocument/2006/relationships/image" Target="../media/image2.emf"/></Relationships>
</file>

<file path=ppt/slides/_rels/slide1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14.jpg"/><Relationship Id="rId4" Type="http://schemas.openxmlformats.org/officeDocument/2006/relationships/image" Target="../media/image2.emf"/></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chart" Target="../charts/chart1.xml"/><Relationship Id="rId4" Type="http://schemas.openxmlformats.org/officeDocument/2006/relationships/image" Target="../media/image2.emf"/></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1.jpg"/><Relationship Id="rId5" Type="http://schemas.openxmlformats.org/officeDocument/2006/relationships/image" Target="../media/image2.emf"/><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2.emf"/></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2.emf"/><Relationship Id="rId5" Type="http://schemas.openxmlformats.org/officeDocument/2006/relationships/image" Target="../media/image1.jpg"/><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5" name="Title 1"/>
          <p:cNvSpPr txBox="1">
            <a:spLocks/>
          </p:cNvSpPr>
          <p:nvPr/>
        </p:nvSpPr>
        <p:spPr>
          <a:xfrm>
            <a:off x="690880" y="1296783"/>
            <a:ext cx="7772400" cy="420139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6000" b="1" dirty="0" smtClean="0"/>
              <a:t>Tampa Bay </a:t>
            </a:r>
            <a:r>
              <a:rPr lang="en-US" sz="6000" b="1" dirty="0" smtClean="0"/>
              <a:t>Chapter</a:t>
            </a:r>
          </a:p>
          <a:p>
            <a:endParaRPr lang="en-US" sz="5000" b="1" dirty="0"/>
          </a:p>
        </p:txBody>
      </p:sp>
      <p:sp>
        <p:nvSpPr>
          <p:cNvPr id="7" name="Title 1"/>
          <p:cNvSpPr txBox="1">
            <a:spLocks/>
          </p:cNvSpPr>
          <p:nvPr/>
        </p:nvSpPr>
        <p:spPr>
          <a:xfrm>
            <a:off x="1680114" y="4221245"/>
            <a:ext cx="5496054" cy="403843"/>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1800" dirty="0">
              <a:latin typeface="Franklin Gothic Book"/>
              <a:cs typeface="Franklin Gothic Book"/>
            </a:endParaRPr>
          </a:p>
        </p:txBody>
      </p:sp>
    </p:spTree>
    <p:extLst>
      <p:ext uri="{BB962C8B-B14F-4D97-AF65-F5344CB8AC3E}">
        <p14:creationId xmlns:p14="http://schemas.microsoft.com/office/powerpoint/2010/main" val="196142608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690880" y="374361"/>
            <a:ext cx="7772400" cy="997239"/>
          </a:xfrm>
        </p:spPr>
        <p:txBody>
          <a:bodyPr>
            <a:normAutofit/>
          </a:bodyPr>
          <a:lstStyle/>
          <a:p>
            <a:r>
              <a:rPr lang="en-US" sz="3600" b="1" dirty="0" smtClean="0"/>
              <a:t>FBA Social Media</a:t>
            </a:r>
            <a:endParaRPr lang="en-US" sz="3600" dirty="0"/>
          </a:p>
        </p:txBody>
      </p:sp>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1000" y="1283368"/>
            <a:ext cx="6756070" cy="4969982"/>
          </a:xfrm>
          <a:prstGeom prst="rect">
            <a:avLst/>
          </a:prstGeom>
        </p:spPr>
      </p:pic>
    </p:spTree>
    <p:extLst>
      <p:ext uri="{BB962C8B-B14F-4D97-AF65-F5344CB8AC3E}">
        <p14:creationId xmlns:p14="http://schemas.microsoft.com/office/powerpoint/2010/main" val="5560926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690880" y="145761"/>
            <a:ext cx="7772400" cy="997239"/>
          </a:xfrm>
        </p:spPr>
        <p:txBody>
          <a:bodyPr>
            <a:normAutofit/>
          </a:bodyPr>
          <a:lstStyle/>
          <a:p>
            <a:r>
              <a:rPr lang="en-US" sz="3600" b="1" dirty="0" smtClean="0"/>
              <a:t>Tampa Bay </a:t>
            </a:r>
            <a:r>
              <a:rPr lang="en-US" sz="3600" b="1" dirty="0" smtClean="0"/>
              <a:t>Chapter Membership</a:t>
            </a:r>
            <a:endParaRPr lang="en-US" sz="3600" dirty="0"/>
          </a:p>
        </p:txBody>
      </p:sp>
      <p:sp>
        <p:nvSpPr>
          <p:cNvPr id="11" name="TextBox 10"/>
          <p:cNvSpPr txBox="1"/>
          <p:nvPr/>
        </p:nvSpPr>
        <p:spPr>
          <a:xfrm>
            <a:off x="609599" y="5053484"/>
            <a:ext cx="7465075" cy="1200329"/>
          </a:xfrm>
          <a:prstGeom prst="rect">
            <a:avLst/>
          </a:prstGeom>
          <a:noFill/>
        </p:spPr>
        <p:txBody>
          <a:bodyPr wrap="square" numCol="1" rtlCol="0">
            <a:spAutoFit/>
          </a:bodyPr>
          <a:lstStyle/>
          <a:p>
            <a:pPr algn="ctr" defTabSz="457200"/>
            <a:r>
              <a:rPr lang="en-US" sz="3600" b="1" dirty="0" smtClean="0">
                <a:solidFill>
                  <a:srgbClr val="251977"/>
                </a:solidFill>
              </a:rPr>
              <a:t>406 Total </a:t>
            </a:r>
            <a:r>
              <a:rPr lang="en-US" sz="3600" b="1" dirty="0" smtClean="0">
                <a:solidFill>
                  <a:srgbClr val="251977"/>
                </a:solidFill>
              </a:rPr>
              <a:t>Members</a:t>
            </a:r>
          </a:p>
          <a:p>
            <a:pPr algn="ctr" defTabSz="457200"/>
            <a:r>
              <a:rPr lang="en-US" sz="3600" b="1" i="1" dirty="0" smtClean="0">
                <a:solidFill>
                  <a:srgbClr val="FF0000"/>
                </a:solidFill>
              </a:rPr>
              <a:t>16% </a:t>
            </a:r>
            <a:r>
              <a:rPr lang="en-US" sz="3600" b="1" i="1" dirty="0" smtClean="0">
                <a:solidFill>
                  <a:srgbClr val="FF0000"/>
                </a:solidFill>
              </a:rPr>
              <a:t>Increase in One Year!</a:t>
            </a:r>
          </a:p>
        </p:txBody>
      </p:sp>
      <p:pic>
        <p:nvPicPr>
          <p:cNvPr id="7" name="Picture 6" descr="http://www.fedbar.org/Chapters/Tampa-Bay-Chapter/TampaBayChapter.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50610" y="1298615"/>
            <a:ext cx="3629025" cy="36195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67409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690880" y="145761"/>
            <a:ext cx="7772400" cy="997239"/>
          </a:xfrm>
        </p:spPr>
        <p:txBody>
          <a:bodyPr>
            <a:normAutofit/>
          </a:bodyPr>
          <a:lstStyle/>
          <a:p>
            <a:r>
              <a:rPr lang="en-US" sz="3600" b="1" dirty="0" smtClean="0"/>
              <a:t>Tampa Bay </a:t>
            </a:r>
            <a:r>
              <a:rPr lang="en-US" sz="3600" b="1" dirty="0" smtClean="0"/>
              <a:t>Chapter Membership</a:t>
            </a:r>
            <a:endParaRPr lang="en-US" sz="3600" dirty="0"/>
          </a:p>
        </p:txBody>
      </p:sp>
      <p:sp>
        <p:nvSpPr>
          <p:cNvPr id="9" name="TextBox 8"/>
          <p:cNvSpPr txBox="1"/>
          <p:nvPr/>
        </p:nvSpPr>
        <p:spPr>
          <a:xfrm>
            <a:off x="799600" y="1083625"/>
            <a:ext cx="7465075" cy="861774"/>
          </a:xfrm>
          <a:prstGeom prst="rect">
            <a:avLst/>
          </a:prstGeom>
          <a:noFill/>
        </p:spPr>
        <p:txBody>
          <a:bodyPr wrap="square" rtlCol="0">
            <a:spAutoFit/>
          </a:bodyPr>
          <a:lstStyle/>
          <a:p>
            <a:pPr algn="ctr" defTabSz="457200"/>
            <a:r>
              <a:rPr lang="en-US" sz="2500" b="1" dirty="0" smtClean="0">
                <a:solidFill>
                  <a:prstClr val="black"/>
                </a:solidFill>
              </a:rPr>
              <a:t>Sections and Divisions within the </a:t>
            </a:r>
            <a:r>
              <a:rPr lang="en-US" sz="2500" b="1" dirty="0" smtClean="0">
                <a:solidFill>
                  <a:prstClr val="black"/>
                </a:solidFill>
              </a:rPr>
              <a:t>Tampa Bay </a:t>
            </a:r>
            <a:r>
              <a:rPr lang="en-US" sz="2500" b="1" dirty="0" smtClean="0">
                <a:solidFill>
                  <a:prstClr val="black"/>
                </a:solidFill>
              </a:rPr>
              <a:t>Chapter that have the Most Members</a:t>
            </a:r>
            <a:endParaRPr lang="en-US" sz="2500" b="1" dirty="0">
              <a:solidFill>
                <a:prstClr val="black"/>
              </a:solidFill>
            </a:endParaRPr>
          </a:p>
        </p:txBody>
      </p:sp>
      <p:graphicFrame>
        <p:nvGraphicFramePr>
          <p:cNvPr id="7" name="Chart 6"/>
          <p:cNvGraphicFramePr>
            <a:graphicFrameLocks/>
          </p:cNvGraphicFramePr>
          <p:nvPr>
            <p:extLst>
              <p:ext uri="{D42A27DB-BD31-4B8C-83A1-F6EECF244321}">
                <p14:modId xmlns:p14="http://schemas.microsoft.com/office/powerpoint/2010/main" val="991213358"/>
              </p:ext>
            </p:extLst>
          </p:nvPr>
        </p:nvGraphicFramePr>
        <p:xfrm>
          <a:off x="249382" y="2199902"/>
          <a:ext cx="8752114" cy="4007857"/>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921394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690880" y="145761"/>
            <a:ext cx="7772400" cy="997239"/>
          </a:xfrm>
        </p:spPr>
        <p:txBody>
          <a:bodyPr>
            <a:normAutofit/>
          </a:bodyPr>
          <a:lstStyle/>
          <a:p>
            <a:r>
              <a:rPr lang="en-US" sz="3600" b="1" dirty="0" smtClean="0">
                <a:solidFill>
                  <a:prstClr val="black"/>
                </a:solidFill>
              </a:rPr>
              <a:t>FBA </a:t>
            </a:r>
            <a:r>
              <a:rPr lang="en-US" sz="3600" b="1" dirty="0">
                <a:solidFill>
                  <a:prstClr val="black"/>
                </a:solidFill>
              </a:rPr>
              <a:t>Award Recipient</a:t>
            </a:r>
          </a:p>
        </p:txBody>
      </p:sp>
      <p:sp>
        <p:nvSpPr>
          <p:cNvPr id="7" name="TextBox 6"/>
          <p:cNvSpPr txBox="1"/>
          <p:nvPr/>
        </p:nvSpPr>
        <p:spPr>
          <a:xfrm>
            <a:off x="1455279" y="1981198"/>
            <a:ext cx="6323059" cy="3647152"/>
          </a:xfrm>
          <a:prstGeom prst="rect">
            <a:avLst/>
          </a:prstGeom>
          <a:noFill/>
        </p:spPr>
        <p:txBody>
          <a:bodyPr wrap="square" rtlCol="0">
            <a:spAutoFit/>
          </a:bodyPr>
          <a:lstStyle/>
          <a:p>
            <a:pPr algn="ctr"/>
            <a:r>
              <a:rPr lang="en-US" sz="3300" b="1" dirty="0" smtClean="0">
                <a:solidFill>
                  <a:srgbClr val="000092"/>
                </a:solidFill>
              </a:rPr>
              <a:t>2015 Chapter Activity </a:t>
            </a:r>
            <a:br>
              <a:rPr lang="en-US" sz="3300" b="1" dirty="0" smtClean="0">
                <a:solidFill>
                  <a:srgbClr val="000092"/>
                </a:solidFill>
              </a:rPr>
            </a:br>
            <a:r>
              <a:rPr lang="en-US" sz="3300" b="1" dirty="0" smtClean="0">
                <a:solidFill>
                  <a:srgbClr val="000092"/>
                </a:solidFill>
              </a:rPr>
              <a:t>Presidential </a:t>
            </a:r>
            <a:r>
              <a:rPr lang="en-US" sz="3300" b="1" dirty="0" smtClean="0">
                <a:solidFill>
                  <a:srgbClr val="000092"/>
                </a:solidFill>
              </a:rPr>
              <a:t>Excellence Award</a:t>
            </a:r>
            <a:endParaRPr lang="en-US" sz="3300" b="1" dirty="0" smtClean="0">
              <a:solidFill>
                <a:srgbClr val="000092"/>
              </a:solidFill>
            </a:endParaRPr>
          </a:p>
          <a:p>
            <a:pPr algn="ctr"/>
            <a:endParaRPr lang="en-US" sz="3300" b="1" dirty="0" smtClean="0">
              <a:solidFill>
                <a:srgbClr val="000092"/>
              </a:solidFill>
            </a:endParaRPr>
          </a:p>
          <a:p>
            <a:pPr algn="ctr"/>
            <a:r>
              <a:rPr lang="en-US" sz="3300" b="1" dirty="0" smtClean="0">
                <a:solidFill>
                  <a:srgbClr val="000092"/>
                </a:solidFill>
              </a:rPr>
              <a:t>2015 </a:t>
            </a:r>
            <a:r>
              <a:rPr lang="en-US" sz="3300" b="1" dirty="0" smtClean="0">
                <a:solidFill>
                  <a:srgbClr val="000092"/>
                </a:solidFill>
              </a:rPr>
              <a:t>Meritorious Newsletter </a:t>
            </a:r>
            <a:r>
              <a:rPr lang="en-US" sz="3300" b="1" dirty="0" smtClean="0">
                <a:solidFill>
                  <a:srgbClr val="000092"/>
                </a:solidFill>
              </a:rPr>
              <a:t/>
            </a:r>
            <a:br>
              <a:rPr lang="en-US" sz="3300" b="1" dirty="0" smtClean="0">
                <a:solidFill>
                  <a:srgbClr val="000092"/>
                </a:solidFill>
              </a:rPr>
            </a:br>
            <a:r>
              <a:rPr lang="en-US" sz="3300" b="1" dirty="0" smtClean="0">
                <a:solidFill>
                  <a:srgbClr val="000092"/>
                </a:solidFill>
              </a:rPr>
              <a:t>Recognition Award</a:t>
            </a:r>
          </a:p>
          <a:p>
            <a:pPr algn="ctr"/>
            <a:endParaRPr lang="en-US" sz="3300" dirty="0">
              <a:solidFill>
                <a:srgbClr val="000092"/>
              </a:solidFill>
            </a:endParaRPr>
          </a:p>
          <a:p>
            <a:pPr algn="ctr"/>
            <a:endParaRPr lang="en-US" sz="3300" dirty="0">
              <a:solidFill>
                <a:srgbClr val="000092"/>
              </a:solidFill>
            </a:endParaRPr>
          </a:p>
        </p:txBody>
      </p:sp>
    </p:spTree>
    <p:extLst>
      <p:ext uri="{BB962C8B-B14F-4D97-AF65-F5344CB8AC3E}">
        <p14:creationId xmlns:p14="http://schemas.microsoft.com/office/powerpoint/2010/main" val="33717990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690880" y="145761"/>
            <a:ext cx="7772400" cy="997239"/>
          </a:xfrm>
        </p:spPr>
        <p:txBody>
          <a:bodyPr>
            <a:normAutofit/>
          </a:bodyPr>
          <a:lstStyle/>
          <a:p>
            <a:r>
              <a:rPr lang="en-US" sz="3600" b="1" dirty="0" smtClean="0">
                <a:solidFill>
                  <a:prstClr val="black"/>
                </a:solidFill>
              </a:rPr>
              <a:t>Tampa Bay </a:t>
            </a:r>
            <a:r>
              <a:rPr lang="en-US" sz="3600" b="1" dirty="0" smtClean="0">
                <a:solidFill>
                  <a:prstClr val="black"/>
                </a:solidFill>
              </a:rPr>
              <a:t>Chapter Newsletter</a:t>
            </a:r>
            <a:endParaRPr lang="en-US" sz="3600" b="1" dirty="0">
              <a:solidFill>
                <a:prstClr val="black"/>
              </a:solidFill>
            </a:endParaRPr>
          </a:p>
        </p:txBody>
      </p:sp>
      <p:pic>
        <p:nvPicPr>
          <p:cNvPr id="1026"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71202" t="17479" r="11179" b="7660"/>
          <a:stretch/>
        </p:blipFill>
        <p:spPr bwMode="auto">
          <a:xfrm>
            <a:off x="2446316" y="933433"/>
            <a:ext cx="4144488" cy="55028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276725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3" name="Title 2"/>
          <p:cNvSpPr>
            <a:spLocks noGrp="1"/>
          </p:cNvSpPr>
          <p:nvPr>
            <p:ph type="ctrTitle"/>
          </p:nvPr>
        </p:nvSpPr>
        <p:spPr>
          <a:xfrm>
            <a:off x="690880" y="4742"/>
            <a:ext cx="7772400" cy="1064037"/>
          </a:xfrm>
        </p:spPr>
        <p:txBody>
          <a:bodyPr>
            <a:normAutofit/>
          </a:bodyPr>
          <a:lstStyle/>
          <a:p>
            <a:r>
              <a:rPr lang="en-US" sz="3500" b="1" dirty="0" smtClean="0"/>
              <a:t>What’s New? – Member Plus Program</a:t>
            </a:r>
            <a:endParaRPr lang="en-US" sz="3500" b="1" dirty="0"/>
          </a:p>
        </p:txBody>
      </p:sp>
      <p:pic>
        <p:nvPicPr>
          <p:cNvPr id="5"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67906" t="28031" r="16939" b="13177"/>
          <a:stretch/>
        </p:blipFill>
        <p:spPr bwMode="auto">
          <a:xfrm>
            <a:off x="381000" y="1190623"/>
            <a:ext cx="4157330" cy="50398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4572000" y="1268373"/>
            <a:ext cx="3232032" cy="4370427"/>
          </a:xfrm>
          <a:prstGeom prst="rect">
            <a:avLst/>
          </a:prstGeom>
          <a:noFill/>
        </p:spPr>
        <p:txBody>
          <a:bodyPr wrap="square" rtlCol="0">
            <a:spAutoFit/>
          </a:bodyPr>
          <a:lstStyle/>
          <a:p>
            <a:pPr marL="342900" lvl="0" indent="-342900">
              <a:buFont typeface="Arial" pitchFamily="34" charset="0"/>
              <a:buChar char="•"/>
            </a:pPr>
            <a:r>
              <a:rPr lang="en-US" sz="2000" b="1" dirty="0" smtClean="0"/>
              <a:t>FBA members receive discounts from over 25 companies.</a:t>
            </a:r>
          </a:p>
          <a:p>
            <a:pPr marL="342900" lvl="0" indent="-342900">
              <a:buFont typeface="Arial" pitchFamily="34" charset="0"/>
              <a:buChar char="•"/>
            </a:pPr>
            <a:endParaRPr lang="en-US" sz="2000" b="1" dirty="0"/>
          </a:p>
          <a:p>
            <a:pPr marL="342900" lvl="0" indent="-342900">
              <a:buFont typeface="Arial" pitchFamily="34" charset="0"/>
              <a:buChar char="•"/>
            </a:pPr>
            <a:r>
              <a:rPr lang="en-US" sz="2000" b="1" dirty="0" smtClean="0"/>
              <a:t>Participating organizations include: </a:t>
            </a:r>
            <a:r>
              <a:rPr lang="en-US" sz="2000" b="1" i="1" dirty="0" smtClean="0"/>
              <a:t>Avis, Budget, HP, Liberty Mutual, OfficeMax, UBER, UPS, </a:t>
            </a:r>
            <a:r>
              <a:rPr lang="en-US" sz="2000" b="1" dirty="0" smtClean="0"/>
              <a:t>and more.</a:t>
            </a:r>
          </a:p>
          <a:p>
            <a:pPr marL="342900" lvl="0" indent="-342900">
              <a:buFont typeface="Arial" pitchFamily="34" charset="0"/>
              <a:buChar char="•"/>
            </a:pPr>
            <a:endParaRPr lang="en-US" sz="2000" b="1" dirty="0"/>
          </a:p>
          <a:p>
            <a:pPr marL="342900" lvl="0" indent="-342900">
              <a:buFont typeface="Arial" pitchFamily="34" charset="0"/>
              <a:buChar char="•"/>
            </a:pPr>
            <a:r>
              <a:rPr lang="en-US" sz="2000" b="1" dirty="0" smtClean="0"/>
              <a:t>For a full list of participating partners please visit fedbar.org.</a:t>
            </a:r>
            <a:endParaRPr lang="en-US" sz="2000" b="1" dirty="0"/>
          </a:p>
          <a:p>
            <a:endParaRPr lang="en-US" dirty="0"/>
          </a:p>
        </p:txBody>
      </p:sp>
    </p:spTree>
    <p:extLst>
      <p:ext uri="{BB962C8B-B14F-4D97-AF65-F5344CB8AC3E}">
        <p14:creationId xmlns:p14="http://schemas.microsoft.com/office/powerpoint/2010/main" val="44021872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5" name="TextBox 4"/>
          <p:cNvSpPr txBox="1"/>
          <p:nvPr/>
        </p:nvSpPr>
        <p:spPr>
          <a:xfrm>
            <a:off x="836783" y="323272"/>
            <a:ext cx="7480594" cy="630942"/>
          </a:xfrm>
          <a:prstGeom prst="rect">
            <a:avLst/>
          </a:prstGeom>
          <a:noFill/>
        </p:spPr>
        <p:txBody>
          <a:bodyPr wrap="square" rtlCol="0">
            <a:spAutoFit/>
          </a:bodyPr>
          <a:lstStyle/>
          <a:p>
            <a:pPr algn="ctr"/>
            <a:r>
              <a:rPr lang="en-US" sz="3500" b="1" dirty="0"/>
              <a:t>What’s New? - Judicial Profile Index</a:t>
            </a:r>
            <a:endParaRPr lang="en-US" sz="3500" b="1" i="1" dirty="0"/>
          </a:p>
        </p:txBody>
      </p:sp>
      <p:pic>
        <p:nvPicPr>
          <p:cNvPr id="7"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2925" y="1174797"/>
            <a:ext cx="3963511" cy="5130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4419600" y="1190623"/>
            <a:ext cx="3232032" cy="4985980"/>
          </a:xfrm>
          <a:prstGeom prst="rect">
            <a:avLst/>
          </a:prstGeom>
          <a:noFill/>
        </p:spPr>
        <p:txBody>
          <a:bodyPr wrap="square" rtlCol="0">
            <a:spAutoFit/>
          </a:bodyPr>
          <a:lstStyle/>
          <a:p>
            <a:pPr marL="342900" lvl="0" indent="-342900">
              <a:buFont typeface="Arial" pitchFamily="34" charset="0"/>
              <a:buChar char="•"/>
            </a:pPr>
            <a:r>
              <a:rPr lang="en-US" sz="2000" b="1" dirty="0" smtClean="0"/>
              <a:t>Contains </a:t>
            </a:r>
            <a:r>
              <a:rPr lang="en-US" sz="2000" b="1" dirty="0"/>
              <a:t>profiles </a:t>
            </a:r>
            <a:r>
              <a:rPr lang="en-US" sz="2000" b="1" dirty="0" smtClean="0"/>
              <a:t>published </a:t>
            </a:r>
            <a:r>
              <a:rPr lang="en-US" sz="2000" b="1" dirty="0"/>
              <a:t>in </a:t>
            </a:r>
            <a:r>
              <a:rPr lang="en-US" sz="2000" b="1" i="1" dirty="0"/>
              <a:t>The Federal Lawyer</a:t>
            </a:r>
            <a:r>
              <a:rPr lang="en-US" sz="2000" b="1" dirty="0"/>
              <a:t> </a:t>
            </a:r>
            <a:r>
              <a:rPr lang="en-US" sz="2000" b="1" dirty="0" smtClean="0"/>
              <a:t>magazine</a:t>
            </a:r>
            <a:endParaRPr lang="en-US" sz="2000" b="1" dirty="0"/>
          </a:p>
          <a:p>
            <a:pPr marL="342900" lvl="0" indent="-342900">
              <a:buFont typeface="Arial" pitchFamily="34" charset="0"/>
              <a:buChar char="•"/>
            </a:pPr>
            <a:endParaRPr lang="en-US" sz="2000" b="1" dirty="0" smtClean="0"/>
          </a:p>
          <a:p>
            <a:pPr marL="342900" lvl="0" indent="-342900">
              <a:buFont typeface="Arial" pitchFamily="34" charset="0"/>
              <a:buChar char="•"/>
            </a:pPr>
            <a:r>
              <a:rPr lang="en-US" sz="2000" b="1" dirty="0" smtClean="0"/>
              <a:t>All </a:t>
            </a:r>
            <a:r>
              <a:rPr lang="en-US" sz="2000" b="1" dirty="0"/>
              <a:t>profiles from 2007 to present </a:t>
            </a:r>
          </a:p>
          <a:p>
            <a:pPr marL="342900" lvl="0" indent="-342900">
              <a:buFont typeface="Arial" pitchFamily="34" charset="0"/>
              <a:buChar char="•"/>
            </a:pPr>
            <a:endParaRPr lang="en-US" sz="2000" b="1" dirty="0" smtClean="0"/>
          </a:p>
          <a:p>
            <a:pPr marL="342900" lvl="0" indent="-342900">
              <a:buFont typeface="Arial" pitchFamily="34" charset="0"/>
              <a:buChar char="•"/>
            </a:pPr>
            <a:r>
              <a:rPr lang="en-US" sz="2000" b="1" dirty="0" smtClean="0"/>
              <a:t>Organized </a:t>
            </a:r>
            <a:r>
              <a:rPr lang="en-US" sz="2000" b="1" dirty="0"/>
              <a:t>by circuit and </a:t>
            </a:r>
            <a:r>
              <a:rPr lang="en-US" sz="2000" b="1" dirty="0" smtClean="0"/>
              <a:t>district</a:t>
            </a:r>
          </a:p>
          <a:p>
            <a:pPr lvl="0"/>
            <a:r>
              <a:rPr lang="en-US" sz="2000" b="1" dirty="0" smtClean="0"/>
              <a:t> </a:t>
            </a:r>
            <a:r>
              <a:rPr lang="en-US" sz="2000" b="1" dirty="0"/>
              <a:t> </a:t>
            </a:r>
          </a:p>
          <a:p>
            <a:pPr marL="342900" lvl="0" indent="-342900">
              <a:buFont typeface="Arial" pitchFamily="34" charset="0"/>
              <a:buChar char="•"/>
            </a:pPr>
            <a:r>
              <a:rPr lang="en-US" sz="2000" b="1" dirty="0" smtClean="0"/>
              <a:t>Search by keyword</a:t>
            </a:r>
          </a:p>
          <a:p>
            <a:pPr marL="342900" lvl="0" indent="-342900">
              <a:buFont typeface="Arial" pitchFamily="34" charset="0"/>
              <a:buChar char="•"/>
            </a:pPr>
            <a:endParaRPr lang="en-US" sz="2000" b="1" dirty="0"/>
          </a:p>
          <a:p>
            <a:pPr marL="342900" lvl="0" indent="-342900">
              <a:buFont typeface="Arial" pitchFamily="34" charset="0"/>
              <a:buChar char="•"/>
            </a:pPr>
            <a:r>
              <a:rPr lang="en-US" sz="2000" b="1" dirty="0" smtClean="0"/>
              <a:t>Updated </a:t>
            </a:r>
            <a:r>
              <a:rPr lang="en-US" sz="2000" b="1" dirty="0"/>
              <a:t>quarterly with both new profiles and historical profiles</a:t>
            </a:r>
            <a:r>
              <a:rPr lang="en-US" dirty="0"/>
              <a:t> </a:t>
            </a:r>
          </a:p>
          <a:p>
            <a:endParaRPr lang="en-US" dirty="0"/>
          </a:p>
        </p:txBody>
      </p:sp>
    </p:spTree>
    <p:extLst>
      <p:ext uri="{BB962C8B-B14F-4D97-AF65-F5344CB8AC3E}">
        <p14:creationId xmlns:p14="http://schemas.microsoft.com/office/powerpoint/2010/main" val="226385899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5" name="TextBox 4"/>
          <p:cNvSpPr txBox="1"/>
          <p:nvPr/>
        </p:nvSpPr>
        <p:spPr>
          <a:xfrm>
            <a:off x="836783" y="323272"/>
            <a:ext cx="7480594" cy="630942"/>
          </a:xfrm>
          <a:prstGeom prst="rect">
            <a:avLst/>
          </a:prstGeom>
          <a:noFill/>
        </p:spPr>
        <p:txBody>
          <a:bodyPr wrap="square" rtlCol="0">
            <a:spAutoFit/>
          </a:bodyPr>
          <a:lstStyle/>
          <a:p>
            <a:pPr algn="ctr"/>
            <a:r>
              <a:rPr lang="en-US" sz="3500" b="1" dirty="0" smtClean="0"/>
              <a:t>What Next? – Coming Soon!</a:t>
            </a:r>
            <a:endParaRPr lang="en-US" sz="3500" b="1" dirty="0"/>
          </a:p>
        </p:txBody>
      </p:sp>
      <p:pic>
        <p:nvPicPr>
          <p:cNvPr id="8" name="Picture 7" descr="cleveland slide.jp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5900" y="1413934"/>
            <a:ext cx="6785429" cy="4749800"/>
          </a:xfrm>
          <a:prstGeom prst="rect">
            <a:avLst/>
          </a:prstGeom>
        </p:spPr>
      </p:pic>
    </p:spTree>
    <p:extLst>
      <p:ext uri="{BB962C8B-B14F-4D97-AF65-F5344CB8AC3E}">
        <p14:creationId xmlns:p14="http://schemas.microsoft.com/office/powerpoint/2010/main" val="104080583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645366" y="635622"/>
            <a:ext cx="7772400" cy="997239"/>
          </a:xfrm>
        </p:spPr>
        <p:txBody>
          <a:bodyPr>
            <a:normAutofit/>
          </a:bodyPr>
          <a:lstStyle/>
          <a:p>
            <a:r>
              <a:rPr lang="en-US" sz="3600" b="1" dirty="0" smtClean="0"/>
              <a:t>FBA Mission Statement</a:t>
            </a:r>
            <a:endParaRPr lang="en-US" sz="3600" b="1" dirty="0"/>
          </a:p>
        </p:txBody>
      </p:sp>
      <p:sp>
        <p:nvSpPr>
          <p:cNvPr id="12" name="TextBox 11"/>
          <p:cNvSpPr txBox="1"/>
          <p:nvPr/>
        </p:nvSpPr>
        <p:spPr>
          <a:xfrm>
            <a:off x="781060" y="2050266"/>
            <a:ext cx="7501013" cy="2246769"/>
          </a:xfrm>
          <a:prstGeom prst="rect">
            <a:avLst/>
          </a:prstGeom>
          <a:noFill/>
        </p:spPr>
        <p:txBody>
          <a:bodyPr wrap="square" rtlCol="0">
            <a:spAutoFit/>
          </a:bodyPr>
          <a:lstStyle/>
          <a:p>
            <a:r>
              <a:rPr lang="en-US" sz="2800" b="1" dirty="0"/>
              <a:t>The mission of the Association is to strengthen the federal legal system and administration of justice by serving the interests and the needs of the federal practitioner, both public and private, the federal judiciary and the public they serve.</a:t>
            </a:r>
            <a:endParaRPr lang="en-US" sz="2800" b="1" i="1" dirty="0">
              <a:solidFill>
                <a:srgbClr val="0070C0"/>
              </a:solidFill>
            </a:endParaRPr>
          </a:p>
        </p:txBody>
      </p:sp>
    </p:spTree>
    <p:extLst>
      <p:ext uri="{BB962C8B-B14F-4D97-AF65-F5344CB8AC3E}">
        <p14:creationId xmlns:p14="http://schemas.microsoft.com/office/powerpoint/2010/main" val="6657403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690880" y="374361"/>
            <a:ext cx="7772400" cy="997239"/>
          </a:xfrm>
        </p:spPr>
        <p:txBody>
          <a:bodyPr>
            <a:normAutofit/>
          </a:bodyPr>
          <a:lstStyle/>
          <a:p>
            <a:r>
              <a:rPr lang="en-US" sz="3600" b="1" dirty="0" smtClean="0"/>
              <a:t>FBA National Membership</a:t>
            </a:r>
            <a:endParaRPr lang="en-US" sz="3600" b="1" dirty="0"/>
          </a:p>
        </p:txBody>
      </p:sp>
      <p:sp>
        <p:nvSpPr>
          <p:cNvPr id="5" name="Title 1"/>
          <p:cNvSpPr txBox="1">
            <a:spLocks/>
          </p:cNvSpPr>
          <p:nvPr/>
        </p:nvSpPr>
        <p:spPr>
          <a:xfrm>
            <a:off x="506316" y="1448300"/>
            <a:ext cx="7772400" cy="4569459"/>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571500" indent="-571500" algn="l">
              <a:buFont typeface="Arial" panose="020B0604020202020204" pitchFamily="34" charset="0"/>
              <a:buChar char="•"/>
            </a:pPr>
            <a:r>
              <a:rPr lang="en-US" sz="3000" b="1" dirty="0" smtClean="0"/>
              <a:t>17,000+ Members and nearly 1,400 Law Student Members nationwide</a:t>
            </a:r>
          </a:p>
          <a:p>
            <a:pPr algn="l"/>
            <a:endParaRPr lang="en-US" sz="1000" b="1" dirty="0" smtClean="0"/>
          </a:p>
          <a:p>
            <a:pPr algn="l"/>
            <a:endParaRPr lang="en-US" sz="1000" b="1" dirty="0" smtClean="0"/>
          </a:p>
          <a:p>
            <a:pPr marL="571500" indent="-571500" algn="l">
              <a:buFont typeface="Arial" panose="020B0604020202020204" pitchFamily="34" charset="0"/>
              <a:buChar char="•"/>
            </a:pPr>
            <a:r>
              <a:rPr lang="en-US" sz="3000" b="1" dirty="0" smtClean="0"/>
              <a:t>Over 90 Chapters around the country</a:t>
            </a:r>
          </a:p>
          <a:p>
            <a:pPr algn="l"/>
            <a:endParaRPr lang="en-US" sz="1000" b="1" dirty="0" smtClean="0"/>
          </a:p>
          <a:p>
            <a:pPr algn="l"/>
            <a:endParaRPr lang="en-US" sz="1000" b="1" dirty="0" smtClean="0"/>
          </a:p>
          <a:p>
            <a:pPr marL="571500" indent="-571500" algn="l">
              <a:buFont typeface="Arial" panose="020B0604020202020204" pitchFamily="34" charset="0"/>
              <a:buChar char="•"/>
            </a:pPr>
            <a:r>
              <a:rPr lang="en-US" sz="3000" b="1" dirty="0" smtClean="0"/>
              <a:t>Retention rate of 82% (excluding law students and honorary members)</a:t>
            </a:r>
          </a:p>
          <a:p>
            <a:pPr algn="l"/>
            <a:endParaRPr lang="en-US" sz="2500" dirty="0" smtClean="0"/>
          </a:p>
          <a:p>
            <a:r>
              <a:rPr lang="en-US" sz="2500" b="1" i="1" u="sng" dirty="0">
                <a:solidFill>
                  <a:schemeClr val="tx2"/>
                </a:solidFill>
              </a:rPr>
              <a:t>Benchmark</a:t>
            </a:r>
            <a:r>
              <a:rPr lang="en-US" sz="2500" b="1" i="1" dirty="0">
                <a:solidFill>
                  <a:schemeClr val="tx2"/>
                </a:solidFill>
              </a:rPr>
              <a:t>:  Retention rates for </a:t>
            </a:r>
            <a:r>
              <a:rPr lang="en-US" sz="2500" b="1" i="1" dirty="0" smtClean="0">
                <a:solidFill>
                  <a:schemeClr val="tx2"/>
                </a:solidFill>
              </a:rPr>
              <a:t>similar sized </a:t>
            </a:r>
            <a:br>
              <a:rPr lang="en-US" sz="2500" b="1" i="1" dirty="0" smtClean="0">
                <a:solidFill>
                  <a:schemeClr val="tx2"/>
                </a:solidFill>
              </a:rPr>
            </a:br>
            <a:r>
              <a:rPr lang="en-US" sz="2500" b="1" i="1" dirty="0" smtClean="0">
                <a:solidFill>
                  <a:schemeClr val="tx2"/>
                </a:solidFill>
              </a:rPr>
              <a:t>voluntary </a:t>
            </a:r>
            <a:r>
              <a:rPr lang="en-US" sz="2500" b="1" i="1" dirty="0">
                <a:solidFill>
                  <a:schemeClr val="tx2"/>
                </a:solidFill>
              </a:rPr>
              <a:t>bar associations </a:t>
            </a:r>
            <a:r>
              <a:rPr lang="en-US" sz="2500" b="1" i="1" dirty="0" smtClean="0">
                <a:solidFill>
                  <a:schemeClr val="tx2"/>
                </a:solidFill>
              </a:rPr>
              <a:t>ranged </a:t>
            </a:r>
            <a:r>
              <a:rPr lang="en-US" sz="2500" b="1" i="1" dirty="0">
                <a:solidFill>
                  <a:schemeClr val="tx2"/>
                </a:solidFill>
              </a:rPr>
              <a:t>from 82-97</a:t>
            </a:r>
            <a:r>
              <a:rPr lang="en-US" sz="2500" b="1" i="1" dirty="0" smtClean="0">
                <a:solidFill>
                  <a:schemeClr val="tx2"/>
                </a:solidFill>
              </a:rPr>
              <a:t>%</a:t>
            </a:r>
            <a:endParaRPr lang="en-US" sz="2500" b="1" i="1" dirty="0">
              <a:solidFill>
                <a:schemeClr val="tx2"/>
              </a:solidFill>
            </a:endParaRPr>
          </a:p>
        </p:txBody>
      </p:sp>
    </p:spTree>
    <p:extLst>
      <p:ext uri="{BB962C8B-B14F-4D97-AF65-F5344CB8AC3E}">
        <p14:creationId xmlns:p14="http://schemas.microsoft.com/office/powerpoint/2010/main" val="42464276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415780" y="309653"/>
            <a:ext cx="8585716" cy="997239"/>
          </a:xfrm>
        </p:spPr>
        <p:txBody>
          <a:bodyPr>
            <a:noAutofit/>
          </a:bodyPr>
          <a:lstStyle/>
          <a:p>
            <a:r>
              <a:rPr lang="en-US" sz="3500" b="1" dirty="0" smtClean="0"/>
              <a:t>Monthly Membership Counts FY 2013-2015</a:t>
            </a:r>
            <a:endParaRPr lang="en-US" sz="3500" b="1" dirty="0"/>
          </a:p>
        </p:txBody>
      </p:sp>
      <p:sp>
        <p:nvSpPr>
          <p:cNvPr id="8" name="Oval 7"/>
          <p:cNvSpPr/>
          <p:nvPr/>
        </p:nvSpPr>
        <p:spPr>
          <a:xfrm>
            <a:off x="5802347" y="1742462"/>
            <a:ext cx="1396294" cy="493063"/>
          </a:xfrm>
          <a:prstGeom prst="ellipse">
            <a:avLst/>
          </a:prstGeom>
          <a:noFill/>
          <a:ln w="571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9" name="Chart 8"/>
          <p:cNvGraphicFramePr>
            <a:graphicFrameLocks/>
          </p:cNvGraphicFramePr>
          <p:nvPr>
            <p:extLst>
              <p:ext uri="{D42A27DB-BD31-4B8C-83A1-F6EECF244321}">
                <p14:modId xmlns:p14="http://schemas.microsoft.com/office/powerpoint/2010/main" val="359831200"/>
              </p:ext>
            </p:extLst>
          </p:nvPr>
        </p:nvGraphicFramePr>
        <p:xfrm>
          <a:off x="249522" y="1437835"/>
          <a:ext cx="8159261" cy="4829908"/>
        </p:xfrm>
        <a:graphic>
          <a:graphicData uri="http://schemas.openxmlformats.org/drawingml/2006/chart">
            <c:chart xmlns:c="http://schemas.openxmlformats.org/drawingml/2006/chart" xmlns:r="http://schemas.openxmlformats.org/officeDocument/2006/relationships" r:id="rId5"/>
          </a:graphicData>
        </a:graphic>
      </p:graphicFrame>
      <p:sp>
        <p:nvSpPr>
          <p:cNvPr id="3" name="TextBox 2"/>
          <p:cNvSpPr txBox="1"/>
          <p:nvPr/>
        </p:nvSpPr>
        <p:spPr>
          <a:xfrm>
            <a:off x="5919594" y="1761985"/>
            <a:ext cx="1066800" cy="461665"/>
          </a:xfrm>
          <a:prstGeom prst="rect">
            <a:avLst/>
          </a:prstGeom>
          <a:noFill/>
        </p:spPr>
        <p:txBody>
          <a:bodyPr wrap="square" rtlCol="0">
            <a:spAutoFit/>
          </a:bodyPr>
          <a:lstStyle/>
          <a:p>
            <a:r>
              <a:rPr lang="en-US" sz="2400" b="1" dirty="0" smtClean="0"/>
              <a:t>17,264</a:t>
            </a:r>
            <a:endParaRPr lang="en-US" sz="2400" b="1" dirty="0"/>
          </a:p>
        </p:txBody>
      </p:sp>
    </p:spTree>
    <p:extLst>
      <p:ext uri="{BB962C8B-B14F-4D97-AF65-F5344CB8AC3E}">
        <p14:creationId xmlns:p14="http://schemas.microsoft.com/office/powerpoint/2010/main" val="30119087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FBAseal-VECTOR.psd"/>
          <p:cNvPicPr>
            <a:picLocks noChangeAspect="1"/>
          </p:cNvPicPr>
          <p:nvPr/>
        </p:nvPicPr>
        <p:blipFill>
          <a:blip r:embed="rId2">
            <a:lum bright="70000" contrast="-70000"/>
            <a:alphaModFix amt="12000"/>
            <a:extLst>
              <a:ext uri="{BEBA8EAE-BF5A-486C-A8C5-ECC9F3942E4B}">
                <a14:imgProps xmlns:a14="http://schemas.microsoft.com/office/drawing/2010/main">
                  <a14:imgLayer r:embed="rId3">
                    <a14:imgEffect>
                      <a14:artisticGlowEdges/>
                    </a14:imgEffect>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1607848" y="1190623"/>
            <a:ext cx="7038975" cy="5057775"/>
          </a:xfrm>
          <a:prstGeom prst="rect">
            <a:avLst/>
          </a:prstGeom>
        </p:spPr>
      </p:pic>
      <p:sp>
        <p:nvSpPr>
          <p:cNvPr id="3" name="Rectangle 2"/>
          <p:cNvSpPr/>
          <p:nvPr/>
        </p:nvSpPr>
        <p:spPr>
          <a:xfrm>
            <a:off x="1607847" y="1309985"/>
            <a:ext cx="6845037" cy="1015663"/>
          </a:xfrm>
          <a:prstGeom prst="rect">
            <a:avLst/>
          </a:prstGeom>
        </p:spPr>
        <p:txBody>
          <a:bodyPr wrap="square">
            <a:spAutoFit/>
          </a:bodyPr>
          <a:lstStyle/>
          <a:p>
            <a:pPr marL="742950" lvl="1" indent="-285750">
              <a:buFont typeface="Arial" pitchFamily="34" charset="0"/>
              <a:buChar char="•"/>
            </a:pPr>
            <a:endParaRPr lang="en-US" sz="2400" dirty="0"/>
          </a:p>
          <a:p>
            <a:pPr lvl="1"/>
            <a:endParaRPr lang="en-US" i="1" dirty="0" smtClean="0">
              <a:solidFill>
                <a:srgbClr val="0070C0"/>
              </a:solidFill>
            </a:endParaRPr>
          </a:p>
          <a:p>
            <a:endParaRPr lang="en-US" dirty="0"/>
          </a:p>
        </p:txBody>
      </p:sp>
      <p:sp>
        <p:nvSpPr>
          <p:cNvPr id="8" name="TextBox 7"/>
          <p:cNvSpPr txBox="1"/>
          <p:nvPr/>
        </p:nvSpPr>
        <p:spPr>
          <a:xfrm>
            <a:off x="1466273" y="289545"/>
            <a:ext cx="5362687" cy="646331"/>
          </a:xfrm>
          <a:prstGeom prst="rect">
            <a:avLst/>
          </a:prstGeom>
          <a:noFill/>
        </p:spPr>
        <p:txBody>
          <a:bodyPr wrap="none" rtlCol="0">
            <a:spAutoFit/>
          </a:bodyPr>
          <a:lstStyle/>
          <a:p>
            <a:r>
              <a:rPr lang="en-US" sz="3600" b="1" dirty="0" smtClean="0"/>
              <a:t>Where are FBA Members?</a:t>
            </a:r>
            <a:endParaRPr lang="en-US" sz="3200" dirty="0"/>
          </a:p>
        </p:txBody>
      </p:sp>
      <p:pic>
        <p:nvPicPr>
          <p:cNvPr id="13"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4729" t="20961" r="64534" b="16155"/>
          <a:stretch/>
        </p:blipFill>
        <p:spPr bwMode="auto">
          <a:xfrm>
            <a:off x="457200" y="1484127"/>
            <a:ext cx="6992736" cy="44707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8"/>
          <p:cNvPicPr>
            <a:picLocks noChangeAspect="1"/>
          </p:cNvPicPr>
          <p:nvPr/>
        </p:nvPicPr>
        <p:blipFill>
          <a:blip r:embed="rId5"/>
          <a:stretch>
            <a:fillRect/>
          </a:stretch>
        </p:blipFill>
        <p:spPr>
          <a:xfrm>
            <a:off x="0" y="6463757"/>
            <a:ext cx="9154160" cy="404403"/>
          </a:xfrm>
          <a:prstGeom prst="rect">
            <a:avLst/>
          </a:prstGeom>
        </p:spPr>
      </p:pic>
      <p:pic>
        <p:nvPicPr>
          <p:cNvPr id="10" name="Picture 9" descr="FBAseal-VECTOR PMS281.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spTree>
    <p:extLst>
      <p:ext uri="{BB962C8B-B14F-4D97-AF65-F5344CB8AC3E}">
        <p14:creationId xmlns:p14="http://schemas.microsoft.com/office/powerpoint/2010/main" val="197751784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690880" y="374361"/>
            <a:ext cx="7772400" cy="997239"/>
          </a:xfrm>
        </p:spPr>
        <p:txBody>
          <a:bodyPr>
            <a:normAutofit fontScale="90000"/>
          </a:bodyPr>
          <a:lstStyle/>
          <a:p>
            <a:r>
              <a:rPr lang="en-US" sz="3600" b="1" dirty="0"/>
              <a:t>FBA Member Demographics</a:t>
            </a:r>
            <a:br>
              <a:rPr lang="en-US" sz="3600" b="1" dirty="0"/>
            </a:br>
            <a:endParaRPr lang="en-US" sz="2400" dirty="0"/>
          </a:p>
        </p:txBody>
      </p:sp>
      <p:pic>
        <p:nvPicPr>
          <p:cNvPr id="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9431" y="1552369"/>
            <a:ext cx="3971925" cy="302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66979" y="1656422"/>
            <a:ext cx="4574355" cy="2577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949830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690880" y="374361"/>
            <a:ext cx="7772400" cy="997239"/>
          </a:xfrm>
        </p:spPr>
        <p:txBody>
          <a:bodyPr>
            <a:normAutofit fontScale="90000"/>
          </a:bodyPr>
          <a:lstStyle/>
          <a:p>
            <a:r>
              <a:rPr lang="en-US" sz="3600" b="1" dirty="0"/>
              <a:t>FBA </a:t>
            </a:r>
            <a:r>
              <a:rPr lang="en-US" sz="3600" b="1" dirty="0" smtClean="0"/>
              <a:t>Sections and Divisions</a:t>
            </a:r>
            <a:r>
              <a:rPr lang="en-US" sz="3600" b="1" dirty="0"/>
              <a:t/>
            </a:r>
            <a:br>
              <a:rPr lang="en-US" sz="3600" b="1" dirty="0"/>
            </a:br>
            <a:endParaRPr lang="en-US" sz="2400" dirty="0"/>
          </a:p>
        </p:txBody>
      </p:sp>
      <p:sp>
        <p:nvSpPr>
          <p:cNvPr id="8" name="TextBox 7"/>
          <p:cNvSpPr txBox="1"/>
          <p:nvPr/>
        </p:nvSpPr>
        <p:spPr>
          <a:xfrm>
            <a:off x="322181" y="858100"/>
            <a:ext cx="8141099" cy="5878532"/>
          </a:xfrm>
          <a:prstGeom prst="rect">
            <a:avLst/>
          </a:prstGeom>
          <a:noFill/>
        </p:spPr>
        <p:txBody>
          <a:bodyPr wrap="square" numCol="2" rtlCol="0">
            <a:spAutoFit/>
          </a:bodyPr>
          <a:lstStyle/>
          <a:p>
            <a:r>
              <a:rPr lang="en-US" sz="2500" b="1" u="sng" dirty="0" smtClean="0"/>
              <a:t>Sections</a:t>
            </a:r>
          </a:p>
          <a:p>
            <a:pPr marL="742950" lvl="1" indent="-285750">
              <a:buFont typeface="Arial" pitchFamily="34" charset="0"/>
              <a:buChar char="•"/>
            </a:pPr>
            <a:r>
              <a:rPr lang="en-US" sz="1600" b="1" dirty="0" smtClean="0"/>
              <a:t>Admiralty </a:t>
            </a:r>
          </a:p>
          <a:p>
            <a:pPr marL="742950" lvl="1" indent="-285750">
              <a:buFont typeface="Arial" pitchFamily="34" charset="0"/>
              <a:buChar char="•"/>
            </a:pPr>
            <a:r>
              <a:rPr lang="en-US" sz="1600" b="1" dirty="0" smtClean="0"/>
              <a:t>Alternative Dispute Resolution</a:t>
            </a:r>
          </a:p>
          <a:p>
            <a:pPr marL="742950" lvl="1" indent="-285750">
              <a:buFont typeface="Arial" pitchFamily="34" charset="0"/>
              <a:buChar char="•"/>
            </a:pPr>
            <a:r>
              <a:rPr lang="en-US" sz="1600" b="1" dirty="0" smtClean="0"/>
              <a:t>Antitrust &amp; Trade Regulation</a:t>
            </a:r>
          </a:p>
          <a:p>
            <a:pPr marL="742950" lvl="1" indent="-285750">
              <a:buFont typeface="Arial" pitchFamily="34" charset="0"/>
              <a:buChar char="•"/>
            </a:pPr>
            <a:r>
              <a:rPr lang="en-US" sz="1600" b="1" dirty="0" smtClean="0"/>
              <a:t>Banking </a:t>
            </a:r>
          </a:p>
          <a:p>
            <a:pPr marL="742950" lvl="1" indent="-285750">
              <a:buFont typeface="Arial" pitchFamily="34" charset="0"/>
              <a:buChar char="•"/>
            </a:pPr>
            <a:r>
              <a:rPr lang="en-US" sz="1600" b="1" dirty="0" smtClean="0"/>
              <a:t>Bankruptcy </a:t>
            </a:r>
            <a:endParaRPr lang="en-US" sz="1600" b="1" dirty="0"/>
          </a:p>
          <a:p>
            <a:pPr marL="742950" lvl="1" indent="-285750">
              <a:buFont typeface="Arial" pitchFamily="34" charset="0"/>
              <a:buChar char="•"/>
            </a:pPr>
            <a:r>
              <a:rPr lang="en-US" sz="1600" b="1" dirty="0" smtClean="0"/>
              <a:t>Civil Rights </a:t>
            </a:r>
          </a:p>
          <a:p>
            <a:pPr marL="742950" lvl="1" indent="-285750">
              <a:buFont typeface="Arial" pitchFamily="34" charset="0"/>
              <a:buChar char="•"/>
            </a:pPr>
            <a:r>
              <a:rPr lang="en-US" sz="1600" b="1" dirty="0" smtClean="0"/>
              <a:t>Criminal </a:t>
            </a:r>
          </a:p>
          <a:p>
            <a:pPr marL="742950" lvl="1" indent="-285750">
              <a:buFont typeface="Arial" pitchFamily="34" charset="0"/>
              <a:buChar char="•"/>
            </a:pPr>
            <a:r>
              <a:rPr lang="en-US" sz="1600" b="1" dirty="0" smtClean="0"/>
              <a:t>Environment, Energy, &amp; Natural Resources</a:t>
            </a:r>
          </a:p>
          <a:p>
            <a:pPr marL="742950" lvl="1" indent="-285750">
              <a:buFont typeface="Arial" pitchFamily="34" charset="0"/>
              <a:buChar char="•"/>
            </a:pPr>
            <a:r>
              <a:rPr lang="en-US" sz="1600" b="1" dirty="0" smtClean="0"/>
              <a:t>Federal Litigation</a:t>
            </a:r>
          </a:p>
          <a:p>
            <a:pPr marL="742950" lvl="1" indent="-285750">
              <a:buFont typeface="Arial" pitchFamily="34" charset="0"/>
              <a:buChar char="•"/>
            </a:pPr>
            <a:r>
              <a:rPr lang="en-US" sz="1600" b="1" dirty="0" smtClean="0"/>
              <a:t>Government Contracts</a:t>
            </a:r>
          </a:p>
          <a:p>
            <a:pPr marL="742950" lvl="1" indent="-285750">
              <a:buFont typeface="Arial" pitchFamily="34" charset="0"/>
              <a:buChar char="•"/>
            </a:pPr>
            <a:r>
              <a:rPr lang="en-US" sz="1600" b="1" dirty="0" smtClean="0"/>
              <a:t>Health </a:t>
            </a:r>
          </a:p>
          <a:p>
            <a:pPr marL="742950" lvl="1" indent="-285750">
              <a:buFont typeface="Arial" pitchFamily="34" charset="0"/>
              <a:buChar char="•"/>
            </a:pPr>
            <a:r>
              <a:rPr lang="en-US" sz="1600" b="1" dirty="0" smtClean="0"/>
              <a:t>Immigration </a:t>
            </a:r>
          </a:p>
          <a:p>
            <a:r>
              <a:rPr lang="en-US" sz="2500" b="1" u="sng" dirty="0" smtClean="0"/>
              <a:t>Divisions</a:t>
            </a:r>
            <a:endParaRPr lang="en-US" sz="2500" b="1" u="sng" dirty="0"/>
          </a:p>
          <a:p>
            <a:pPr marL="742950" lvl="1" indent="-285750">
              <a:buFont typeface="Arial" pitchFamily="34" charset="0"/>
              <a:buChar char="•"/>
            </a:pPr>
            <a:r>
              <a:rPr lang="en-US" sz="1600" b="1" dirty="0" smtClean="0"/>
              <a:t>Corporate &amp; Association Council</a:t>
            </a:r>
          </a:p>
          <a:p>
            <a:pPr marL="742950" lvl="1" indent="-285750">
              <a:buFont typeface="Arial" pitchFamily="34" charset="0"/>
              <a:buChar char="•"/>
            </a:pPr>
            <a:r>
              <a:rPr lang="en-US" sz="1600" b="1" dirty="0" smtClean="0"/>
              <a:t>Federal Career Services </a:t>
            </a:r>
          </a:p>
          <a:p>
            <a:pPr marL="742950" lvl="1" indent="-285750">
              <a:buFont typeface="Arial" pitchFamily="34" charset="0"/>
              <a:buChar char="•"/>
            </a:pPr>
            <a:r>
              <a:rPr lang="en-US" sz="1600" b="1" dirty="0" smtClean="0"/>
              <a:t>Judiciary </a:t>
            </a:r>
          </a:p>
          <a:p>
            <a:pPr marL="742950" lvl="1" indent="-285750">
              <a:buFont typeface="Arial" pitchFamily="34" charset="0"/>
              <a:buChar char="•"/>
            </a:pPr>
            <a:r>
              <a:rPr lang="en-US" sz="1600" b="1" dirty="0" smtClean="0"/>
              <a:t>Senior Lawyers </a:t>
            </a:r>
          </a:p>
          <a:p>
            <a:pPr marL="742950" lvl="1" indent="-285750">
              <a:buFont typeface="Arial" pitchFamily="34" charset="0"/>
              <a:buChar char="•"/>
            </a:pPr>
            <a:r>
              <a:rPr lang="en-US" sz="1600" b="1" dirty="0" smtClean="0"/>
              <a:t>Younger Lawyers</a:t>
            </a:r>
          </a:p>
          <a:p>
            <a:pPr marL="742950" lvl="1" indent="-285750">
              <a:buFont typeface="Arial" pitchFamily="34" charset="0"/>
              <a:buChar char="•"/>
            </a:pPr>
            <a:r>
              <a:rPr lang="en-US" sz="1600" b="1" dirty="0" smtClean="0"/>
              <a:t>Law Student</a:t>
            </a:r>
          </a:p>
          <a:p>
            <a:pPr marL="742950" lvl="1" indent="-285750">
              <a:buFont typeface="Arial" pitchFamily="34" charset="0"/>
              <a:buChar char="•"/>
            </a:pPr>
            <a:endParaRPr lang="en-US" sz="1600" b="1" dirty="0"/>
          </a:p>
          <a:p>
            <a:pPr marL="742950" lvl="1" indent="-285750">
              <a:buFont typeface="Arial" pitchFamily="34" charset="0"/>
              <a:buChar char="•"/>
            </a:pPr>
            <a:endParaRPr lang="en-US" sz="1600" b="1" dirty="0" smtClean="0"/>
          </a:p>
          <a:p>
            <a:pPr marL="742950" lvl="1" indent="-285750">
              <a:buFont typeface="Arial" pitchFamily="34" charset="0"/>
              <a:buChar char="•"/>
            </a:pPr>
            <a:endParaRPr lang="en-US" sz="1600" b="1" dirty="0" smtClean="0"/>
          </a:p>
          <a:p>
            <a:pPr marL="742950" lvl="1" indent="-285750">
              <a:buFont typeface="Arial" pitchFamily="34" charset="0"/>
              <a:buChar char="•"/>
            </a:pPr>
            <a:r>
              <a:rPr lang="en-US" sz="1600" b="1" dirty="0" smtClean="0"/>
              <a:t>Indian</a:t>
            </a:r>
          </a:p>
          <a:p>
            <a:pPr marL="742950" lvl="1" indent="-285750">
              <a:buFont typeface="Arial" pitchFamily="34" charset="0"/>
              <a:buChar char="•"/>
            </a:pPr>
            <a:r>
              <a:rPr lang="en-US" sz="1600" b="1" dirty="0" smtClean="0"/>
              <a:t>Intellectual Property </a:t>
            </a:r>
          </a:p>
          <a:p>
            <a:pPr marL="742950" lvl="1" indent="-285750">
              <a:buFont typeface="Arial" pitchFamily="34" charset="0"/>
              <a:buChar char="•"/>
            </a:pPr>
            <a:r>
              <a:rPr lang="en-US" sz="1600" b="1" dirty="0" smtClean="0"/>
              <a:t>International </a:t>
            </a:r>
          </a:p>
          <a:p>
            <a:pPr marL="742950" lvl="1" indent="-285750">
              <a:buFont typeface="Arial" pitchFamily="34" charset="0"/>
              <a:buChar char="•"/>
            </a:pPr>
            <a:r>
              <a:rPr lang="en-US" sz="1600" b="1" dirty="0" smtClean="0"/>
              <a:t>Labor &amp; Employment </a:t>
            </a:r>
          </a:p>
          <a:p>
            <a:pPr marL="742950" lvl="1" indent="-285750">
              <a:buFont typeface="Arial" pitchFamily="34" charset="0"/>
              <a:buChar char="•"/>
            </a:pPr>
            <a:r>
              <a:rPr lang="en-US" sz="1600" b="1" dirty="0" smtClean="0"/>
              <a:t>Qui Tam </a:t>
            </a:r>
          </a:p>
          <a:p>
            <a:pPr marL="742950" lvl="1" indent="-285750">
              <a:buFont typeface="Arial" pitchFamily="34" charset="0"/>
              <a:buChar char="•"/>
            </a:pPr>
            <a:r>
              <a:rPr lang="en-US" sz="1600" b="1" dirty="0" smtClean="0"/>
              <a:t>Securities Law</a:t>
            </a:r>
          </a:p>
          <a:p>
            <a:pPr marL="742950" lvl="1" indent="-285750">
              <a:buFont typeface="Arial" pitchFamily="34" charset="0"/>
              <a:buChar char="•"/>
            </a:pPr>
            <a:r>
              <a:rPr lang="en-US" sz="1600" b="1" dirty="0" smtClean="0"/>
              <a:t>Social Security </a:t>
            </a:r>
          </a:p>
          <a:p>
            <a:pPr marL="742950" lvl="1" indent="-285750">
              <a:buFont typeface="Arial" pitchFamily="34" charset="0"/>
              <a:buChar char="•"/>
            </a:pPr>
            <a:r>
              <a:rPr lang="en-US" sz="1600" b="1" dirty="0" smtClean="0"/>
              <a:t>State &amp; Local Government Relations</a:t>
            </a:r>
          </a:p>
          <a:p>
            <a:pPr marL="742950" lvl="1" indent="-285750">
              <a:buFont typeface="Arial" pitchFamily="34" charset="0"/>
              <a:buChar char="•"/>
            </a:pPr>
            <a:r>
              <a:rPr lang="en-US" sz="1600" b="1" dirty="0" smtClean="0"/>
              <a:t>Taxation</a:t>
            </a:r>
          </a:p>
          <a:p>
            <a:pPr marL="742950" lvl="1" indent="-285750">
              <a:buFont typeface="Arial" pitchFamily="34" charset="0"/>
              <a:buChar char="•"/>
            </a:pPr>
            <a:r>
              <a:rPr lang="en-US" sz="1600" b="1" dirty="0" smtClean="0"/>
              <a:t>Transportation &amp; Transportation Security Law</a:t>
            </a:r>
          </a:p>
          <a:p>
            <a:pPr marL="742950" lvl="1" indent="-285750">
              <a:buFont typeface="Arial" pitchFamily="34" charset="0"/>
              <a:buChar char="•"/>
            </a:pPr>
            <a:r>
              <a:rPr lang="en-US" sz="1600" b="1" dirty="0" smtClean="0"/>
              <a:t>Veterans Law</a:t>
            </a:r>
          </a:p>
          <a:p>
            <a:pPr marL="457200" indent="-457200">
              <a:buFont typeface="Arial" pitchFamily="34" charset="0"/>
              <a:buChar char="•"/>
            </a:pPr>
            <a:endParaRPr lang="en-US" sz="2800" b="1" dirty="0" smtClean="0"/>
          </a:p>
          <a:p>
            <a:pPr marL="457200" indent="-457200">
              <a:buFont typeface="Arial" pitchFamily="34" charset="0"/>
              <a:buChar char="•"/>
            </a:pPr>
            <a:endParaRPr lang="en-US" sz="2800" b="1" dirty="0" smtClean="0"/>
          </a:p>
          <a:p>
            <a:pPr marL="457200" indent="-457200">
              <a:buFont typeface="Arial" pitchFamily="34" charset="0"/>
              <a:buChar char="•"/>
            </a:pPr>
            <a:endParaRPr lang="en-US" sz="2800" b="1" dirty="0"/>
          </a:p>
        </p:txBody>
      </p:sp>
    </p:spTree>
    <p:extLst>
      <p:ext uri="{BB962C8B-B14F-4D97-AF65-F5344CB8AC3E}">
        <p14:creationId xmlns:p14="http://schemas.microsoft.com/office/powerpoint/2010/main" val="3047064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FBAseal-VECTOR.psd"/>
          <p:cNvPicPr>
            <a:picLocks noChangeAspect="1"/>
          </p:cNvPicPr>
          <p:nvPr/>
        </p:nvPicPr>
        <p:blipFill>
          <a:blip r:embed="rId2">
            <a:lum bright="70000" contrast="-70000"/>
            <a:alphaModFix amt="12000"/>
            <a:extLst>
              <a:ext uri="{BEBA8EAE-BF5A-486C-A8C5-ECC9F3942E4B}">
                <a14:imgProps xmlns:a14="http://schemas.microsoft.com/office/drawing/2010/main">
                  <a14:imgLayer r:embed="rId3">
                    <a14:imgEffect>
                      <a14:artisticGlowEdges/>
                    </a14:imgEffect>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1607848" y="1190623"/>
            <a:ext cx="7038975" cy="5057775"/>
          </a:xfrm>
          <a:prstGeom prst="rect">
            <a:avLst/>
          </a:prstGeom>
        </p:spPr>
      </p:pic>
      <p:sp>
        <p:nvSpPr>
          <p:cNvPr id="3" name="Rectangle 2"/>
          <p:cNvSpPr/>
          <p:nvPr/>
        </p:nvSpPr>
        <p:spPr>
          <a:xfrm>
            <a:off x="1607847" y="1309985"/>
            <a:ext cx="6845037" cy="1015663"/>
          </a:xfrm>
          <a:prstGeom prst="rect">
            <a:avLst/>
          </a:prstGeom>
        </p:spPr>
        <p:txBody>
          <a:bodyPr wrap="square">
            <a:spAutoFit/>
          </a:bodyPr>
          <a:lstStyle/>
          <a:p>
            <a:pPr marL="742950" lvl="1" indent="-285750">
              <a:buFont typeface="Arial" pitchFamily="34" charset="0"/>
              <a:buChar char="•"/>
            </a:pPr>
            <a:endParaRPr lang="en-US" sz="2400" dirty="0"/>
          </a:p>
          <a:p>
            <a:pPr lvl="1"/>
            <a:endParaRPr lang="en-US" i="1" dirty="0" smtClean="0">
              <a:solidFill>
                <a:srgbClr val="0070C0"/>
              </a:solidFill>
            </a:endParaRPr>
          </a:p>
          <a:p>
            <a:endParaRPr lang="en-US" dirty="0"/>
          </a:p>
        </p:txBody>
      </p:sp>
      <p:pic>
        <p:nvPicPr>
          <p:cNvPr id="9" name="Picture 8" descr="pie chart.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4800" y="1143000"/>
            <a:ext cx="7868423" cy="3419610"/>
          </a:xfrm>
          <a:prstGeom prst="rect">
            <a:avLst/>
          </a:prstGeom>
        </p:spPr>
      </p:pic>
      <p:sp>
        <p:nvSpPr>
          <p:cNvPr id="5" name="Rectangle 4"/>
          <p:cNvSpPr/>
          <p:nvPr/>
        </p:nvSpPr>
        <p:spPr>
          <a:xfrm>
            <a:off x="1878661" y="362340"/>
            <a:ext cx="5284139" cy="646331"/>
          </a:xfrm>
          <a:prstGeom prst="rect">
            <a:avLst/>
          </a:prstGeom>
        </p:spPr>
        <p:txBody>
          <a:bodyPr wrap="none">
            <a:spAutoFit/>
          </a:bodyPr>
          <a:lstStyle/>
          <a:p>
            <a:r>
              <a:rPr lang="en-US" sz="3600" b="1" dirty="0"/>
              <a:t>FBA Sections and Divisions</a:t>
            </a:r>
          </a:p>
        </p:txBody>
      </p:sp>
      <p:pic>
        <p:nvPicPr>
          <p:cNvPr id="8" name="Picture 7" descr="FBAseal-VECTOR PMS281.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6"/>
          <a:stretch>
            <a:fillRect/>
          </a:stretch>
        </p:blipFill>
        <p:spPr>
          <a:xfrm>
            <a:off x="0" y="6463757"/>
            <a:ext cx="9154160" cy="404403"/>
          </a:xfrm>
          <a:prstGeom prst="rect">
            <a:avLst/>
          </a:prstGeom>
        </p:spPr>
      </p:pic>
    </p:spTree>
    <p:extLst>
      <p:ext uri="{BB962C8B-B14F-4D97-AF65-F5344CB8AC3E}">
        <p14:creationId xmlns:p14="http://schemas.microsoft.com/office/powerpoint/2010/main" val="423738312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690880" y="374361"/>
            <a:ext cx="7772400" cy="997239"/>
          </a:xfrm>
        </p:spPr>
        <p:txBody>
          <a:bodyPr>
            <a:normAutofit fontScale="90000"/>
          </a:bodyPr>
          <a:lstStyle/>
          <a:p>
            <a:r>
              <a:rPr lang="en-US" sz="3600" b="1" dirty="0"/>
              <a:t>FBA </a:t>
            </a:r>
            <a:r>
              <a:rPr lang="en-US" sz="3600" b="1" dirty="0" smtClean="0"/>
              <a:t>Sections and Divisions</a:t>
            </a:r>
            <a:r>
              <a:rPr lang="en-US" sz="3600" b="1" dirty="0"/>
              <a:t/>
            </a:r>
            <a:br>
              <a:rPr lang="en-US" sz="3600" b="1" dirty="0"/>
            </a:br>
            <a:endParaRPr lang="en-US" sz="2400" dirty="0"/>
          </a:p>
        </p:txBody>
      </p:sp>
      <p:pic>
        <p:nvPicPr>
          <p:cNvPr id="307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6920" y="1371600"/>
            <a:ext cx="7330698" cy="41860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64178961"/>
      </p:ext>
    </p:extLst>
  </p:cSld>
  <p:clrMapOvr>
    <a:masterClrMapping/>
  </p:clrMapOvr>
</p:sld>
</file>

<file path=ppt/theme/theme1.xml><?xml version="1.0" encoding="utf-8"?>
<a:theme xmlns:a="http://schemas.openxmlformats.org/drawingml/2006/main" name="InsTax Slides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InsTax Slides Template.pptx</Template>
  <TotalTime>1351</TotalTime>
  <Words>323</Words>
  <Application>Microsoft Office PowerPoint</Application>
  <PresentationFormat>On-screen Show (4:3)</PresentationFormat>
  <Paragraphs>100</Paragraphs>
  <Slides>17</Slides>
  <Notes>15</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InsTax Slides Template</vt:lpstr>
      <vt:lpstr>PowerPoint Presentation</vt:lpstr>
      <vt:lpstr>FBA Mission Statement</vt:lpstr>
      <vt:lpstr>FBA National Membership</vt:lpstr>
      <vt:lpstr>Monthly Membership Counts FY 2013-2015</vt:lpstr>
      <vt:lpstr>PowerPoint Presentation</vt:lpstr>
      <vt:lpstr>FBA Member Demographics </vt:lpstr>
      <vt:lpstr>FBA Sections and Divisions </vt:lpstr>
      <vt:lpstr>PowerPoint Presentation</vt:lpstr>
      <vt:lpstr>FBA Sections and Divisions </vt:lpstr>
      <vt:lpstr>FBA Social Media</vt:lpstr>
      <vt:lpstr>Tampa Bay Chapter Membership</vt:lpstr>
      <vt:lpstr>Tampa Bay Chapter Membership</vt:lpstr>
      <vt:lpstr>FBA Award Recipient</vt:lpstr>
      <vt:lpstr>Tampa Bay Chapter Newsletter</vt:lpstr>
      <vt:lpstr>What’s New? – Member Plus Program</vt:lpstr>
      <vt:lpstr>PowerPoint Presentation</vt:lpstr>
      <vt:lpstr>PowerPoint Presentation</vt:lpstr>
    </vt:vector>
  </TitlesOfParts>
  <Company>Federal Bar Association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Session Titles</dc:title>
  <dc:creator>Sarah Kemerling</dc:creator>
  <cp:lastModifiedBy>Debbie Smith</cp:lastModifiedBy>
  <cp:revision>125</cp:revision>
  <cp:lastPrinted>2015-04-09T14:35:04Z</cp:lastPrinted>
  <dcterms:created xsi:type="dcterms:W3CDTF">2014-08-27T14:16:40Z</dcterms:created>
  <dcterms:modified xsi:type="dcterms:W3CDTF">2015-09-21T20:46:57Z</dcterms:modified>
</cp:coreProperties>
</file>