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337" r:id="rId11"/>
    <p:sldId id="336" r:id="rId12"/>
    <p:sldId id="339" r:id="rId13"/>
    <p:sldId id="340" r:id="rId14"/>
    <p:sldId id="318" r:id="rId15"/>
    <p:sldId id="319" r:id="rId16"/>
    <p:sldId id="32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varScale="1">
        <p:scale>
          <a:sx n="63" d="100"/>
          <a:sy n="63" d="100"/>
        </p:scale>
        <p:origin x="66" y="27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10.140.89.10\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smith\Desktop\SDN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'[Copy of Working Doc.xlsx]TOTAL'!$E$2</c:f>
              <c:strCache>
                <c:ptCount val="1"/>
                <c:pt idx="0">
                  <c:v>FY2014</c:v>
                </c:pt>
              </c:strCache>
            </c:strRef>
          </c:tx>
          <c:spPr>
            <a:ln w="50800">
              <a:solidFill>
                <a:srgbClr val="0000FF"/>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Doc.xlsx]TOTAL'!$E$3:$E$14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extLst>
            <c:ext xmlns:c16="http://schemas.microsoft.com/office/drawing/2014/chart" uri="{C3380CC4-5D6E-409C-BE32-E72D297353CC}">
              <c16:uniqueId val="{00000000-DFD1-444A-AFF4-814F21D1F642}"/>
            </c:ext>
          </c:extLst>
        </c:ser>
        <c:ser>
          <c:idx val="1"/>
          <c:order val="1"/>
          <c:tx>
            <c:strRef>
              <c:f>'[Copy of Working Doc.xlsx]TOTAL'!$F$2</c:f>
              <c:strCache>
                <c:ptCount val="1"/>
                <c:pt idx="0">
                  <c:v>FY2015</c:v>
                </c:pt>
              </c:strCache>
            </c:strRef>
          </c:tx>
          <c:spPr>
            <a:ln w="50800">
              <a:solidFill>
                <a:srgbClr val="FF000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Doc.xlsx]TOTAL'!$F$3:$F$14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pt idx="10">
                  <c:v>17308</c:v>
                </c:pt>
                <c:pt idx="11">
                  <c:v>17505</c:v>
                </c:pt>
              </c:numCache>
            </c:numRef>
          </c:val>
          <c:smooth val="0"/>
          <c:extLst>
            <c:ext xmlns:c16="http://schemas.microsoft.com/office/drawing/2014/chart" uri="{C3380CC4-5D6E-409C-BE32-E72D297353CC}">
              <c16:uniqueId val="{00000001-DFD1-444A-AFF4-814F21D1F642}"/>
            </c:ext>
          </c:extLst>
        </c:ser>
        <c:ser>
          <c:idx val="2"/>
          <c:order val="2"/>
          <c:tx>
            <c:strRef>
              <c:f>'[Copy of Working Doc.xlsx]TOTAL'!$G$2</c:f>
              <c:strCache>
                <c:ptCount val="1"/>
                <c:pt idx="0">
                  <c:v>FY2016</c:v>
                </c:pt>
              </c:strCache>
            </c:strRef>
          </c:tx>
          <c:spPr>
            <a:ln w="50800">
              <a:solidFill>
                <a:srgbClr val="00B05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Doc.xlsx]TOTAL'!$G$3:$G$14</c:f>
              <c:numCache>
                <c:formatCode>#,##0</c:formatCode>
                <c:ptCount val="12"/>
                <c:pt idx="0">
                  <c:v>17615</c:v>
                </c:pt>
                <c:pt idx="1">
                  <c:v>17677</c:v>
                </c:pt>
                <c:pt idx="2" formatCode="General">
                  <c:v>17773</c:v>
                </c:pt>
                <c:pt idx="3" formatCode="General">
                  <c:v>17889</c:v>
                </c:pt>
                <c:pt idx="4" formatCode="General">
                  <c:v>18058</c:v>
                </c:pt>
                <c:pt idx="5" formatCode="General">
                  <c:v>18093</c:v>
                </c:pt>
                <c:pt idx="6" formatCode="General">
                  <c:v>18111</c:v>
                </c:pt>
                <c:pt idx="7" formatCode="General">
                  <c:v>18187</c:v>
                </c:pt>
                <c:pt idx="8" formatCode="General">
                  <c:v>18163</c:v>
                </c:pt>
                <c:pt idx="9" formatCode="General">
                  <c:v>18247</c:v>
                </c:pt>
                <c:pt idx="10" formatCode="General">
                  <c:v>18312</c:v>
                </c:pt>
                <c:pt idx="11" formatCode="General">
                  <c:v>18501</c:v>
                </c:pt>
              </c:numCache>
            </c:numRef>
          </c:val>
          <c:smooth val="0"/>
          <c:extLst>
            <c:ext xmlns:c16="http://schemas.microsoft.com/office/drawing/2014/chart" uri="{C3380CC4-5D6E-409C-BE32-E72D297353CC}">
              <c16:uniqueId val="{00000002-DFD1-444A-AFF4-814F21D1F642}"/>
            </c:ext>
          </c:extLst>
        </c:ser>
        <c:ser>
          <c:idx val="3"/>
          <c:order val="3"/>
          <c:tx>
            <c:strRef>
              <c:f>'[Copy of Working Doc.xlsx]TOTAL'!$H$2</c:f>
              <c:strCache>
                <c:ptCount val="1"/>
                <c:pt idx="0">
                  <c:v>FY2017</c:v>
                </c:pt>
              </c:strCache>
            </c:strRef>
          </c:tx>
          <c:spPr>
            <a:ln w="50800">
              <a:solidFill>
                <a:srgbClr val="7030A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Doc.xlsx]TOTAL'!$H$3:$H$14</c:f>
              <c:numCache>
                <c:formatCode>General</c:formatCode>
                <c:ptCount val="12"/>
                <c:pt idx="0">
                  <c:v>18534</c:v>
                </c:pt>
                <c:pt idx="1">
                  <c:v>18546</c:v>
                </c:pt>
                <c:pt idx="2">
                  <c:v>18576</c:v>
                </c:pt>
                <c:pt idx="3">
                  <c:v>18880</c:v>
                </c:pt>
              </c:numCache>
            </c:numRef>
          </c:val>
          <c:smooth val="0"/>
          <c:extLst>
            <c:ext xmlns:c16="http://schemas.microsoft.com/office/drawing/2014/chart" uri="{C3380CC4-5D6E-409C-BE32-E72D297353CC}">
              <c16:uniqueId val="{00000003-DFD1-444A-AFF4-814F21D1F642}"/>
            </c:ext>
          </c:extLst>
        </c:ser>
        <c:dLbls>
          <c:showLegendKey val="0"/>
          <c:showVal val="0"/>
          <c:showCatName val="0"/>
          <c:showSerName val="0"/>
          <c:showPercent val="0"/>
          <c:showBubbleSize val="0"/>
        </c:dLbls>
        <c:smooth val="0"/>
        <c:axId val="98293248"/>
        <c:axId val="98294784"/>
      </c:lineChart>
      <c:catAx>
        <c:axId val="98293248"/>
        <c:scaling>
          <c:orientation val="minMax"/>
        </c:scaling>
        <c:delete val="0"/>
        <c:axPos val="b"/>
        <c:numFmt formatCode="General" sourceLinked="0"/>
        <c:majorTickMark val="out"/>
        <c:minorTickMark val="none"/>
        <c:tickLblPos val="nextTo"/>
        <c:txPr>
          <a:bodyPr/>
          <a:lstStyle/>
          <a:p>
            <a:pPr>
              <a:defRPr sz="1600" b="1">
                <a:latin typeface="Tw Cen MT" panose="020B0602020104020603" pitchFamily="34" charset="0"/>
              </a:defRPr>
            </a:pPr>
            <a:endParaRPr lang="en-US"/>
          </a:p>
        </c:txPr>
        <c:crossAx val="98294784"/>
        <c:crosses val="autoZero"/>
        <c:auto val="1"/>
        <c:lblAlgn val="ctr"/>
        <c:lblOffset val="100"/>
        <c:noMultiLvlLbl val="0"/>
      </c:catAx>
      <c:valAx>
        <c:axId val="98294784"/>
        <c:scaling>
          <c:orientation val="minMax"/>
          <c:min val="14000"/>
        </c:scaling>
        <c:delete val="0"/>
        <c:axPos val="l"/>
        <c:majorGridlines/>
        <c:numFmt formatCode="General" sourceLinked="1"/>
        <c:majorTickMark val="out"/>
        <c:minorTickMark val="none"/>
        <c:tickLblPos val="nextTo"/>
        <c:txPr>
          <a:bodyPr/>
          <a:lstStyle/>
          <a:p>
            <a:pPr>
              <a:defRPr sz="1400" b="1">
                <a:latin typeface="Tw Cen MT" panose="020B0602020104020603" pitchFamily="34" charset="0"/>
              </a:defRPr>
            </a:pPr>
            <a:endParaRPr lang="en-US"/>
          </a:p>
        </c:txPr>
        <c:crossAx val="98293248"/>
        <c:crosses val="autoZero"/>
        <c:crossBetween val="between"/>
      </c:valAx>
    </c:plotArea>
    <c:legend>
      <c:legendPos val="r"/>
      <c:overlay val="0"/>
      <c:txPr>
        <a:bodyPr/>
        <a:lstStyle/>
        <a:p>
          <a:pPr>
            <a:defRPr sz="1600" b="1">
              <a:latin typeface="Tw Cen MT" panose="020B0602020104020603"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352506423202708E-2"/>
          <c:y val="3.7472161249416769E-2"/>
          <c:w val="0.57269018834834895"/>
          <c:h val="0.92505567750116646"/>
        </c:manualLayout>
      </c:layout>
      <c:barChart>
        <c:barDir val="col"/>
        <c:grouping val="clustered"/>
        <c:varyColors val="0"/>
        <c:ser>
          <c:idx val="0"/>
          <c:order val="0"/>
          <c:tx>
            <c:strRef>
              <c:f>Individual9652b18bc0ac4763a18c2!$A$2</c:f>
              <c:strCache>
                <c:ptCount val="1"/>
                <c:pt idx="0">
                  <c:v>Federal Litigation Section</c:v>
                </c:pt>
              </c:strCache>
            </c:strRef>
          </c:tx>
          <c:spPr>
            <a:solidFill>
              <a:schemeClr val="accent1"/>
            </a:solidFill>
            <a:ln>
              <a:noFill/>
            </a:ln>
            <a:effectLst/>
          </c:spPr>
          <c:invertIfNegative val="0"/>
          <c:cat>
            <c:strRef>
              <c:f>Individual9652b18bc0ac4763a18c2!$B$1</c:f>
              <c:strCache>
                <c:ptCount val="1"/>
                <c:pt idx="0">
                  <c:v>Count</c:v>
                </c:pt>
              </c:strCache>
            </c:strRef>
          </c:cat>
          <c:val>
            <c:numRef>
              <c:f>Individual9652b18bc0ac4763a18c2!$B$2</c:f>
              <c:numCache>
                <c:formatCode>General</c:formatCode>
                <c:ptCount val="1"/>
                <c:pt idx="0">
                  <c:v>55</c:v>
                </c:pt>
              </c:numCache>
            </c:numRef>
          </c:val>
          <c:extLst>
            <c:ext xmlns:c16="http://schemas.microsoft.com/office/drawing/2014/chart" uri="{C3380CC4-5D6E-409C-BE32-E72D297353CC}">
              <c16:uniqueId val="{00000000-C174-4CED-A996-5E3ACA5581A6}"/>
            </c:ext>
          </c:extLst>
        </c:ser>
        <c:ser>
          <c:idx val="1"/>
          <c:order val="1"/>
          <c:tx>
            <c:strRef>
              <c:f>Individual9652b18bc0ac4763a18c2!$A$3</c:f>
              <c:strCache>
                <c:ptCount val="1"/>
                <c:pt idx="0">
                  <c:v>Younger Lawyers Division</c:v>
                </c:pt>
              </c:strCache>
            </c:strRef>
          </c:tx>
          <c:spPr>
            <a:solidFill>
              <a:schemeClr val="accent2"/>
            </a:solidFill>
            <a:ln>
              <a:noFill/>
            </a:ln>
            <a:effectLst/>
          </c:spPr>
          <c:invertIfNegative val="0"/>
          <c:cat>
            <c:strRef>
              <c:f>Individual9652b18bc0ac4763a18c2!$B$1</c:f>
              <c:strCache>
                <c:ptCount val="1"/>
                <c:pt idx="0">
                  <c:v>Count</c:v>
                </c:pt>
              </c:strCache>
            </c:strRef>
          </c:cat>
          <c:val>
            <c:numRef>
              <c:f>Individual9652b18bc0ac4763a18c2!$B$3</c:f>
              <c:numCache>
                <c:formatCode>General</c:formatCode>
                <c:ptCount val="1"/>
                <c:pt idx="0">
                  <c:v>43</c:v>
                </c:pt>
              </c:numCache>
            </c:numRef>
          </c:val>
          <c:extLst>
            <c:ext xmlns:c16="http://schemas.microsoft.com/office/drawing/2014/chart" uri="{C3380CC4-5D6E-409C-BE32-E72D297353CC}">
              <c16:uniqueId val="{00000001-C174-4CED-A996-5E3ACA5581A6}"/>
            </c:ext>
          </c:extLst>
        </c:ser>
        <c:ser>
          <c:idx val="2"/>
          <c:order val="2"/>
          <c:tx>
            <c:strRef>
              <c:f>Individual9652b18bc0ac4763a18c2!$A$4</c:f>
              <c:strCache>
                <c:ptCount val="1"/>
                <c:pt idx="0">
                  <c:v>Securities Law Section</c:v>
                </c:pt>
              </c:strCache>
            </c:strRef>
          </c:tx>
          <c:spPr>
            <a:solidFill>
              <a:schemeClr val="accent3"/>
            </a:solidFill>
            <a:ln>
              <a:noFill/>
            </a:ln>
            <a:effectLst/>
          </c:spPr>
          <c:invertIfNegative val="0"/>
          <c:cat>
            <c:strRef>
              <c:f>Individual9652b18bc0ac4763a18c2!$B$1</c:f>
              <c:strCache>
                <c:ptCount val="1"/>
                <c:pt idx="0">
                  <c:v>Count</c:v>
                </c:pt>
              </c:strCache>
            </c:strRef>
          </c:cat>
          <c:val>
            <c:numRef>
              <c:f>Individual9652b18bc0ac4763a18c2!$B$4</c:f>
              <c:numCache>
                <c:formatCode>General</c:formatCode>
                <c:ptCount val="1"/>
                <c:pt idx="0">
                  <c:v>35</c:v>
                </c:pt>
              </c:numCache>
            </c:numRef>
          </c:val>
          <c:extLst>
            <c:ext xmlns:c16="http://schemas.microsoft.com/office/drawing/2014/chart" uri="{C3380CC4-5D6E-409C-BE32-E72D297353CC}">
              <c16:uniqueId val="{00000002-C174-4CED-A996-5E3ACA5581A6}"/>
            </c:ext>
          </c:extLst>
        </c:ser>
        <c:ser>
          <c:idx val="3"/>
          <c:order val="3"/>
          <c:tx>
            <c:strRef>
              <c:f>Individual9652b18bc0ac4763a18c2!$A$5</c:f>
              <c:strCache>
                <c:ptCount val="1"/>
                <c:pt idx="0">
                  <c:v>Immigration Law Section</c:v>
                </c:pt>
              </c:strCache>
            </c:strRef>
          </c:tx>
          <c:spPr>
            <a:solidFill>
              <a:schemeClr val="accent4"/>
            </a:solidFill>
            <a:ln>
              <a:noFill/>
            </a:ln>
            <a:effectLst/>
          </c:spPr>
          <c:invertIfNegative val="0"/>
          <c:cat>
            <c:strRef>
              <c:f>Individual9652b18bc0ac4763a18c2!$B$1</c:f>
              <c:strCache>
                <c:ptCount val="1"/>
                <c:pt idx="0">
                  <c:v>Count</c:v>
                </c:pt>
              </c:strCache>
            </c:strRef>
          </c:cat>
          <c:val>
            <c:numRef>
              <c:f>Individual9652b18bc0ac4763a18c2!$B$5</c:f>
              <c:numCache>
                <c:formatCode>General</c:formatCode>
                <c:ptCount val="1"/>
                <c:pt idx="0">
                  <c:v>34</c:v>
                </c:pt>
              </c:numCache>
            </c:numRef>
          </c:val>
          <c:extLst>
            <c:ext xmlns:c16="http://schemas.microsoft.com/office/drawing/2014/chart" uri="{C3380CC4-5D6E-409C-BE32-E72D297353CC}">
              <c16:uniqueId val="{00000003-C174-4CED-A996-5E3ACA5581A6}"/>
            </c:ext>
          </c:extLst>
        </c:ser>
        <c:dLbls>
          <c:showLegendKey val="0"/>
          <c:showVal val="0"/>
          <c:showCatName val="0"/>
          <c:showSerName val="0"/>
          <c:showPercent val="0"/>
          <c:showBubbleSize val="0"/>
        </c:dLbls>
        <c:gapWidth val="36"/>
        <c:overlap val="-79"/>
        <c:axId val="261866128"/>
        <c:axId val="261869080"/>
      </c:barChart>
      <c:catAx>
        <c:axId val="261866128"/>
        <c:scaling>
          <c:orientation val="minMax"/>
        </c:scaling>
        <c:delete val="1"/>
        <c:axPos val="b"/>
        <c:numFmt formatCode="General" sourceLinked="1"/>
        <c:majorTickMark val="none"/>
        <c:minorTickMark val="none"/>
        <c:tickLblPos val="nextTo"/>
        <c:crossAx val="261869080"/>
        <c:crosses val="autoZero"/>
        <c:auto val="1"/>
        <c:lblAlgn val="ctr"/>
        <c:lblOffset val="100"/>
        <c:noMultiLvlLbl val="0"/>
      </c:catAx>
      <c:valAx>
        <c:axId val="26186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61866128"/>
        <c:crosses val="autoZero"/>
        <c:crossBetween val="between"/>
      </c:valAx>
      <c:spPr>
        <a:noFill/>
        <a:ln>
          <a:noFill/>
        </a:ln>
        <a:effectLst/>
      </c:spPr>
    </c:plotArea>
    <c:legend>
      <c:legendPos val="r"/>
      <c:layout>
        <c:manualLayout>
          <c:xMode val="edge"/>
          <c:yMode val="edge"/>
          <c:x val="0.65067973527837009"/>
          <c:y val="0.12196981648628584"/>
          <c:w val="0.34932026472162997"/>
          <c:h val="0.7834230788658666"/>
        </c:manualLayout>
      </c:layout>
      <c:overlay val="0"/>
      <c:spPr>
        <a:noFill/>
        <a:ln>
          <a:noFill/>
        </a:ln>
        <a:effectLst/>
      </c:spPr>
      <c:txPr>
        <a:bodyPr rot="0" spcFirstLastPara="1" vertOverflow="ellipsis" vert="horz" wrap="square" anchor="ctr" anchorCtr="1"/>
        <a:lstStyle/>
        <a:p>
          <a:pPr>
            <a:defRPr sz="17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24C927-8B19-0245-A237-ECAEFF140A57}"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24C927-8B19-0245-A237-ECAEFF140A57}"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4C927-8B19-0245-A237-ECAEFF140A57}"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t>Southern District </a:t>
            </a:r>
            <a:br>
              <a:rPr lang="en-US" sz="6000" b="1" dirty="0"/>
            </a:br>
            <a:r>
              <a:rPr lang="en-US" sz="6000" b="1" dirty="0"/>
              <a:t>of New York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a:t>Southern District of New York Chapter Membership</a:t>
            </a:r>
            <a:endParaRPr lang="en-US" sz="3600" dirty="0"/>
          </a:p>
        </p:txBody>
      </p:sp>
      <p:sp>
        <p:nvSpPr>
          <p:cNvPr id="11" name="TextBox 10"/>
          <p:cNvSpPr txBox="1"/>
          <p:nvPr/>
        </p:nvSpPr>
        <p:spPr>
          <a:xfrm>
            <a:off x="609600" y="5157465"/>
            <a:ext cx="7465075" cy="1077218"/>
          </a:xfrm>
          <a:prstGeom prst="rect">
            <a:avLst/>
          </a:prstGeom>
          <a:noFill/>
        </p:spPr>
        <p:txBody>
          <a:bodyPr wrap="square" numCol="1" rtlCol="0">
            <a:spAutoFit/>
          </a:bodyPr>
          <a:lstStyle/>
          <a:p>
            <a:pPr algn="ctr" defTabSz="457200"/>
            <a:r>
              <a:rPr lang="en-US" sz="3200" b="1" dirty="0">
                <a:solidFill>
                  <a:srgbClr val="251977"/>
                </a:solidFill>
              </a:rPr>
              <a:t>296 Total Members</a:t>
            </a:r>
          </a:p>
          <a:p>
            <a:pPr algn="ctr" defTabSz="457200"/>
            <a:r>
              <a:rPr lang="en-US" sz="3200" b="1" i="1" dirty="0">
                <a:solidFill>
                  <a:srgbClr val="FF0000"/>
                </a:solidFill>
              </a:rPr>
              <a:t>13% increase since last year!</a:t>
            </a:r>
            <a:endParaRPr lang="en-US" sz="3200" i="1" dirty="0">
              <a:solidFill>
                <a:srgbClr val="FF0000"/>
              </a:solidFill>
            </a:endParaRPr>
          </a:p>
        </p:txBody>
      </p:sp>
      <p:pic>
        <p:nvPicPr>
          <p:cNvPr id="3" name="Picture 2" descr="http://fedbar.org/Chapters/Southern-District-of-New-York-Chapter/southerndistrictn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3274" y="1517114"/>
            <a:ext cx="465772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0" y="145761"/>
            <a:ext cx="9144000" cy="997239"/>
          </a:xfrm>
        </p:spPr>
        <p:txBody>
          <a:bodyPr>
            <a:normAutofit fontScale="90000"/>
          </a:bodyPr>
          <a:lstStyle/>
          <a:p>
            <a:r>
              <a:rPr lang="en-US" sz="3600" b="1" dirty="0"/>
              <a:t>Southern District of New York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a:solidFill>
                  <a:prstClr val="black"/>
                </a:solidFill>
              </a:rPr>
              <a:t>Sections and Divisions within the SDNY Chapter that have the Most Members</a:t>
            </a:r>
          </a:p>
        </p:txBody>
      </p:sp>
      <p:graphicFrame>
        <p:nvGraphicFramePr>
          <p:cNvPr id="8" name="Chart 7">
            <a:extLst>
              <a:ext uri="{FF2B5EF4-FFF2-40B4-BE49-F238E27FC236}">
                <a16:creationId xmlns:a16="http://schemas.microsoft.com/office/drawing/2014/main" id="{ED7BA67B-2324-4A98-88B1-42D698377FB5}"/>
              </a:ext>
            </a:extLst>
          </p:cNvPr>
          <p:cNvGraphicFramePr>
            <a:graphicFrameLocks/>
          </p:cNvGraphicFramePr>
          <p:nvPr>
            <p:extLst>
              <p:ext uri="{D42A27DB-BD31-4B8C-83A1-F6EECF244321}">
                <p14:modId xmlns:p14="http://schemas.microsoft.com/office/powerpoint/2010/main" val="229797502"/>
              </p:ext>
            </p:extLst>
          </p:nvPr>
        </p:nvGraphicFramePr>
        <p:xfrm>
          <a:off x="185530" y="2030578"/>
          <a:ext cx="7368209" cy="41771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solidFill>
                  <a:prstClr val="black"/>
                </a:solidFill>
              </a:rPr>
              <a:t>2016 FBA Award Recipient</a:t>
            </a:r>
          </a:p>
        </p:txBody>
      </p:sp>
      <p:sp>
        <p:nvSpPr>
          <p:cNvPr id="7" name="TextBox 6"/>
          <p:cNvSpPr txBox="1"/>
          <p:nvPr/>
        </p:nvSpPr>
        <p:spPr>
          <a:xfrm>
            <a:off x="1175296" y="1815354"/>
            <a:ext cx="6323059" cy="3416320"/>
          </a:xfrm>
          <a:prstGeom prst="rect">
            <a:avLst/>
          </a:prstGeom>
          <a:noFill/>
        </p:spPr>
        <p:txBody>
          <a:bodyPr wrap="square" rtlCol="0">
            <a:spAutoFit/>
          </a:bodyPr>
          <a:lstStyle/>
          <a:p>
            <a:pPr algn="ctr"/>
            <a:r>
              <a:rPr lang="en-US" sz="3600" b="1" dirty="0">
                <a:solidFill>
                  <a:srgbClr val="000092"/>
                </a:solidFill>
              </a:rPr>
              <a:t>2016 Chapter Activity Presidential Excellence Award</a:t>
            </a:r>
          </a:p>
          <a:p>
            <a:pPr algn="ctr"/>
            <a:endParaRPr lang="en-US" sz="3600" b="1" dirty="0">
              <a:solidFill>
                <a:srgbClr val="000092"/>
              </a:solidFill>
            </a:endParaRPr>
          </a:p>
          <a:p>
            <a:pPr algn="ctr"/>
            <a:r>
              <a:rPr lang="en-US" sz="3600" b="1" dirty="0">
                <a:solidFill>
                  <a:srgbClr val="000092"/>
                </a:solidFill>
              </a:rPr>
              <a:t>2016 Meritorious Newsletter Recognition Award</a:t>
            </a:r>
            <a:endParaRPr lang="en-US" sz="3600" dirty="0">
              <a:solidFill>
                <a:srgbClr val="000092"/>
              </a:solidFill>
            </a:endParaRPr>
          </a:p>
          <a:p>
            <a:pPr algn="ctr"/>
            <a:endParaRPr lang="en-US" sz="36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0" y="145761"/>
            <a:ext cx="9144000" cy="997239"/>
          </a:xfrm>
        </p:spPr>
        <p:txBody>
          <a:bodyPr>
            <a:normAutofit fontScale="90000"/>
          </a:bodyPr>
          <a:lstStyle/>
          <a:p>
            <a:r>
              <a:rPr lang="en-US" sz="3600" b="1" dirty="0">
                <a:solidFill>
                  <a:prstClr val="black"/>
                </a:solidFill>
              </a:rPr>
              <a:t>Southern District of New York Chapter Newsletter</a:t>
            </a:r>
          </a:p>
        </p:txBody>
      </p:sp>
      <p:pic>
        <p:nvPicPr>
          <p:cNvPr id="5" name="Picture 4"/>
          <p:cNvPicPr>
            <a:picLocks noChangeAspect="1"/>
          </p:cNvPicPr>
          <p:nvPr/>
        </p:nvPicPr>
        <p:blipFill>
          <a:blip r:embed="rId5"/>
          <a:stretch>
            <a:fillRect/>
          </a:stretch>
        </p:blipFill>
        <p:spPr>
          <a:xfrm>
            <a:off x="2438102" y="1066800"/>
            <a:ext cx="4177346" cy="5296277"/>
          </a:xfrm>
          <a:prstGeom prst="rect">
            <a:avLst/>
          </a:prstGeom>
        </p:spPr>
      </p:pic>
    </p:spTree>
    <p:extLst>
      <p:ext uri="{BB962C8B-B14F-4D97-AF65-F5344CB8AC3E}">
        <p14:creationId xmlns:p14="http://schemas.microsoft.com/office/powerpoint/2010/main" val="182767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52130" y="100848"/>
            <a:ext cx="7772400" cy="1064037"/>
          </a:xfrm>
        </p:spPr>
        <p:txBody>
          <a:bodyPr>
            <a:normAutofit/>
          </a:bodyPr>
          <a:lstStyle/>
          <a:p>
            <a:r>
              <a:rPr lang="en-US" sz="3500" b="1" dirty="0"/>
              <a:t>Member Plus Program</a:t>
            </a:r>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Participating organizations include: </a:t>
            </a:r>
            <a:r>
              <a:rPr lang="en-US" sz="2000" b="1" i="1" dirty="0"/>
              <a:t>Avis, Budget, HP, Liberty Mutual, OfficeMax, UBER, UPS, </a:t>
            </a:r>
            <a:r>
              <a:rPr lang="en-US" sz="2000" b="1" dirty="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For a full list of participating partners please visit fedbar.org.</a:t>
            </a:r>
          </a:p>
          <a:p>
            <a:endParaRPr lang="en-US" dirty="0"/>
          </a:p>
        </p:txBody>
      </p:sp>
    </p:spTree>
    <p:extLst>
      <p:ext uri="{BB962C8B-B14F-4D97-AF65-F5344CB8AC3E}">
        <p14:creationId xmlns:p14="http://schemas.microsoft.com/office/powerpoint/2010/main" val="44021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a:t>Contains profiles published in </a:t>
            </a:r>
            <a:r>
              <a:rPr lang="en-US" sz="2000" b="1" i="1" dirty="0"/>
              <a:t>The Federal Lawyer</a:t>
            </a:r>
            <a:r>
              <a:rPr lang="en-US" sz="2000" b="1" dirty="0"/>
              <a:t> magazine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All profiles from 2007 to present </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Organized by circuit and district</a:t>
            </a:r>
          </a:p>
          <a:p>
            <a:pPr lvl="0"/>
            <a:r>
              <a:rPr lang="en-US" sz="2000" b="1" dirty="0"/>
              <a:t>  </a:t>
            </a:r>
          </a:p>
          <a:p>
            <a:pPr marL="342900" lvl="0" indent="-342900">
              <a:buFont typeface="Arial" pitchFamily="34" charset="0"/>
              <a:buChar char="•"/>
            </a:pPr>
            <a:r>
              <a:rPr lang="en-US" sz="2000" b="1" dirty="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Updated 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Coming Soon!</a:t>
            </a:r>
          </a:p>
        </p:txBody>
      </p:sp>
      <p:pic>
        <p:nvPicPr>
          <p:cNvPr id="1026" name="Picture 2" descr="http://www.fedbar.org/Image-Library/Events/2017-Annual-Meeting/AM17Head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338" y="1412332"/>
            <a:ext cx="6539377" cy="303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a:t>FBA Mission Statement</a:t>
            </a:r>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a:t>FBA National Membership</a:t>
            </a:r>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a:t>18,800+ Members and nearly 2,400 Law Student Members nationwide</a:t>
            </a:r>
          </a:p>
          <a:p>
            <a:pPr algn="l"/>
            <a:endParaRPr lang="en-US" sz="1000" b="1" dirty="0"/>
          </a:p>
          <a:p>
            <a:pPr algn="l"/>
            <a:endParaRPr lang="en-US" sz="1000" b="1" dirty="0"/>
          </a:p>
          <a:p>
            <a:pPr marL="571500" indent="-571500" algn="l">
              <a:buFont typeface="Arial" panose="020B0604020202020204" pitchFamily="34" charset="0"/>
              <a:buChar char="•"/>
            </a:pPr>
            <a:r>
              <a:rPr lang="en-US" sz="3000" b="1" dirty="0"/>
              <a:t>Over 95 Chapters around the country</a:t>
            </a:r>
          </a:p>
          <a:p>
            <a:pPr algn="l"/>
            <a:endParaRPr lang="en-US" sz="1000" b="1" dirty="0"/>
          </a:p>
          <a:p>
            <a:pPr algn="l"/>
            <a:endParaRPr lang="en-US" sz="1000" b="1" dirty="0"/>
          </a:p>
          <a:p>
            <a:pPr marL="571500" indent="-571500" algn="l">
              <a:buFont typeface="Arial" panose="020B0604020202020204" pitchFamily="34" charset="0"/>
              <a:buChar char="•"/>
            </a:pPr>
            <a:r>
              <a:rPr lang="en-US" sz="3000" b="1" dirty="0"/>
              <a:t>Retention rate of 83.7% (excluding law students and honorary members)</a:t>
            </a:r>
          </a:p>
          <a:p>
            <a:pPr algn="l"/>
            <a:endParaRPr lang="en-US" sz="2500" dirty="0"/>
          </a:p>
          <a:p>
            <a:r>
              <a:rPr lang="en-US" sz="2500" b="1" i="1" u="sng" dirty="0">
                <a:solidFill>
                  <a:schemeClr val="tx2"/>
                </a:solidFill>
              </a:rPr>
              <a:t>Benchmark</a:t>
            </a:r>
            <a:r>
              <a:rPr lang="en-US" sz="2500" b="1" i="1" dirty="0">
                <a:solidFill>
                  <a:schemeClr val="tx2"/>
                </a:solidFill>
              </a:rPr>
              <a:t>:  Retention rates for similar sized </a:t>
            </a:r>
            <a:br>
              <a:rPr lang="en-US" sz="2500" b="1" i="1" dirty="0">
                <a:solidFill>
                  <a:schemeClr val="tx2"/>
                </a:solidFill>
              </a:rPr>
            </a:br>
            <a:r>
              <a:rPr lang="en-US" sz="2500" b="1" i="1" dirty="0">
                <a:solidFill>
                  <a:schemeClr val="tx2"/>
                </a:solidFill>
              </a:rPr>
              <a:t>voluntary bar associations ranged from 82-97%</a:t>
            </a: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838893198"/>
              </p:ext>
            </p:extLst>
          </p:nvPr>
        </p:nvGraphicFramePr>
        <p:xfrm>
          <a:off x="958788" y="1562889"/>
          <a:ext cx="6498454" cy="434244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FBAseal-VECTOR PMS28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5"/>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a:t>Monthly Membership Counts FY 2014-2017</a:t>
            </a:r>
          </a:p>
        </p:txBody>
      </p:sp>
      <p:sp>
        <p:nvSpPr>
          <p:cNvPr id="8" name="Oval 7"/>
          <p:cNvSpPr/>
          <p:nvPr/>
        </p:nvSpPr>
        <p:spPr>
          <a:xfrm>
            <a:off x="2976468" y="2035319"/>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141215" y="2050033"/>
            <a:ext cx="1066800" cy="461665"/>
          </a:xfrm>
          <a:prstGeom prst="rect">
            <a:avLst/>
          </a:prstGeom>
          <a:noFill/>
        </p:spPr>
        <p:txBody>
          <a:bodyPr wrap="square" rtlCol="0">
            <a:spAutoFit/>
          </a:bodyPr>
          <a:lstStyle/>
          <a:p>
            <a:r>
              <a:rPr lang="en-US" sz="2400" b="1" dirty="0"/>
              <a:t>18,880</a:t>
            </a:r>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a:t>Where are FBA Members?</a:t>
            </a:r>
            <a:endParaRPr lang="en-US" sz="3200" dirty="0"/>
          </a:p>
        </p:txBody>
      </p:sp>
      <p:pic>
        <p:nvPicPr>
          <p:cNvPr id="9" name="Picture 8"/>
          <p:cNvPicPr>
            <a:picLocks noChangeAspect="1"/>
          </p:cNvPicPr>
          <p:nvPr/>
        </p:nvPicPr>
        <p:blipFill>
          <a:blip r:embed="rId2"/>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4" name="Picture 3"/>
          <p:cNvPicPr>
            <a:picLocks noChangeAspect="1"/>
          </p:cNvPicPr>
          <p:nvPr/>
        </p:nvPicPr>
        <p:blipFill>
          <a:blip r:embed="rId4"/>
          <a:stretch>
            <a:fillRect/>
          </a:stretch>
        </p:blipFill>
        <p:spPr>
          <a:xfrm>
            <a:off x="436467" y="1444026"/>
            <a:ext cx="6958245" cy="4511580"/>
          </a:xfrm>
          <a:prstGeom prst="rect">
            <a:avLst/>
          </a:prstGeom>
        </p:spPr>
      </p:pic>
    </p:spTree>
    <p:extLst>
      <p:ext uri="{BB962C8B-B14F-4D97-AF65-F5344CB8AC3E}">
        <p14:creationId xmlns:p14="http://schemas.microsoft.com/office/powerpoint/2010/main" val="197751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4" name="Picture 3"/>
          <p:cNvPicPr>
            <a:picLocks noChangeAspect="1"/>
          </p:cNvPicPr>
          <p:nvPr/>
        </p:nvPicPr>
        <p:blipFill rotWithShape="1">
          <a:blip r:embed="rId5"/>
          <a:srcRect r="50890"/>
          <a:stretch/>
        </p:blipFill>
        <p:spPr>
          <a:xfrm>
            <a:off x="1035438" y="1627597"/>
            <a:ext cx="2806407" cy="3938170"/>
          </a:xfrm>
          <a:prstGeom prst="rect">
            <a:avLst/>
          </a:prstGeom>
        </p:spPr>
      </p:pic>
      <p:pic>
        <p:nvPicPr>
          <p:cNvPr id="9" name="Picture 8"/>
          <p:cNvPicPr>
            <a:picLocks noChangeAspect="1"/>
          </p:cNvPicPr>
          <p:nvPr/>
        </p:nvPicPr>
        <p:blipFill rotWithShape="1">
          <a:blip r:embed="rId5"/>
          <a:srcRect l="54653"/>
          <a:stretch/>
        </p:blipFill>
        <p:spPr>
          <a:xfrm>
            <a:off x="4293704" y="1627597"/>
            <a:ext cx="2690191" cy="4088300"/>
          </a:xfrm>
          <a:prstGeom prst="rect">
            <a:avLst/>
          </a:prstGeom>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sp>
        <p:nvSpPr>
          <p:cNvPr id="8" name="TextBox 7"/>
          <p:cNvSpPr txBox="1"/>
          <p:nvPr/>
        </p:nvSpPr>
        <p:spPr>
          <a:xfrm>
            <a:off x="322181" y="990620"/>
            <a:ext cx="8141099" cy="5878532"/>
          </a:xfrm>
          <a:prstGeom prst="rect">
            <a:avLst/>
          </a:prstGeom>
          <a:noFill/>
        </p:spPr>
        <p:txBody>
          <a:bodyPr wrap="square" numCol="2" rtlCol="0">
            <a:spAutoFit/>
          </a:bodyPr>
          <a:lstStyle/>
          <a:p>
            <a:r>
              <a:rPr lang="en-US" sz="2200" b="1" u="sng" dirty="0"/>
              <a:t>Sections</a:t>
            </a:r>
          </a:p>
          <a:p>
            <a:pPr marL="742950" lvl="1" indent="-285750">
              <a:buFont typeface="Arial" pitchFamily="34" charset="0"/>
              <a:buChar char="•"/>
            </a:pPr>
            <a:r>
              <a:rPr lang="en-US" sz="1600" b="1" dirty="0"/>
              <a:t>Admiralty </a:t>
            </a:r>
          </a:p>
          <a:p>
            <a:pPr marL="742950" lvl="1" indent="-285750">
              <a:buFont typeface="Arial" pitchFamily="34" charset="0"/>
              <a:buChar char="•"/>
            </a:pPr>
            <a:r>
              <a:rPr lang="en-US" sz="1600" b="1" dirty="0"/>
              <a:t>Alternative Dispute Resolution</a:t>
            </a:r>
          </a:p>
          <a:p>
            <a:pPr marL="742950" lvl="1" indent="-285750">
              <a:buFont typeface="Arial" pitchFamily="34" charset="0"/>
              <a:buChar char="•"/>
            </a:pPr>
            <a:r>
              <a:rPr lang="en-US" sz="1600" b="1" dirty="0"/>
              <a:t>Antitrust &amp; Trade Regulation</a:t>
            </a:r>
          </a:p>
          <a:p>
            <a:pPr marL="742950" lvl="1" indent="-285750">
              <a:buFont typeface="Arial" pitchFamily="34" charset="0"/>
              <a:buChar char="•"/>
            </a:pPr>
            <a:r>
              <a:rPr lang="en-US" sz="1600" b="1" dirty="0"/>
              <a:t>Banking </a:t>
            </a:r>
          </a:p>
          <a:p>
            <a:pPr marL="742950" lvl="1" indent="-285750">
              <a:buFont typeface="Arial" pitchFamily="34" charset="0"/>
              <a:buChar char="•"/>
            </a:pPr>
            <a:r>
              <a:rPr lang="en-US" sz="1600" b="1" dirty="0"/>
              <a:t>Bankruptcy </a:t>
            </a:r>
          </a:p>
          <a:p>
            <a:pPr marL="742950" lvl="1" indent="-285750">
              <a:buFont typeface="Arial" pitchFamily="34" charset="0"/>
              <a:buChar char="•"/>
            </a:pPr>
            <a:r>
              <a:rPr lang="en-US" sz="1600" b="1" dirty="0"/>
              <a:t>Civil Rights </a:t>
            </a:r>
          </a:p>
          <a:p>
            <a:pPr marL="742950" lvl="1" indent="-285750">
              <a:buFont typeface="Arial" pitchFamily="34" charset="0"/>
              <a:buChar char="•"/>
            </a:pPr>
            <a:r>
              <a:rPr lang="en-US" sz="1600" b="1" dirty="0"/>
              <a:t>Criminal </a:t>
            </a:r>
          </a:p>
          <a:p>
            <a:pPr marL="742950" lvl="1" indent="-285750">
              <a:buFont typeface="Arial" pitchFamily="34" charset="0"/>
              <a:buChar char="•"/>
            </a:pPr>
            <a:r>
              <a:rPr lang="en-US" sz="1600" b="1" dirty="0"/>
              <a:t>Environment, Energy, &amp; Natural Resources</a:t>
            </a:r>
          </a:p>
          <a:p>
            <a:pPr marL="742950" lvl="1" indent="-285750">
              <a:buFont typeface="Arial" pitchFamily="34" charset="0"/>
              <a:buChar char="•"/>
            </a:pPr>
            <a:r>
              <a:rPr lang="en-US" sz="1600" b="1" dirty="0"/>
              <a:t>Federal Litigation</a:t>
            </a:r>
          </a:p>
          <a:p>
            <a:pPr marL="742950" lvl="1" indent="-285750">
              <a:buFont typeface="Arial" pitchFamily="34" charset="0"/>
              <a:buChar char="•"/>
            </a:pPr>
            <a:r>
              <a:rPr lang="en-US" sz="1600" b="1" dirty="0"/>
              <a:t>Government Contracts</a:t>
            </a:r>
          </a:p>
          <a:p>
            <a:pPr marL="742950" lvl="1" indent="-285750">
              <a:buFont typeface="Arial" pitchFamily="34" charset="0"/>
              <a:buChar char="•"/>
            </a:pPr>
            <a:r>
              <a:rPr lang="en-US" sz="1600" b="1" dirty="0"/>
              <a:t>Health </a:t>
            </a:r>
          </a:p>
          <a:p>
            <a:pPr marL="742950" lvl="1" indent="-285750">
              <a:buFont typeface="Arial" pitchFamily="34" charset="0"/>
              <a:buChar char="•"/>
            </a:pPr>
            <a:r>
              <a:rPr lang="en-US" sz="1600" b="1" dirty="0"/>
              <a:t>Immigration </a:t>
            </a:r>
          </a:p>
          <a:p>
            <a:br>
              <a:rPr lang="en-US" sz="200" b="1" u="sng" dirty="0"/>
            </a:br>
            <a:br>
              <a:rPr lang="en-US" sz="200" b="1" u="sng" dirty="0"/>
            </a:br>
            <a:r>
              <a:rPr lang="en-US" sz="2200" b="1" u="sng" dirty="0"/>
              <a:t>Divisions</a:t>
            </a:r>
          </a:p>
          <a:p>
            <a:pPr marL="742950" lvl="1" indent="-285750">
              <a:buFont typeface="Arial" pitchFamily="34" charset="0"/>
              <a:buChar char="•"/>
            </a:pPr>
            <a:r>
              <a:rPr lang="en-US" sz="1600" b="1" dirty="0"/>
              <a:t>Corporate &amp; Association Council</a:t>
            </a:r>
          </a:p>
          <a:p>
            <a:pPr marL="742950" lvl="1" indent="-285750">
              <a:buFont typeface="Arial" pitchFamily="34" charset="0"/>
              <a:buChar char="•"/>
            </a:pPr>
            <a:r>
              <a:rPr lang="en-US" sz="1600" b="1" dirty="0"/>
              <a:t>Judiciary </a:t>
            </a:r>
          </a:p>
          <a:p>
            <a:pPr marL="742950" lvl="1" indent="-285750">
              <a:buFont typeface="Arial" pitchFamily="34" charset="0"/>
              <a:buChar char="•"/>
            </a:pPr>
            <a:r>
              <a:rPr lang="en-US" sz="1600" b="1" dirty="0"/>
              <a:t>Senior Lawyers </a:t>
            </a:r>
          </a:p>
          <a:p>
            <a:pPr marL="742950" lvl="1" indent="-285750">
              <a:buFont typeface="Arial" pitchFamily="34" charset="0"/>
              <a:buChar char="•"/>
            </a:pPr>
            <a:r>
              <a:rPr lang="en-US" sz="1600" b="1" dirty="0"/>
              <a:t>Younger Lawyers</a:t>
            </a:r>
          </a:p>
          <a:p>
            <a:pPr marL="742950" lvl="1" indent="-285750">
              <a:buFont typeface="Arial" pitchFamily="34" charset="0"/>
              <a:buChar char="•"/>
            </a:pPr>
            <a:r>
              <a:rPr lang="en-US" sz="1600" b="1" dirty="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a:p>
          <a:p>
            <a:pPr marL="742950" lvl="1" indent="-285750">
              <a:buFont typeface="Arial" pitchFamily="34" charset="0"/>
              <a:buChar char="•"/>
            </a:pPr>
            <a:r>
              <a:rPr lang="en-US" sz="1600" b="1" dirty="0"/>
              <a:t>Indian</a:t>
            </a:r>
          </a:p>
          <a:p>
            <a:pPr marL="742950" lvl="1" indent="-285750">
              <a:buFont typeface="Arial" pitchFamily="34" charset="0"/>
              <a:buChar char="•"/>
            </a:pPr>
            <a:r>
              <a:rPr lang="en-US" sz="1600" b="1" dirty="0"/>
              <a:t>Intellectual Property </a:t>
            </a:r>
          </a:p>
          <a:p>
            <a:pPr marL="742950" lvl="1" indent="-285750">
              <a:buFont typeface="Arial" pitchFamily="34" charset="0"/>
              <a:buChar char="•"/>
            </a:pPr>
            <a:r>
              <a:rPr lang="en-US" sz="1600" b="1" dirty="0"/>
              <a:t>International </a:t>
            </a:r>
          </a:p>
          <a:p>
            <a:pPr marL="742950" lvl="1" indent="-285750">
              <a:buFont typeface="Arial" pitchFamily="34" charset="0"/>
              <a:buChar char="•"/>
            </a:pPr>
            <a:r>
              <a:rPr lang="en-US" sz="1600" b="1" dirty="0"/>
              <a:t>Labor &amp; Employment </a:t>
            </a:r>
          </a:p>
          <a:p>
            <a:pPr marL="742950" lvl="1" indent="-285750">
              <a:buFont typeface="Arial" pitchFamily="34" charset="0"/>
              <a:buChar char="•"/>
            </a:pPr>
            <a:r>
              <a:rPr lang="en-US" sz="1600" b="1" dirty="0"/>
              <a:t>LGBT </a:t>
            </a:r>
          </a:p>
          <a:p>
            <a:pPr marL="742950" lvl="1" indent="-285750">
              <a:buFont typeface="Arial" pitchFamily="34" charset="0"/>
              <a:buChar char="•"/>
            </a:pPr>
            <a:r>
              <a:rPr lang="en-US" sz="1600" b="1" dirty="0"/>
              <a:t>Qui Tam </a:t>
            </a:r>
          </a:p>
          <a:p>
            <a:pPr marL="742950" lvl="1" indent="-285750">
              <a:buFont typeface="Arial" pitchFamily="34" charset="0"/>
              <a:buChar char="•"/>
            </a:pPr>
            <a:r>
              <a:rPr lang="en-US" sz="1600" b="1" dirty="0"/>
              <a:t>Securities</a:t>
            </a:r>
          </a:p>
          <a:p>
            <a:pPr marL="742950" lvl="1" indent="-285750">
              <a:buFont typeface="Arial" pitchFamily="34" charset="0"/>
              <a:buChar char="•"/>
            </a:pPr>
            <a:r>
              <a:rPr lang="en-US" sz="1600" b="1" dirty="0"/>
              <a:t>Social Security </a:t>
            </a:r>
          </a:p>
          <a:p>
            <a:pPr marL="742950" lvl="1" indent="-285750">
              <a:buFont typeface="Arial" pitchFamily="34" charset="0"/>
              <a:buChar char="•"/>
            </a:pPr>
            <a:r>
              <a:rPr lang="en-US" sz="1600" b="1" dirty="0"/>
              <a:t>State &amp; Local Government Relations</a:t>
            </a:r>
          </a:p>
          <a:p>
            <a:pPr marL="742950" lvl="1" indent="-285750">
              <a:buFont typeface="Arial" pitchFamily="34" charset="0"/>
              <a:buChar char="•"/>
            </a:pPr>
            <a:r>
              <a:rPr lang="en-US" sz="1600" b="1" dirty="0"/>
              <a:t>Taxation</a:t>
            </a:r>
          </a:p>
          <a:p>
            <a:pPr marL="742950" lvl="1" indent="-285750">
              <a:buFont typeface="Arial" pitchFamily="34" charset="0"/>
              <a:buChar char="•"/>
            </a:pPr>
            <a:r>
              <a:rPr lang="en-US" sz="1600" b="1" dirty="0"/>
              <a:t>Transportation &amp; Transportation Security</a:t>
            </a:r>
          </a:p>
          <a:p>
            <a:pPr marL="742950" lvl="1" indent="-285750">
              <a:buFont typeface="Arial" pitchFamily="34" charset="0"/>
              <a:buChar char="•"/>
            </a:pPr>
            <a:r>
              <a:rPr lang="en-US" sz="1600" b="1" dirty="0"/>
              <a:t>Veterans and Military</a:t>
            </a:r>
          </a:p>
          <a:p>
            <a:pPr lvl="1"/>
            <a:endParaRPr lang="en-US" sz="1600" b="1" dirty="0"/>
          </a:p>
          <a:p>
            <a:pPr marL="457200" indent="-457200">
              <a:buFont typeface="Arial" pitchFamily="34" charset="0"/>
              <a:buChar char="•"/>
            </a:pPr>
            <a:endParaRPr lang="en-US" sz="2800" b="1" dirty="0"/>
          </a:p>
          <a:p>
            <a:pPr marL="457200" indent="-457200">
              <a:buFont typeface="Arial" pitchFamily="34" charset="0"/>
              <a:buChar char="•"/>
            </a:pPr>
            <a:endParaRPr lang="en-US" sz="2800" b="1" dirty="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3"/>
          <a:stretch>
            <a:fillRect/>
          </a:stretch>
        </p:blipFill>
        <p:spPr>
          <a:xfrm>
            <a:off x="0" y="6463757"/>
            <a:ext cx="9154160" cy="404403"/>
          </a:xfrm>
          <a:prstGeom prst="rect">
            <a:avLst/>
          </a:prstGeom>
        </p:spPr>
      </p:pic>
      <p:pic>
        <p:nvPicPr>
          <p:cNvPr id="4" name="Picture 3"/>
          <p:cNvPicPr>
            <a:picLocks noChangeAspect="1"/>
          </p:cNvPicPr>
          <p:nvPr/>
        </p:nvPicPr>
        <p:blipFill rotWithShape="1">
          <a:blip r:embed="rId4"/>
          <a:srcRect b="58009"/>
          <a:stretch/>
        </p:blipFill>
        <p:spPr>
          <a:xfrm>
            <a:off x="262756" y="1309985"/>
            <a:ext cx="3794274" cy="4200818"/>
          </a:xfrm>
          <a:prstGeom prst="rect">
            <a:avLst/>
          </a:prstGeom>
        </p:spPr>
      </p:pic>
      <p:pic>
        <p:nvPicPr>
          <p:cNvPr id="11" name="Picture 10"/>
          <p:cNvPicPr>
            <a:picLocks noChangeAspect="1"/>
          </p:cNvPicPr>
          <p:nvPr/>
        </p:nvPicPr>
        <p:blipFill rotWithShape="1">
          <a:blip r:embed="rId4"/>
          <a:srcRect t="42691"/>
          <a:stretch/>
        </p:blipFill>
        <p:spPr>
          <a:xfrm>
            <a:off x="4176298" y="1132918"/>
            <a:ext cx="3231809" cy="4883426"/>
          </a:xfrm>
          <a:prstGeom prst="rect">
            <a:avLst/>
          </a:prstGeom>
        </p:spPr>
      </p:pic>
    </p:spTree>
    <p:extLst>
      <p:ext uri="{BB962C8B-B14F-4D97-AF65-F5344CB8AC3E}">
        <p14:creationId xmlns:p14="http://schemas.microsoft.com/office/powerpoint/2010/main" val="423738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pic>
        <p:nvPicPr>
          <p:cNvPr id="3" name="Picture 2"/>
          <p:cNvPicPr>
            <a:picLocks noChangeAspect="1"/>
          </p:cNvPicPr>
          <p:nvPr/>
        </p:nvPicPr>
        <p:blipFill rotWithShape="1">
          <a:blip r:embed="rId5"/>
          <a:srcRect l="62029" t="60628" r="15664" b="12834"/>
          <a:stretch/>
        </p:blipFill>
        <p:spPr>
          <a:xfrm>
            <a:off x="1497495" y="1627597"/>
            <a:ext cx="5950227" cy="3981746"/>
          </a:xfrm>
          <a:prstGeom prst="rect">
            <a:avLst/>
          </a:prstGeom>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1395</TotalTime>
  <Words>284</Words>
  <Application>Microsoft Office PowerPoint</Application>
  <PresentationFormat>On-screen Show (4:3)</PresentationFormat>
  <Paragraphs>99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Franklin Gothic Book</vt:lpstr>
      <vt:lpstr>InsTax Slides Template</vt:lpstr>
      <vt:lpstr>PowerPoint Presentation</vt:lpstr>
      <vt:lpstr>FBA Mission Statement</vt:lpstr>
      <vt:lpstr>FBA National Membership</vt:lpstr>
      <vt:lpstr>Monthly Membership Counts FY 2014-2017</vt:lpstr>
      <vt:lpstr>PowerPoint Presentation</vt:lpstr>
      <vt:lpstr>FBA Member Demographics </vt:lpstr>
      <vt:lpstr>FBA Sections and Divisions </vt:lpstr>
      <vt:lpstr>PowerPoint Presentation</vt:lpstr>
      <vt:lpstr>FBA Sections and Divisions </vt:lpstr>
      <vt:lpstr>Southern District of New York Chapter Membership</vt:lpstr>
      <vt:lpstr>Southern District of New York Chapter Membership</vt:lpstr>
      <vt:lpstr>2016 FBA Award Recipient</vt:lpstr>
      <vt:lpstr>Southern District of New York Chapter Newsletter</vt:lpstr>
      <vt:lpstr>Member Plus Program</vt:lpstr>
      <vt:lpstr>PowerPoint Presentation</vt:lpstr>
      <vt:lpstr>PowerPoint Presentation</vt:lpstr>
    </vt:vector>
  </TitlesOfParts>
  <Company>Federal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138</cp:revision>
  <cp:lastPrinted>2015-04-09T14:35:04Z</cp:lastPrinted>
  <dcterms:created xsi:type="dcterms:W3CDTF">2014-08-27T14:16:40Z</dcterms:created>
  <dcterms:modified xsi:type="dcterms:W3CDTF">2017-02-07T20:14:04Z</dcterms:modified>
</cp:coreProperties>
</file>