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c70af85f52f94445a87613ef0cbac3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6516736"/>
        <c:axId val="86217856"/>
      </c:lineChart>
      <c:catAx>
        <c:axId val="7651673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6217856"/>
        <c:crosses val="autoZero"/>
        <c:auto val="1"/>
        <c:lblAlgn val="ctr"/>
        <c:lblOffset val="100"/>
        <c:noMultiLvlLbl val="0"/>
      </c:catAx>
      <c:valAx>
        <c:axId val="8621785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651673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428377058761939E-2"/>
          <c:y val="3.4871421494785559E-2"/>
          <c:w val="0.6078538959116192"/>
          <c:h val="0.93025715701042888"/>
        </c:manualLayout>
      </c:layout>
      <c:barChart>
        <c:barDir val="col"/>
        <c:grouping val="clustered"/>
        <c:varyColors val="0"/>
        <c:ser>
          <c:idx val="0"/>
          <c:order val="0"/>
          <c:tx>
            <c:strRef>
              <c:f>[Individualc70af85f52f94445a87613ef0cbac320.xls]Individualc70af85f52f94445a8761!$A$2</c:f>
              <c:strCache>
                <c:ptCount val="1"/>
                <c:pt idx="0">
                  <c:v>Federal Litigation Section</c:v>
                </c:pt>
              </c:strCache>
            </c:strRef>
          </c:tx>
          <c:invertIfNegative val="0"/>
          <c:cat>
            <c:strRef>
              <c:f>[Individualc70af85f52f94445a87613ef0cbac320.xls]Individualc70af85f52f94445a8761!$B$1</c:f>
              <c:strCache>
                <c:ptCount val="1"/>
                <c:pt idx="0">
                  <c:v>Count</c:v>
                </c:pt>
              </c:strCache>
            </c:strRef>
          </c:cat>
          <c:val>
            <c:numRef>
              <c:f>[Individualc70af85f52f94445a87613ef0cbac320.xls]Individualc70af85f52f94445a8761!$B$2</c:f>
              <c:numCache>
                <c:formatCode>General</c:formatCode>
                <c:ptCount val="1"/>
                <c:pt idx="0">
                  <c:v>184</c:v>
                </c:pt>
              </c:numCache>
            </c:numRef>
          </c:val>
        </c:ser>
        <c:ser>
          <c:idx val="1"/>
          <c:order val="1"/>
          <c:tx>
            <c:strRef>
              <c:f>[Individualc70af85f52f94445a87613ef0cbac320.xls]Individualc70af85f52f94445a8761!$A$3</c:f>
              <c:strCache>
                <c:ptCount val="1"/>
                <c:pt idx="0">
                  <c:v>Younger Lawyers Division</c:v>
                </c:pt>
              </c:strCache>
            </c:strRef>
          </c:tx>
          <c:invertIfNegative val="0"/>
          <c:cat>
            <c:strRef>
              <c:f>[Individualc70af85f52f94445a87613ef0cbac320.xls]Individualc70af85f52f94445a8761!$B$1</c:f>
              <c:strCache>
                <c:ptCount val="1"/>
                <c:pt idx="0">
                  <c:v>Count</c:v>
                </c:pt>
              </c:strCache>
            </c:strRef>
          </c:cat>
          <c:val>
            <c:numRef>
              <c:f>[Individualc70af85f52f94445a87613ef0cbac320.xls]Individualc70af85f52f94445a8761!$B$3</c:f>
              <c:numCache>
                <c:formatCode>General</c:formatCode>
                <c:ptCount val="1"/>
                <c:pt idx="0">
                  <c:v>132</c:v>
                </c:pt>
              </c:numCache>
            </c:numRef>
          </c:val>
        </c:ser>
        <c:ser>
          <c:idx val="2"/>
          <c:order val="2"/>
          <c:tx>
            <c:strRef>
              <c:f>[Individualc70af85f52f94445a87613ef0cbac320.xls]Individualc70af85f52f94445a8761!$A$4</c:f>
              <c:strCache>
                <c:ptCount val="1"/>
                <c:pt idx="0">
                  <c:v>Law Student Division</c:v>
                </c:pt>
              </c:strCache>
            </c:strRef>
          </c:tx>
          <c:invertIfNegative val="0"/>
          <c:cat>
            <c:strRef>
              <c:f>[Individualc70af85f52f94445a87613ef0cbac320.xls]Individualc70af85f52f94445a8761!$B$1</c:f>
              <c:strCache>
                <c:ptCount val="1"/>
                <c:pt idx="0">
                  <c:v>Count</c:v>
                </c:pt>
              </c:strCache>
            </c:strRef>
          </c:cat>
          <c:val>
            <c:numRef>
              <c:f>[Individualc70af85f52f94445a87613ef0cbac320.xls]Individualc70af85f52f94445a8761!$B$4</c:f>
              <c:numCache>
                <c:formatCode>General</c:formatCode>
                <c:ptCount val="1"/>
                <c:pt idx="0">
                  <c:v>107</c:v>
                </c:pt>
              </c:numCache>
            </c:numRef>
          </c:val>
        </c:ser>
        <c:ser>
          <c:idx val="3"/>
          <c:order val="3"/>
          <c:tx>
            <c:strRef>
              <c:f>[Individualc70af85f52f94445a87613ef0cbac320.xls]Individualc70af85f52f94445a8761!$A$5</c:f>
              <c:strCache>
                <c:ptCount val="1"/>
                <c:pt idx="0">
                  <c:v>Criminal Law Section</c:v>
                </c:pt>
              </c:strCache>
            </c:strRef>
          </c:tx>
          <c:invertIfNegative val="0"/>
          <c:cat>
            <c:strRef>
              <c:f>[Individualc70af85f52f94445a87613ef0cbac320.xls]Individualc70af85f52f94445a8761!$B$1</c:f>
              <c:strCache>
                <c:ptCount val="1"/>
                <c:pt idx="0">
                  <c:v>Count</c:v>
                </c:pt>
              </c:strCache>
            </c:strRef>
          </c:cat>
          <c:val>
            <c:numRef>
              <c:f>[Individualc70af85f52f94445a87613ef0cbac320.xls]Individualc70af85f52f94445a8761!$B$5</c:f>
              <c:numCache>
                <c:formatCode>General</c:formatCode>
                <c:ptCount val="1"/>
                <c:pt idx="0">
                  <c:v>62</c:v>
                </c:pt>
              </c:numCache>
            </c:numRef>
          </c:val>
        </c:ser>
        <c:ser>
          <c:idx val="4"/>
          <c:order val="4"/>
          <c:tx>
            <c:strRef>
              <c:f>[Individualc70af85f52f94445a87613ef0cbac320.xls]Individualc70af85f52f94445a8761!$A$6</c:f>
              <c:strCache>
                <c:ptCount val="1"/>
                <c:pt idx="0">
                  <c:v>Federal Career Service Division</c:v>
                </c:pt>
              </c:strCache>
            </c:strRef>
          </c:tx>
          <c:invertIfNegative val="0"/>
          <c:cat>
            <c:strRef>
              <c:f>[Individualc70af85f52f94445a87613ef0cbac320.xls]Individualc70af85f52f94445a8761!$B$1</c:f>
              <c:strCache>
                <c:ptCount val="1"/>
                <c:pt idx="0">
                  <c:v>Count</c:v>
                </c:pt>
              </c:strCache>
            </c:strRef>
          </c:cat>
          <c:val>
            <c:numRef>
              <c:f>[Individualc70af85f52f94445a87613ef0cbac320.xls]Individualc70af85f52f94445a8761!$B$6</c:f>
              <c:numCache>
                <c:formatCode>General</c:formatCode>
                <c:ptCount val="1"/>
                <c:pt idx="0">
                  <c:v>51</c:v>
                </c:pt>
              </c:numCache>
            </c:numRef>
          </c:val>
        </c:ser>
        <c:dLbls>
          <c:showLegendKey val="0"/>
          <c:showVal val="0"/>
          <c:showCatName val="0"/>
          <c:showSerName val="0"/>
          <c:showPercent val="0"/>
          <c:showBubbleSize val="0"/>
        </c:dLbls>
        <c:gapWidth val="120"/>
        <c:overlap val="-58"/>
        <c:axId val="98448896"/>
        <c:axId val="98450432"/>
      </c:barChart>
      <c:catAx>
        <c:axId val="98448896"/>
        <c:scaling>
          <c:orientation val="minMax"/>
        </c:scaling>
        <c:delete val="1"/>
        <c:axPos val="b"/>
        <c:majorTickMark val="out"/>
        <c:minorTickMark val="none"/>
        <c:tickLblPos val="nextTo"/>
        <c:crossAx val="98450432"/>
        <c:crosses val="autoZero"/>
        <c:auto val="1"/>
        <c:lblAlgn val="ctr"/>
        <c:lblOffset val="100"/>
        <c:noMultiLvlLbl val="0"/>
      </c:catAx>
      <c:valAx>
        <c:axId val="9845043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98448896"/>
        <c:crosses val="autoZero"/>
        <c:crossBetween val="between"/>
      </c:valAx>
    </c:plotArea>
    <c:legend>
      <c:legendPos val="r"/>
      <c:layout>
        <c:manualLayout>
          <c:xMode val="edge"/>
          <c:yMode val="edge"/>
          <c:x val="0.65328227297038122"/>
          <c:y val="8.4410890314117804E-2"/>
          <c:w val="0.34525162520850106"/>
          <c:h val="0.53593770519129169"/>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South Florida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Florida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554 Total </a:t>
            </a:r>
            <a:r>
              <a:rPr lang="en-US" sz="3600" b="1" dirty="0" smtClean="0">
                <a:solidFill>
                  <a:srgbClr val="251977"/>
                </a:solidFill>
              </a:rPr>
              <a:t>Members</a:t>
            </a:r>
          </a:p>
          <a:p>
            <a:pPr algn="ctr" defTabSz="457200"/>
            <a:r>
              <a:rPr lang="en-US" sz="3600" b="1" i="1" dirty="0" smtClean="0">
                <a:solidFill>
                  <a:srgbClr val="FF0000"/>
                </a:solidFill>
              </a:rPr>
              <a:t>13% </a:t>
            </a:r>
            <a:r>
              <a:rPr lang="en-US" sz="3600" b="1" i="1" dirty="0" smtClean="0">
                <a:solidFill>
                  <a:srgbClr val="FF0000"/>
                </a:solidFill>
              </a:rPr>
              <a:t>Increase in One Year!</a:t>
            </a: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608" y="1638795"/>
            <a:ext cx="3483385" cy="327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Florida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South Florida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101995348"/>
              </p:ext>
            </p:extLst>
          </p:nvPr>
        </p:nvGraphicFramePr>
        <p:xfrm>
          <a:off x="190005" y="2164276"/>
          <a:ext cx="8662427" cy="4043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647152"/>
          </a:xfrm>
          <a:prstGeom prst="rect">
            <a:avLst/>
          </a:prstGeom>
          <a:noFill/>
        </p:spPr>
        <p:txBody>
          <a:bodyPr wrap="square" rtlCol="0">
            <a:spAutoFit/>
          </a:bodyPr>
          <a:lstStyle/>
          <a:p>
            <a:pPr algn="ctr"/>
            <a:r>
              <a:rPr lang="en-US" sz="3300" b="1" dirty="0" smtClean="0">
                <a:solidFill>
                  <a:srgbClr val="000092"/>
                </a:solidFill>
              </a:rPr>
              <a:t>2015 Chapter Activity </a:t>
            </a:r>
            <a:br>
              <a:rPr lang="en-US" sz="3300" b="1" dirty="0" smtClean="0">
                <a:solidFill>
                  <a:srgbClr val="000092"/>
                </a:solidFill>
              </a:rPr>
            </a:br>
            <a:r>
              <a:rPr lang="en-US" sz="3300" b="1" dirty="0" smtClean="0">
                <a:solidFill>
                  <a:srgbClr val="000092"/>
                </a:solidFill>
              </a:rPr>
              <a:t>Presidential Achievement Award</a:t>
            </a:r>
          </a:p>
          <a:p>
            <a:pPr algn="ctr"/>
            <a:endParaRPr lang="en-US" sz="3300" b="1" dirty="0" smtClean="0">
              <a:solidFill>
                <a:srgbClr val="000092"/>
              </a:solidFill>
            </a:endParaRPr>
          </a:p>
          <a:p>
            <a:pPr algn="ctr"/>
            <a:r>
              <a:rPr lang="en-US" sz="3300" b="1" dirty="0" smtClean="0">
                <a:solidFill>
                  <a:srgbClr val="000092"/>
                </a:solidFill>
              </a:rPr>
              <a:t>2015 </a:t>
            </a:r>
            <a:r>
              <a:rPr lang="en-US" sz="3300" b="1" dirty="0" smtClean="0">
                <a:solidFill>
                  <a:srgbClr val="000092"/>
                </a:solidFill>
              </a:rPr>
              <a:t>Meritorious Newsletter </a:t>
            </a:r>
            <a:r>
              <a:rPr lang="en-US" sz="3300" b="1" dirty="0" smtClean="0">
                <a:solidFill>
                  <a:srgbClr val="000092"/>
                </a:solidFill>
              </a:rPr>
              <a:t/>
            </a:r>
            <a:br>
              <a:rPr lang="en-US" sz="3300" b="1" dirty="0" smtClean="0">
                <a:solidFill>
                  <a:srgbClr val="000092"/>
                </a:solidFill>
              </a:rPr>
            </a:br>
            <a:r>
              <a:rPr lang="en-US" sz="3300" b="1" dirty="0" smtClean="0">
                <a:solidFill>
                  <a:srgbClr val="000092"/>
                </a:solidFill>
              </a:rPr>
              <a:t>Recognition Award</a:t>
            </a:r>
          </a:p>
          <a:p>
            <a:pPr algn="ctr"/>
            <a:endParaRPr lang="en-US" sz="3300" dirty="0">
              <a:solidFill>
                <a:srgbClr val="000092"/>
              </a:solidFill>
            </a:endParaRPr>
          </a:p>
          <a:p>
            <a:pPr algn="ctr"/>
            <a:endParaRPr lang="en-US" sz="33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South Florida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1281" t="16925" r="11317" b="7585"/>
          <a:stretch/>
        </p:blipFill>
        <p:spPr bwMode="auto">
          <a:xfrm>
            <a:off x="2458190" y="870114"/>
            <a:ext cx="4108864" cy="556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South Florida Chapter Membership</vt:lpstr>
      <vt:lpstr>South Florida Chapter Membership</vt:lpstr>
      <vt:lpstr>FBA Award Recipient</vt:lpstr>
      <vt:lpstr>South Florida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2015-09-21T20:38:07Z</dcterms:modified>
</cp:coreProperties>
</file>