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5be48421b2bb42baaffc3033d5e81ea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34234752"/>
        <c:axId val="34236288"/>
      </c:lineChart>
      <c:catAx>
        <c:axId val="3423475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4236288"/>
        <c:crosses val="autoZero"/>
        <c:auto val="1"/>
        <c:lblAlgn val="ctr"/>
        <c:lblOffset val="100"/>
        <c:noMultiLvlLbl val="0"/>
      </c:catAx>
      <c:valAx>
        <c:axId val="3423628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3423475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[Individual5be48421b2bb42baaffc3033d5e81eac.xls]Individual5be48421b2bb42baaffc3!$A$2</c:f>
              <c:strCache>
                <c:ptCount val="1"/>
                <c:pt idx="0">
                  <c:v>Federal Litigation Section</c:v>
                </c:pt>
              </c:strCache>
            </c:strRef>
          </c:tx>
          <c:invertIfNegative val="0"/>
          <c:cat>
            <c:strRef>
              <c:f>[Individual5be48421b2bb42baaffc3033d5e81eac.xls]Individual5be48421b2bb42baaffc3!$B$1</c:f>
              <c:strCache>
                <c:ptCount val="1"/>
                <c:pt idx="0">
                  <c:v>Count</c:v>
                </c:pt>
              </c:strCache>
            </c:strRef>
          </c:cat>
          <c:val>
            <c:numRef>
              <c:f>[Individual5be48421b2bb42baaffc3033d5e81eac.xls]Individual5be48421b2bb42baaffc3!$B$2</c:f>
              <c:numCache>
                <c:formatCode>General</c:formatCode>
                <c:ptCount val="1"/>
                <c:pt idx="0">
                  <c:v>88</c:v>
                </c:pt>
              </c:numCache>
            </c:numRef>
          </c:val>
        </c:ser>
        <c:ser>
          <c:idx val="1"/>
          <c:order val="1"/>
          <c:tx>
            <c:strRef>
              <c:f>[Individual5be48421b2bb42baaffc3033d5e81eac.xls]Individual5be48421b2bb42baaffc3!$A$3</c:f>
              <c:strCache>
                <c:ptCount val="1"/>
                <c:pt idx="0">
                  <c:v>Younger Lawyers Division</c:v>
                </c:pt>
              </c:strCache>
            </c:strRef>
          </c:tx>
          <c:invertIfNegative val="0"/>
          <c:cat>
            <c:strRef>
              <c:f>[Individual5be48421b2bb42baaffc3033d5e81eac.xls]Individual5be48421b2bb42baaffc3!$B$1</c:f>
              <c:strCache>
                <c:ptCount val="1"/>
                <c:pt idx="0">
                  <c:v>Count</c:v>
                </c:pt>
              </c:strCache>
            </c:strRef>
          </c:cat>
          <c:val>
            <c:numRef>
              <c:f>[Individual5be48421b2bb42baaffc3033d5e81eac.xls]Individual5be48421b2bb42baaffc3!$B$3</c:f>
              <c:numCache>
                <c:formatCode>General</c:formatCode>
                <c:ptCount val="1"/>
                <c:pt idx="0">
                  <c:v>74</c:v>
                </c:pt>
              </c:numCache>
            </c:numRef>
          </c:val>
        </c:ser>
        <c:ser>
          <c:idx val="2"/>
          <c:order val="2"/>
          <c:tx>
            <c:strRef>
              <c:f>[Individual5be48421b2bb42baaffc3033d5e81eac.xls]Individual5be48421b2bb42baaffc3!$A$4</c:f>
              <c:strCache>
                <c:ptCount val="1"/>
                <c:pt idx="0">
                  <c:v>Intellectual Property Law Section</c:v>
                </c:pt>
              </c:strCache>
            </c:strRef>
          </c:tx>
          <c:invertIfNegative val="0"/>
          <c:cat>
            <c:strRef>
              <c:f>[Individual5be48421b2bb42baaffc3033d5e81eac.xls]Individual5be48421b2bb42baaffc3!$B$1</c:f>
              <c:strCache>
                <c:ptCount val="1"/>
                <c:pt idx="0">
                  <c:v>Count</c:v>
                </c:pt>
              </c:strCache>
            </c:strRef>
          </c:cat>
          <c:val>
            <c:numRef>
              <c:f>[Individual5be48421b2bb42baaffc3033d5e81eac.xls]Individual5be48421b2bb42baaffc3!$B$4</c:f>
              <c:numCache>
                <c:formatCode>General</c:formatCode>
                <c:ptCount val="1"/>
                <c:pt idx="0">
                  <c:v>42</c:v>
                </c:pt>
              </c:numCache>
            </c:numRef>
          </c:val>
        </c:ser>
        <c:ser>
          <c:idx val="3"/>
          <c:order val="3"/>
          <c:tx>
            <c:strRef>
              <c:f>[Individual5be48421b2bb42baaffc3033d5e81eac.xls]Individual5be48421b2bb42baaffc3!$A$5</c:f>
              <c:strCache>
                <c:ptCount val="1"/>
                <c:pt idx="0">
                  <c:v>Federal Career Service Division</c:v>
                </c:pt>
              </c:strCache>
            </c:strRef>
          </c:tx>
          <c:invertIfNegative val="0"/>
          <c:cat>
            <c:strRef>
              <c:f>[Individual5be48421b2bb42baaffc3033d5e81eac.xls]Individual5be48421b2bb42baaffc3!$B$1</c:f>
              <c:strCache>
                <c:ptCount val="1"/>
                <c:pt idx="0">
                  <c:v>Count</c:v>
                </c:pt>
              </c:strCache>
            </c:strRef>
          </c:cat>
          <c:val>
            <c:numRef>
              <c:f>[Individual5be48421b2bb42baaffc3033d5e81eac.xls]Individual5be48421b2bb42baaffc3!$B$5</c:f>
              <c:numCache>
                <c:formatCode>General</c:formatCode>
                <c:ptCount val="1"/>
                <c:pt idx="0">
                  <c:v>34</c:v>
                </c:pt>
              </c:numCache>
            </c:numRef>
          </c:val>
        </c:ser>
        <c:ser>
          <c:idx val="4"/>
          <c:order val="4"/>
          <c:tx>
            <c:strRef>
              <c:f>[Individual5be48421b2bb42baaffc3033d5e81eac.xls]Individual5be48421b2bb42baaffc3!$A$6</c:f>
              <c:strCache>
                <c:ptCount val="1"/>
                <c:pt idx="0">
                  <c:v>Criminal Law Section</c:v>
                </c:pt>
              </c:strCache>
            </c:strRef>
          </c:tx>
          <c:invertIfNegative val="0"/>
          <c:cat>
            <c:strRef>
              <c:f>[Individual5be48421b2bb42baaffc3033d5e81eac.xls]Individual5be48421b2bb42baaffc3!$B$1</c:f>
              <c:strCache>
                <c:ptCount val="1"/>
                <c:pt idx="0">
                  <c:v>Count</c:v>
                </c:pt>
              </c:strCache>
            </c:strRef>
          </c:cat>
          <c:val>
            <c:numRef>
              <c:f>[Individual5be48421b2bb42baaffc3033d5e81eac.xls]Individual5be48421b2bb42baaffc3!$B$6</c:f>
              <c:numCache>
                <c:formatCode>General</c:formatCode>
                <c:ptCount val="1"/>
                <c:pt idx="0">
                  <c:v>34</c:v>
                </c:pt>
              </c:numCache>
            </c:numRef>
          </c:val>
        </c:ser>
        <c:dLbls>
          <c:showLegendKey val="0"/>
          <c:showVal val="0"/>
          <c:showCatName val="0"/>
          <c:showSerName val="0"/>
          <c:showPercent val="0"/>
          <c:showBubbleSize val="0"/>
        </c:dLbls>
        <c:gapWidth val="150"/>
        <c:overlap val="-40"/>
        <c:axId val="43692416"/>
        <c:axId val="72619904"/>
      </c:barChart>
      <c:catAx>
        <c:axId val="43692416"/>
        <c:scaling>
          <c:orientation val="minMax"/>
        </c:scaling>
        <c:delete val="1"/>
        <c:axPos val="b"/>
        <c:majorTickMark val="out"/>
        <c:minorTickMark val="none"/>
        <c:tickLblPos val="nextTo"/>
        <c:crossAx val="72619904"/>
        <c:crosses val="autoZero"/>
        <c:auto val="1"/>
        <c:lblAlgn val="ctr"/>
        <c:lblOffset val="100"/>
        <c:noMultiLvlLbl val="0"/>
      </c:catAx>
      <c:valAx>
        <c:axId val="7261990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43692416"/>
        <c:crosses val="autoZero"/>
        <c:crossBetween val="between"/>
      </c:valAx>
    </c:plotArea>
    <c:legend>
      <c:legendPos val="r"/>
      <c:layout>
        <c:manualLayout>
          <c:xMode val="edge"/>
          <c:yMode val="edge"/>
          <c:x val="0.6602827256436562"/>
          <c:y val="5.5712681298480213E-2"/>
          <c:w val="0.33096863716898695"/>
          <c:h val="0.51685439140880185"/>
        </c:manualLayout>
      </c:layout>
      <c:overlay val="0"/>
      <c:txPr>
        <a:bodyPr/>
        <a:lstStyle/>
        <a:p>
          <a:pPr>
            <a:defRPr sz="15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San Diego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San Diego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338 Total </a:t>
            </a:r>
            <a:r>
              <a:rPr lang="en-US" sz="3600" b="1" dirty="0" smtClean="0">
                <a:solidFill>
                  <a:srgbClr val="251977"/>
                </a:solidFill>
              </a:rPr>
              <a:t>Members</a:t>
            </a:r>
          </a:p>
          <a:p>
            <a:pPr algn="ctr" defTabSz="457200"/>
            <a:r>
              <a:rPr lang="en-US" sz="3600" b="1" i="1" dirty="0" smtClean="0">
                <a:solidFill>
                  <a:srgbClr val="FF0000"/>
                </a:solidFill>
              </a:rPr>
              <a:t>17% </a:t>
            </a:r>
            <a:r>
              <a:rPr lang="en-US" sz="3600" b="1" i="1" dirty="0" smtClean="0">
                <a:solidFill>
                  <a:srgbClr val="FF0000"/>
                </a:solidFill>
              </a:rPr>
              <a:t>Increase in One Year!</a:t>
            </a:r>
          </a:p>
        </p:txBody>
      </p:sp>
      <p:pic>
        <p:nvPicPr>
          <p:cNvPr id="1026" name="Picture 2" descr="http://www.fedbar.org/Chapters/San-Diego-Chapter/sandiegochap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398" y="1303358"/>
            <a:ext cx="31813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San Diego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San Diego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220149407"/>
              </p:ext>
            </p:extLst>
          </p:nvPr>
        </p:nvGraphicFramePr>
        <p:xfrm>
          <a:off x="142504" y="2207064"/>
          <a:ext cx="8709928" cy="4236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647152"/>
          </a:xfrm>
          <a:prstGeom prst="rect">
            <a:avLst/>
          </a:prstGeom>
          <a:noFill/>
        </p:spPr>
        <p:txBody>
          <a:bodyPr wrap="square" rtlCol="0">
            <a:spAutoFit/>
          </a:bodyPr>
          <a:lstStyle/>
          <a:p>
            <a:pPr algn="ctr"/>
            <a:r>
              <a:rPr lang="en-US" sz="3300" b="1" dirty="0" smtClean="0">
                <a:solidFill>
                  <a:srgbClr val="000092"/>
                </a:solidFill>
              </a:rPr>
              <a:t>2015 Chapter Activity </a:t>
            </a:r>
            <a:br>
              <a:rPr lang="en-US" sz="3300" b="1" dirty="0" smtClean="0">
                <a:solidFill>
                  <a:srgbClr val="000092"/>
                </a:solidFill>
              </a:rPr>
            </a:br>
            <a:r>
              <a:rPr lang="en-US" sz="3300" b="1" dirty="0" smtClean="0">
                <a:solidFill>
                  <a:srgbClr val="000092"/>
                </a:solidFill>
              </a:rPr>
              <a:t>Presidential </a:t>
            </a:r>
            <a:r>
              <a:rPr lang="en-US" sz="3300" b="1" dirty="0" smtClean="0">
                <a:solidFill>
                  <a:srgbClr val="000092"/>
                </a:solidFill>
              </a:rPr>
              <a:t>Excellence Award</a:t>
            </a:r>
            <a:endParaRPr lang="en-US" sz="3300" b="1" dirty="0" smtClean="0">
              <a:solidFill>
                <a:srgbClr val="000092"/>
              </a:solidFill>
            </a:endParaRPr>
          </a:p>
          <a:p>
            <a:pPr algn="ctr"/>
            <a:endParaRPr lang="en-US" sz="3300" b="1" dirty="0" smtClean="0">
              <a:solidFill>
                <a:srgbClr val="000092"/>
              </a:solidFill>
            </a:endParaRPr>
          </a:p>
          <a:p>
            <a:pPr algn="ctr"/>
            <a:r>
              <a:rPr lang="en-US" sz="3300" b="1" dirty="0" smtClean="0">
                <a:solidFill>
                  <a:srgbClr val="000092"/>
                </a:solidFill>
              </a:rPr>
              <a:t>2015 Outstanding Newsletter </a:t>
            </a:r>
            <a:br>
              <a:rPr lang="en-US" sz="3300" b="1" dirty="0" smtClean="0">
                <a:solidFill>
                  <a:srgbClr val="000092"/>
                </a:solidFill>
              </a:rPr>
            </a:br>
            <a:r>
              <a:rPr lang="en-US" sz="3300" b="1" dirty="0" smtClean="0">
                <a:solidFill>
                  <a:srgbClr val="000092"/>
                </a:solidFill>
              </a:rPr>
              <a:t>Recognition Award</a:t>
            </a:r>
          </a:p>
          <a:p>
            <a:pPr algn="ctr"/>
            <a:endParaRPr lang="en-US" sz="3300" dirty="0">
              <a:solidFill>
                <a:srgbClr val="000092"/>
              </a:solidFill>
            </a:endParaRPr>
          </a:p>
          <a:p>
            <a:pPr algn="ctr"/>
            <a:endParaRPr lang="en-US" sz="33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San Diego </a:t>
            </a:r>
            <a:r>
              <a:rPr lang="en-US" sz="3600" b="1" dirty="0" smtClean="0">
                <a:solidFill>
                  <a:prstClr val="black"/>
                </a:solidFill>
              </a:rPr>
              <a:t>Chapter Newsletter</a:t>
            </a:r>
            <a:endParaRPr lang="en-US" sz="3600" b="1" dirty="0">
              <a:solidFill>
                <a:prstClr val="black"/>
              </a:solidFill>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234" t="17579" r="15324" b="79"/>
          <a:stretch/>
        </p:blipFill>
        <p:spPr bwMode="auto">
          <a:xfrm>
            <a:off x="2638743" y="995172"/>
            <a:ext cx="3876673" cy="5409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1351</TotalTime>
  <Words>323</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San Diego Chapter Membership</vt:lpstr>
      <vt:lpstr>San Diego Chapter Membership</vt:lpstr>
      <vt:lpstr>FBA Award Recipient</vt:lpstr>
      <vt:lpstr>San Diego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123</cp:revision>
  <cp:lastPrinted>2015-04-09T14:35:04Z</cp:lastPrinted>
  <dcterms:created xsi:type="dcterms:W3CDTF">2014-08-27T14:16:40Z</dcterms:created>
  <dcterms:modified xsi:type="dcterms:W3CDTF">2015-09-18T19:45:29Z</dcterms:modified>
</cp:coreProperties>
</file>