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6" r:id="rId12"/>
    <p:sldId id="337" r:id="rId13"/>
    <p:sldId id="318" r:id="rId14"/>
    <p:sldId id="319" r:id="rId15"/>
    <p:sldId id="320" r:id="rId16"/>
    <p:sldId id="333" r:id="rId17"/>
    <p:sldId id="32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San%20Antonio\Presentations\San%20Antonio%20-%20Chapter%20x%20S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16343</c:v>
                </c:pt>
                <c:pt idx="1">
                  <c:v>16411</c:v>
                </c:pt>
                <c:pt idx="2">
                  <c:v>16442</c:v>
                </c:pt>
                <c:pt idx="3">
                  <c:v>16535</c:v>
                </c:pt>
                <c:pt idx="4">
                  <c:v>16588</c:v>
                </c:pt>
                <c:pt idx="5">
                  <c:v>16580</c:v>
                </c:pt>
                <c:pt idx="6">
                  <c:v>16514</c:v>
                </c:pt>
                <c:pt idx="7">
                  <c:v>16520</c:v>
                </c:pt>
                <c:pt idx="8">
                  <c:v>16379</c:v>
                </c:pt>
                <c:pt idx="9">
                  <c:v>16382</c:v>
                </c:pt>
                <c:pt idx="10">
                  <c:v>16301</c:v>
                </c:pt>
                <c:pt idx="11">
                  <c:v>16470</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17264</c:v>
                </c:pt>
              </c:numCache>
            </c:numRef>
          </c:val>
          <c:smooth val="0"/>
        </c:ser>
        <c:dLbls>
          <c:showLegendKey val="0"/>
          <c:showVal val="0"/>
          <c:showCatName val="0"/>
          <c:showSerName val="0"/>
          <c:showPercent val="0"/>
          <c:showBubbleSize val="0"/>
        </c:dLbls>
        <c:marker val="1"/>
        <c:smooth val="0"/>
        <c:axId val="116116864"/>
        <c:axId val="116941952"/>
      </c:lineChart>
      <c:catAx>
        <c:axId val="116116864"/>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116941952"/>
        <c:crosses val="autoZero"/>
        <c:auto val="1"/>
        <c:lblAlgn val="ctr"/>
        <c:lblOffset val="100"/>
        <c:noMultiLvlLbl val="0"/>
      </c:catAx>
      <c:valAx>
        <c:axId val="116941952"/>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116116864"/>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Chart!$A$2</c:f>
              <c:strCache>
                <c:ptCount val="1"/>
                <c:pt idx="0">
                  <c:v>Younger Lawyers Division</c:v>
                </c:pt>
              </c:strCache>
            </c:strRef>
          </c:tx>
          <c:invertIfNegative val="0"/>
          <c:cat>
            <c:strRef>
              <c:f>Chart!$B$1</c:f>
              <c:strCache>
                <c:ptCount val="1"/>
                <c:pt idx="0">
                  <c:v>Count</c:v>
                </c:pt>
              </c:strCache>
            </c:strRef>
          </c:cat>
          <c:val>
            <c:numRef>
              <c:f>Chart!$B$2</c:f>
              <c:numCache>
                <c:formatCode>General</c:formatCode>
                <c:ptCount val="1"/>
                <c:pt idx="0">
                  <c:v>77</c:v>
                </c:pt>
              </c:numCache>
            </c:numRef>
          </c:val>
        </c:ser>
        <c:ser>
          <c:idx val="1"/>
          <c:order val="1"/>
          <c:tx>
            <c:strRef>
              <c:f>Chart!$A$3</c:f>
              <c:strCache>
                <c:ptCount val="1"/>
                <c:pt idx="0">
                  <c:v>Federal Litigation Section</c:v>
                </c:pt>
              </c:strCache>
            </c:strRef>
          </c:tx>
          <c:invertIfNegative val="0"/>
          <c:cat>
            <c:strRef>
              <c:f>Chart!$B$1</c:f>
              <c:strCache>
                <c:ptCount val="1"/>
                <c:pt idx="0">
                  <c:v>Count</c:v>
                </c:pt>
              </c:strCache>
            </c:strRef>
          </c:cat>
          <c:val>
            <c:numRef>
              <c:f>Chart!$B$3</c:f>
              <c:numCache>
                <c:formatCode>General</c:formatCode>
                <c:ptCount val="1"/>
                <c:pt idx="0">
                  <c:v>50</c:v>
                </c:pt>
              </c:numCache>
            </c:numRef>
          </c:val>
        </c:ser>
        <c:ser>
          <c:idx val="2"/>
          <c:order val="2"/>
          <c:tx>
            <c:strRef>
              <c:f>Chart!$A$4</c:f>
              <c:strCache>
                <c:ptCount val="1"/>
                <c:pt idx="0">
                  <c:v>Federal Career Service Division</c:v>
                </c:pt>
              </c:strCache>
            </c:strRef>
          </c:tx>
          <c:invertIfNegative val="0"/>
          <c:cat>
            <c:strRef>
              <c:f>Chart!$B$1</c:f>
              <c:strCache>
                <c:ptCount val="1"/>
                <c:pt idx="0">
                  <c:v>Count</c:v>
                </c:pt>
              </c:strCache>
            </c:strRef>
          </c:cat>
          <c:val>
            <c:numRef>
              <c:f>Chart!$B$4</c:f>
              <c:numCache>
                <c:formatCode>General</c:formatCode>
                <c:ptCount val="1"/>
                <c:pt idx="0">
                  <c:v>31</c:v>
                </c:pt>
              </c:numCache>
            </c:numRef>
          </c:val>
        </c:ser>
        <c:ser>
          <c:idx val="3"/>
          <c:order val="3"/>
          <c:tx>
            <c:strRef>
              <c:f>Chart!$A$5</c:f>
              <c:strCache>
                <c:ptCount val="1"/>
                <c:pt idx="0">
                  <c:v>Criminal Law Section</c:v>
                </c:pt>
              </c:strCache>
            </c:strRef>
          </c:tx>
          <c:invertIfNegative val="0"/>
          <c:cat>
            <c:strRef>
              <c:f>Chart!$B$1</c:f>
              <c:strCache>
                <c:ptCount val="1"/>
                <c:pt idx="0">
                  <c:v>Count</c:v>
                </c:pt>
              </c:strCache>
            </c:strRef>
          </c:cat>
          <c:val>
            <c:numRef>
              <c:f>Chart!$B$5</c:f>
              <c:numCache>
                <c:formatCode>General</c:formatCode>
                <c:ptCount val="1"/>
                <c:pt idx="0">
                  <c:v>29</c:v>
                </c:pt>
              </c:numCache>
            </c:numRef>
          </c:val>
        </c:ser>
        <c:ser>
          <c:idx val="4"/>
          <c:order val="4"/>
          <c:tx>
            <c:strRef>
              <c:f>Chart!$A$6</c:f>
              <c:strCache>
                <c:ptCount val="1"/>
                <c:pt idx="0">
                  <c:v>Labor and Employment Law Section</c:v>
                </c:pt>
              </c:strCache>
            </c:strRef>
          </c:tx>
          <c:invertIfNegative val="0"/>
          <c:cat>
            <c:strRef>
              <c:f>Chart!$B$1</c:f>
              <c:strCache>
                <c:ptCount val="1"/>
                <c:pt idx="0">
                  <c:v>Count</c:v>
                </c:pt>
              </c:strCache>
            </c:strRef>
          </c:cat>
          <c:val>
            <c:numRef>
              <c:f>Chart!$B$6</c:f>
              <c:numCache>
                <c:formatCode>General</c:formatCode>
                <c:ptCount val="1"/>
                <c:pt idx="0">
                  <c:v>22</c:v>
                </c:pt>
              </c:numCache>
            </c:numRef>
          </c:val>
        </c:ser>
        <c:dLbls>
          <c:showLegendKey val="0"/>
          <c:showVal val="0"/>
          <c:showCatName val="0"/>
          <c:showSerName val="0"/>
          <c:showPercent val="0"/>
          <c:showBubbleSize val="0"/>
        </c:dLbls>
        <c:gapWidth val="150"/>
        <c:axId val="116980352"/>
        <c:axId val="116990336"/>
      </c:barChart>
      <c:catAx>
        <c:axId val="116980352"/>
        <c:scaling>
          <c:orientation val="minMax"/>
        </c:scaling>
        <c:delete val="1"/>
        <c:axPos val="b"/>
        <c:majorTickMark val="out"/>
        <c:minorTickMark val="none"/>
        <c:tickLblPos val="nextTo"/>
        <c:crossAx val="116990336"/>
        <c:crosses val="autoZero"/>
        <c:auto val="1"/>
        <c:lblAlgn val="ctr"/>
        <c:lblOffset val="100"/>
        <c:noMultiLvlLbl val="0"/>
      </c:catAx>
      <c:valAx>
        <c:axId val="116990336"/>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116980352"/>
        <c:crosses val="autoZero"/>
        <c:crossBetween val="between"/>
      </c:valAx>
    </c:plotArea>
    <c:legend>
      <c:legendPos val="r"/>
      <c:layout>
        <c:manualLayout>
          <c:xMode val="edge"/>
          <c:yMode val="edge"/>
          <c:x val="0.68229226819613942"/>
          <c:y val="0.20175203955641072"/>
          <c:w val="0.29788652279807937"/>
          <c:h val="0.61453354379081004"/>
        </c:manualLayout>
      </c:layout>
      <c:overlay val="0"/>
      <c:spPr>
        <a:noFill/>
      </c:spPr>
      <c:txPr>
        <a:bodyPr/>
        <a:lstStyle/>
        <a:p>
          <a:pPr>
            <a:defRPr sz="14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5/27/2015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5/27/2015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5/27/2015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5/27/2015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5/27/2015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5/27/2015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San Antonio 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San Antonio Chapter Membership</a:t>
            </a:r>
            <a:endParaRPr lang="en-US" sz="3600" dirty="0"/>
          </a:p>
        </p:txBody>
      </p:sp>
      <p:graphicFrame>
        <p:nvGraphicFramePr>
          <p:cNvPr id="8" name="Chart 7"/>
          <p:cNvGraphicFramePr>
            <a:graphicFrameLocks/>
          </p:cNvGraphicFramePr>
          <p:nvPr>
            <p:extLst>
              <p:ext uri="{D42A27DB-BD31-4B8C-83A1-F6EECF244321}">
                <p14:modId xmlns:p14="http://schemas.microsoft.com/office/powerpoint/2010/main" val="2831604356"/>
              </p:ext>
            </p:extLst>
          </p:nvPr>
        </p:nvGraphicFramePr>
        <p:xfrm>
          <a:off x="409698" y="1983312"/>
          <a:ext cx="7048006" cy="4224448"/>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San Antonio Chapter that have the Most Members</a:t>
            </a:r>
            <a:endParaRPr lang="en-US" sz="2500" b="1" dirty="0">
              <a:solidFill>
                <a:prstClr val="black"/>
              </a:solidFill>
            </a:endParaRPr>
          </a:p>
        </p:txBody>
      </p:sp>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San Antonio Chapter Membership</a:t>
            </a:r>
            <a:endParaRPr lang="en-US" sz="3600" dirty="0"/>
          </a:p>
        </p:txBody>
      </p:sp>
      <p:pic>
        <p:nvPicPr>
          <p:cNvPr id="1026" name="Picture 2" descr="http://fedbar.org/Chapters/San-Antonio-Chapter/sanantonio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09" y="1143000"/>
            <a:ext cx="3790950" cy="3619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9600" y="4088715"/>
            <a:ext cx="7465075" cy="3293209"/>
          </a:xfrm>
          <a:prstGeom prst="rect">
            <a:avLst/>
          </a:prstGeom>
          <a:noFill/>
        </p:spPr>
        <p:txBody>
          <a:bodyPr wrap="square" numCol="1" rtlCol="0">
            <a:spAutoFit/>
          </a:bodyPr>
          <a:lstStyle/>
          <a:p>
            <a:pPr algn="ctr" defTabSz="457200"/>
            <a:endParaRPr lang="en-US" dirty="0">
              <a:solidFill>
                <a:prstClr val="black"/>
              </a:solidFill>
            </a:endParaRPr>
          </a:p>
          <a:p>
            <a:pPr algn="ctr" defTabSz="457200"/>
            <a:endParaRPr lang="en-US" sz="3600" b="1" dirty="0" smtClean="0">
              <a:solidFill>
                <a:prstClr val="black"/>
              </a:solidFill>
            </a:endParaRPr>
          </a:p>
          <a:p>
            <a:pPr algn="ctr" defTabSz="457200"/>
            <a:r>
              <a:rPr lang="en-US" sz="3600" b="1" dirty="0" smtClean="0">
                <a:solidFill>
                  <a:srgbClr val="251977"/>
                </a:solidFill>
              </a:rPr>
              <a:t>346 Total Members</a:t>
            </a:r>
          </a:p>
          <a:p>
            <a:pPr algn="ctr" defTabSz="457200"/>
            <a:r>
              <a:rPr lang="en-US" sz="3600" b="1" i="1" dirty="0" smtClean="0">
                <a:solidFill>
                  <a:srgbClr val="FF0000"/>
                </a:solidFill>
              </a:rPr>
              <a:t>30% Growth in One Year!</a:t>
            </a:r>
          </a:p>
          <a:p>
            <a:pPr algn="ctr" defTabSz="457200"/>
            <a:endParaRPr lang="en-US" sz="3600" b="1" i="1" dirty="0">
              <a:solidFill>
                <a:srgbClr val="FF0000"/>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spTree>
    <p:extLst>
      <p:ext uri="{BB962C8B-B14F-4D97-AF65-F5344CB8AC3E}">
        <p14:creationId xmlns:p14="http://schemas.microsoft.com/office/powerpoint/2010/main" val="239674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7" name="Picture 6" descr="salt lake slide.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691" y="1219200"/>
            <a:ext cx="6580209" cy="4796684"/>
          </a:xfrm>
          <a:prstGeom prst="rect">
            <a:avLst/>
          </a:prstGeom>
        </p:spPr>
      </p:pic>
    </p:spTree>
    <p:extLst>
      <p:ext uri="{BB962C8B-B14F-4D97-AF65-F5344CB8AC3E}">
        <p14:creationId xmlns:p14="http://schemas.microsoft.com/office/powerpoint/2010/main" val="382584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1169551"/>
          </a:xfrm>
          <a:prstGeom prst="rect">
            <a:avLst/>
          </a:prstGeom>
          <a:noFill/>
        </p:spPr>
        <p:txBody>
          <a:bodyPr wrap="square" rtlCol="0">
            <a:spAutoFit/>
          </a:bodyPr>
          <a:lstStyle/>
          <a:p>
            <a:pPr algn="ctr"/>
            <a:r>
              <a:rPr lang="en-US" sz="3500" b="1" dirty="0" smtClean="0"/>
              <a:t>Second Annual Women in the Law Conference </a:t>
            </a:r>
            <a:endParaRPr lang="en-US" sz="3500" b="1" dirty="0"/>
          </a:p>
        </p:txBody>
      </p:sp>
      <p:pic>
        <p:nvPicPr>
          <p:cNvPr id="7" name="Picture 6" descr="wil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123" y="1492823"/>
            <a:ext cx="6350592" cy="4445414"/>
          </a:xfrm>
          <a:prstGeom prst="rect">
            <a:avLst/>
          </a:prstGeom>
        </p:spPr>
      </p:pic>
      <p:sp>
        <p:nvSpPr>
          <p:cNvPr id="8" name="TextBox 7"/>
          <p:cNvSpPr txBox="1"/>
          <p:nvPr/>
        </p:nvSpPr>
        <p:spPr>
          <a:xfrm>
            <a:off x="7032927" y="1608052"/>
            <a:ext cx="2069896" cy="3416320"/>
          </a:xfrm>
          <a:prstGeom prst="rect">
            <a:avLst/>
          </a:prstGeom>
          <a:noFill/>
        </p:spPr>
        <p:txBody>
          <a:bodyPr wrap="square" rtlCol="0">
            <a:spAutoFit/>
          </a:bodyPr>
          <a:lstStyle/>
          <a:p>
            <a:r>
              <a:rPr lang="en-US" sz="2400" b="1" dirty="0" smtClean="0">
                <a:solidFill>
                  <a:srgbClr val="000066"/>
                </a:solidFill>
              </a:rPr>
              <a:t>This year, Chapters, Sections and Divisions can send two registrants for the price of one!</a:t>
            </a:r>
          </a:p>
          <a:p>
            <a:endParaRPr lang="en-US" sz="2400" b="1" dirty="0">
              <a:solidFill>
                <a:srgbClr val="000066"/>
              </a:solidFill>
            </a:endParaRPr>
          </a:p>
        </p:txBody>
      </p:sp>
    </p:spTree>
    <p:extLst>
      <p:ext uri="{BB962C8B-B14F-4D97-AF65-F5344CB8AC3E}">
        <p14:creationId xmlns:p14="http://schemas.microsoft.com/office/powerpoint/2010/main" val="107893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a:t>
            </a:r>
            <a:r>
              <a:rPr lang="en-US" sz="3000" b="1" dirty="0" smtClean="0"/>
              <a:t>82% </a:t>
            </a:r>
            <a:r>
              <a:rPr lang="en-US" sz="3000" b="1" dirty="0" smtClean="0"/>
              <a:t>(excluding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4864264" y="1527358"/>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2105784288"/>
              </p:ext>
            </p:extLst>
          </p:nvPr>
        </p:nvGraphicFramePr>
        <p:xfrm>
          <a:off x="213897" y="1306892"/>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029011" y="1547488"/>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a:t>
            </a:r>
            <a:r>
              <a:rPr lang="en-US" sz="1600" b="1" dirty="0" smtClean="0"/>
              <a:t>Lawyers</a:t>
            </a:r>
          </a:p>
          <a:p>
            <a:pPr marL="742950" lvl="1" indent="-285750">
              <a:buFont typeface="Arial" pitchFamily="34" charset="0"/>
              <a:buChar char="•"/>
            </a:pPr>
            <a:r>
              <a:rPr lang="en-US" sz="1600" b="1" dirty="0" smtClean="0"/>
              <a:t>Law Student</a:t>
            </a:r>
            <a:endParaRPr lang="en-US" sz="1600" b="1" dirty="0" smtClean="0"/>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endParaRPr lang="en-US" sz="1600" b="1" dirty="0" smtClean="0"/>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endParaRPr lang="en-US" sz="1600" b="1" dirty="0" smtClean="0"/>
          </a:p>
          <a:p>
            <a:pPr marL="742950" lvl="1" indent="-285750">
              <a:buFont typeface="Arial" pitchFamily="34" charset="0"/>
              <a:buChar char="•"/>
            </a:pPr>
            <a:r>
              <a:rPr lang="en-US" sz="1600" b="1" dirty="0" smtClean="0"/>
              <a:t>Qui Tam </a:t>
            </a:r>
            <a:endParaRPr lang="en-US" sz="1600" b="1" dirty="0" smtClean="0"/>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1282</TotalTime>
  <Words>345</Words>
  <Application>Microsoft Office PowerPoint</Application>
  <PresentationFormat>On-screen Show (4:3)</PresentationFormat>
  <Paragraphs>101</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San Antonio Chapter Membership</vt:lpstr>
      <vt:lpstr>San Antonio Chapter Membership</vt:lpstr>
      <vt:lpstr>What’s New? – Member Plus Program</vt:lpstr>
      <vt:lpstr>PowerPoint Presentation</vt:lpstr>
      <vt:lpstr>PowerPoint Presentation</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81</cp:revision>
  <cp:lastPrinted>2015-04-09T14:35:04Z</cp:lastPrinted>
  <dcterms:created xsi:type="dcterms:W3CDTF">2014-08-27T14:16:40Z</dcterms:created>
  <dcterms:modified xsi:type="dcterms:W3CDTF">2015-05-27T13:38:28Z</dcterms:modified>
</cp:coreProperties>
</file>