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18" r:id="rId15"/>
    <p:sldId id="319"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58d8cfd847e0441f95a8d9ecd5db5f5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65595648"/>
        <c:axId val="72617984"/>
      </c:lineChart>
      <c:catAx>
        <c:axId val="6559564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2617984"/>
        <c:crosses val="autoZero"/>
        <c:auto val="1"/>
        <c:lblAlgn val="ctr"/>
        <c:lblOffset val="100"/>
        <c:noMultiLvlLbl val="0"/>
      </c:catAx>
      <c:valAx>
        <c:axId val="7261798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6559564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[Individual58d8cfd847e0441f95a8d9ecd5db5f5b.xls]Individual58d8cfd847e0441f95a8d!$A$2</c:f>
              <c:strCache>
                <c:ptCount val="1"/>
                <c:pt idx="0">
                  <c:v>Federal Litigation Section</c:v>
                </c:pt>
              </c:strCache>
            </c:strRef>
          </c:tx>
          <c:invertIfNegative val="0"/>
          <c:cat>
            <c:strRef>
              <c:f>[Individual58d8cfd847e0441f95a8d9ecd5db5f5b.xls]Individual58d8cfd847e0441f95a8d!$B$1</c:f>
              <c:strCache>
                <c:ptCount val="1"/>
                <c:pt idx="0">
                  <c:v>Count</c:v>
                </c:pt>
              </c:strCache>
            </c:strRef>
          </c:cat>
          <c:val>
            <c:numRef>
              <c:f>[Individual58d8cfd847e0441f95a8d9ecd5db5f5b.xls]Individual58d8cfd847e0441f95a8d!$B$2</c:f>
              <c:numCache>
                <c:formatCode>General</c:formatCode>
                <c:ptCount val="1"/>
                <c:pt idx="0">
                  <c:v>64</c:v>
                </c:pt>
              </c:numCache>
            </c:numRef>
          </c:val>
        </c:ser>
        <c:ser>
          <c:idx val="1"/>
          <c:order val="1"/>
          <c:tx>
            <c:strRef>
              <c:f>[Individual58d8cfd847e0441f95a8d9ecd5db5f5b.xls]Individual58d8cfd847e0441f95a8d!$A$3</c:f>
              <c:strCache>
                <c:ptCount val="1"/>
                <c:pt idx="0">
                  <c:v>Younger Lawyers Division</c:v>
                </c:pt>
              </c:strCache>
            </c:strRef>
          </c:tx>
          <c:invertIfNegative val="0"/>
          <c:cat>
            <c:strRef>
              <c:f>[Individual58d8cfd847e0441f95a8d9ecd5db5f5b.xls]Individual58d8cfd847e0441f95a8d!$B$1</c:f>
              <c:strCache>
                <c:ptCount val="1"/>
                <c:pt idx="0">
                  <c:v>Count</c:v>
                </c:pt>
              </c:strCache>
            </c:strRef>
          </c:cat>
          <c:val>
            <c:numRef>
              <c:f>[Individual58d8cfd847e0441f95a8d9ecd5db5f5b.xls]Individual58d8cfd847e0441f95a8d!$B$3</c:f>
              <c:numCache>
                <c:formatCode>General</c:formatCode>
                <c:ptCount val="1"/>
                <c:pt idx="0">
                  <c:v>37</c:v>
                </c:pt>
              </c:numCache>
            </c:numRef>
          </c:val>
        </c:ser>
        <c:ser>
          <c:idx val="2"/>
          <c:order val="2"/>
          <c:tx>
            <c:strRef>
              <c:f>[Individual58d8cfd847e0441f95a8d9ecd5db5f5b.xls]Individual58d8cfd847e0441f95a8d!$A$4</c:f>
              <c:strCache>
                <c:ptCount val="1"/>
                <c:pt idx="0">
                  <c:v>Bankruptcy Law Section</c:v>
                </c:pt>
              </c:strCache>
            </c:strRef>
          </c:tx>
          <c:invertIfNegative val="0"/>
          <c:cat>
            <c:strRef>
              <c:f>[Individual58d8cfd847e0441f95a8d9ecd5db5f5b.xls]Individual58d8cfd847e0441f95a8d!$B$1</c:f>
              <c:strCache>
                <c:ptCount val="1"/>
                <c:pt idx="0">
                  <c:v>Count</c:v>
                </c:pt>
              </c:strCache>
            </c:strRef>
          </c:cat>
          <c:val>
            <c:numRef>
              <c:f>[Individual58d8cfd847e0441f95a8d9ecd5db5f5b.xls]Individual58d8cfd847e0441f95a8d!$B$4</c:f>
              <c:numCache>
                <c:formatCode>General</c:formatCode>
                <c:ptCount val="1"/>
                <c:pt idx="0">
                  <c:v>21</c:v>
                </c:pt>
              </c:numCache>
            </c:numRef>
          </c:val>
        </c:ser>
        <c:ser>
          <c:idx val="3"/>
          <c:order val="3"/>
          <c:tx>
            <c:strRef>
              <c:f>[Individual58d8cfd847e0441f95a8d9ecd5db5f5b.xls]Individual58d8cfd847e0441f95a8d!$A$5</c:f>
              <c:strCache>
                <c:ptCount val="1"/>
                <c:pt idx="0">
                  <c:v>Federal Career Service Division</c:v>
                </c:pt>
              </c:strCache>
            </c:strRef>
          </c:tx>
          <c:invertIfNegative val="0"/>
          <c:cat>
            <c:strRef>
              <c:f>[Individual58d8cfd847e0441f95a8d9ecd5db5f5b.xls]Individual58d8cfd847e0441f95a8d!$B$1</c:f>
              <c:strCache>
                <c:ptCount val="1"/>
                <c:pt idx="0">
                  <c:v>Count</c:v>
                </c:pt>
              </c:strCache>
            </c:strRef>
          </c:cat>
          <c:val>
            <c:numRef>
              <c:f>[Individual58d8cfd847e0441f95a8d9ecd5db5f5b.xls]Individual58d8cfd847e0441f95a8d!$B$5</c:f>
              <c:numCache>
                <c:formatCode>General</c:formatCode>
                <c:ptCount val="1"/>
                <c:pt idx="0">
                  <c:v>20</c:v>
                </c:pt>
              </c:numCache>
            </c:numRef>
          </c:val>
        </c:ser>
        <c:dLbls>
          <c:showLegendKey val="0"/>
          <c:showVal val="0"/>
          <c:showCatName val="0"/>
          <c:showSerName val="0"/>
          <c:showPercent val="0"/>
          <c:showBubbleSize val="0"/>
        </c:dLbls>
        <c:gapWidth val="150"/>
        <c:overlap val="-62"/>
        <c:axId val="34510720"/>
        <c:axId val="34604544"/>
      </c:barChart>
      <c:catAx>
        <c:axId val="34510720"/>
        <c:scaling>
          <c:orientation val="minMax"/>
        </c:scaling>
        <c:delete val="1"/>
        <c:axPos val="b"/>
        <c:majorTickMark val="out"/>
        <c:minorTickMark val="none"/>
        <c:tickLblPos val="nextTo"/>
        <c:crossAx val="34604544"/>
        <c:crosses val="autoZero"/>
        <c:auto val="1"/>
        <c:lblAlgn val="ctr"/>
        <c:lblOffset val="100"/>
        <c:noMultiLvlLbl val="0"/>
      </c:catAx>
      <c:valAx>
        <c:axId val="3460454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4510720"/>
        <c:crosses val="autoZero"/>
        <c:crossBetween val="between"/>
      </c:valAx>
    </c:plotArea>
    <c:legend>
      <c:legendPos val="r"/>
      <c:layout>
        <c:manualLayout>
          <c:xMode val="edge"/>
          <c:yMode val="edge"/>
          <c:x val="0.69013738527486324"/>
          <c:y val="5.6799410171647753E-2"/>
          <c:w val="0.30840950788117122"/>
          <c:h val="0.37538526778399944"/>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Sacramento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Sacramento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213 Total </a:t>
            </a:r>
            <a:r>
              <a:rPr lang="en-US" sz="3600" b="1" dirty="0" smtClean="0">
                <a:solidFill>
                  <a:srgbClr val="251977"/>
                </a:solidFill>
              </a:rPr>
              <a:t>Members</a:t>
            </a:r>
          </a:p>
          <a:p>
            <a:pPr algn="ctr" defTabSz="457200"/>
            <a:r>
              <a:rPr lang="en-US" sz="3600" b="1" i="1" dirty="0" smtClean="0">
                <a:solidFill>
                  <a:srgbClr val="FF0000"/>
                </a:solidFill>
              </a:rPr>
              <a:t>15% </a:t>
            </a:r>
            <a:r>
              <a:rPr lang="en-US" sz="3600" b="1" i="1" dirty="0" smtClean="0">
                <a:solidFill>
                  <a:srgbClr val="FF0000"/>
                </a:solidFill>
              </a:rPr>
              <a:t>Increase in One Year!</a:t>
            </a:r>
          </a:p>
        </p:txBody>
      </p:sp>
      <p:pic>
        <p:nvPicPr>
          <p:cNvPr id="7" name="Picture 6" descr="http://fedbar.org/Chapters/Sacramento-Chapter/sacramento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834" y="1450028"/>
            <a:ext cx="2885075" cy="328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Sacramento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Sacramento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157673275"/>
              </p:ext>
            </p:extLst>
          </p:nvPr>
        </p:nvGraphicFramePr>
        <p:xfrm>
          <a:off x="201881" y="2176153"/>
          <a:ext cx="8740238"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2708434"/>
          </a:xfrm>
          <a:prstGeom prst="rect">
            <a:avLst/>
          </a:prstGeom>
          <a:noFill/>
        </p:spPr>
        <p:txBody>
          <a:bodyPr wrap="square" rtlCol="0">
            <a:spAutoFit/>
          </a:bodyPr>
          <a:lstStyle/>
          <a:p>
            <a:pPr algn="ctr"/>
            <a:r>
              <a:rPr lang="en-US" sz="3400" b="1" dirty="0" smtClean="0">
                <a:solidFill>
                  <a:srgbClr val="000092"/>
                </a:solidFill>
              </a:rPr>
              <a:t>2015 Chapter Activity </a:t>
            </a:r>
            <a:br>
              <a:rPr lang="en-US" sz="3400" b="1" dirty="0" smtClean="0">
                <a:solidFill>
                  <a:srgbClr val="000092"/>
                </a:solidFill>
              </a:rPr>
            </a:br>
            <a:r>
              <a:rPr lang="en-US" sz="3400" b="1" dirty="0" smtClean="0">
                <a:solidFill>
                  <a:srgbClr val="000092"/>
                </a:solidFill>
              </a:rPr>
              <a:t>Presidential </a:t>
            </a:r>
            <a:r>
              <a:rPr lang="en-US" sz="3400" b="1" dirty="0" smtClean="0">
                <a:solidFill>
                  <a:srgbClr val="000092"/>
                </a:solidFill>
              </a:rPr>
              <a:t>Excellence Award</a:t>
            </a:r>
            <a:endParaRPr lang="en-US" sz="3400" b="1" dirty="0" smtClean="0">
              <a:solidFill>
                <a:srgbClr val="000092"/>
              </a:solidFill>
            </a:endParaRPr>
          </a:p>
          <a:p>
            <a:pPr algn="ctr"/>
            <a:endParaRPr lang="en-US" sz="3400" b="1" dirty="0" smtClean="0">
              <a:solidFill>
                <a:srgbClr val="000092"/>
              </a:solidFill>
            </a:endParaRPr>
          </a:p>
          <a:p>
            <a:pPr algn="ctr"/>
            <a:endParaRPr lang="en-US" sz="3400" dirty="0">
              <a:solidFill>
                <a:srgbClr val="000092"/>
              </a:solidFill>
            </a:endParaRPr>
          </a:p>
          <a:p>
            <a:pPr algn="ctr"/>
            <a:endParaRPr lang="en-US" sz="34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314</Words>
  <Application>Microsoft Office PowerPoint</Application>
  <PresentationFormat>On-screen Show (4:3)</PresentationFormat>
  <Paragraphs>97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Sacramento Chapter Membership</vt:lpstr>
      <vt:lpstr>Sacramento Chapter Membership</vt:lpstr>
      <vt:lpstr>FBA Award Recipient</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2015-09-18T19:39:44Z</dcterms:modified>
</cp:coreProperties>
</file>