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324" r:id="rId2"/>
    <p:sldId id="295" r:id="rId3"/>
    <p:sldId id="284" r:id="rId4"/>
    <p:sldId id="285" r:id="rId5"/>
    <p:sldId id="335" r:id="rId6"/>
    <p:sldId id="287" r:id="rId7"/>
    <p:sldId id="340" r:id="rId8"/>
    <p:sldId id="332" r:id="rId9"/>
    <p:sldId id="289" r:id="rId10"/>
    <p:sldId id="337" r:id="rId11"/>
    <p:sldId id="336" r:id="rId12"/>
    <p:sldId id="318" r:id="rId13"/>
    <p:sldId id="319" r:id="rId14"/>
    <p:sldId id="320"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5" autoAdjust="0"/>
    <p:restoredTop sz="94660"/>
  </p:normalViewPr>
  <p:slideViewPr>
    <p:cSldViewPr snapToGrid="0" snapToObjects="1">
      <p:cViewPr varScale="1">
        <p:scale>
          <a:sx n="79" d="100"/>
          <a:sy n="79" d="100"/>
        </p:scale>
        <p:origin x="108" y="96"/>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10.140.89.10\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DSmith\Downloads\Individual97c3a8aa0f7848c7af4fee4e415b3e5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'[Copy of Working Doc.xlsx]TOTAL'!$E$2</c:f>
              <c:strCache>
                <c:ptCount val="1"/>
                <c:pt idx="0">
                  <c:v>FY2014</c:v>
                </c:pt>
              </c:strCache>
            </c:strRef>
          </c:tx>
          <c:spPr>
            <a:ln w="50800">
              <a:solidFill>
                <a:srgbClr val="0000FF"/>
              </a:solidFill>
            </a:ln>
          </c:spPr>
          <c:marker>
            <c:symbol val="none"/>
          </c:marker>
          <c:cat>
            <c:strRef>
              <c:f>'[Copy of Working Doc.xlsx]TOTAL'!$A$3:$A$14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'[Copy of Working Doc.xlsx]TOTAL'!$E$3:$E$14</c:f>
              <c:numCache>
                <c:formatCode>General</c:formatCode>
                <c:ptCount val="12"/>
                <c:pt idx="0">
                  <c:v>16341</c:v>
                </c:pt>
                <c:pt idx="1">
                  <c:v>16411</c:v>
                </c:pt>
                <c:pt idx="2">
                  <c:v>16442</c:v>
                </c:pt>
                <c:pt idx="3">
                  <c:v>16535</c:v>
                </c:pt>
                <c:pt idx="4">
                  <c:v>16588</c:v>
                </c:pt>
                <c:pt idx="5">
                  <c:v>16580</c:v>
                </c:pt>
                <c:pt idx="6">
                  <c:v>16514</c:v>
                </c:pt>
                <c:pt idx="7">
                  <c:v>16520</c:v>
                </c:pt>
                <c:pt idx="8">
                  <c:v>16379</c:v>
                </c:pt>
                <c:pt idx="9">
                  <c:v>16382</c:v>
                </c:pt>
                <c:pt idx="10">
                  <c:v>16301</c:v>
                </c:pt>
                <c:pt idx="11">
                  <c:v>16468</c:v>
                </c:pt>
              </c:numCache>
            </c:numRef>
          </c:val>
          <c:smooth val="0"/>
          <c:extLst>
            <c:ext xmlns:c16="http://schemas.microsoft.com/office/drawing/2014/chart" uri="{C3380CC4-5D6E-409C-BE32-E72D297353CC}">
              <c16:uniqueId val="{00000000-8C99-473A-A7E4-99CF3594BE18}"/>
            </c:ext>
          </c:extLst>
        </c:ser>
        <c:ser>
          <c:idx val="1"/>
          <c:order val="1"/>
          <c:tx>
            <c:strRef>
              <c:f>'[Copy of Working Doc.xlsx]TOTAL'!$F$2</c:f>
              <c:strCache>
                <c:ptCount val="1"/>
                <c:pt idx="0">
                  <c:v>FY2015</c:v>
                </c:pt>
              </c:strCache>
            </c:strRef>
          </c:tx>
          <c:spPr>
            <a:ln w="50800">
              <a:solidFill>
                <a:srgbClr val="FF0000"/>
              </a:solidFill>
            </a:ln>
          </c:spPr>
          <c:marker>
            <c:symbol val="none"/>
          </c:marker>
          <c:cat>
            <c:strRef>
              <c:f>'[Copy of Working Doc.xlsx]TOTAL'!$A$3:$A$14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'[Copy of Working Doc.xlsx]TOTAL'!$F$3:$F$14</c:f>
              <c:numCache>
                <c:formatCode>General</c:formatCode>
                <c:ptCount val="12"/>
                <c:pt idx="0">
                  <c:v>16585</c:v>
                </c:pt>
                <c:pt idx="1">
                  <c:v>16611</c:v>
                </c:pt>
                <c:pt idx="2">
                  <c:v>16531</c:v>
                </c:pt>
                <c:pt idx="3">
                  <c:v>16743</c:v>
                </c:pt>
                <c:pt idx="4">
                  <c:v>16885</c:v>
                </c:pt>
                <c:pt idx="5">
                  <c:v>16947</c:v>
                </c:pt>
                <c:pt idx="6">
                  <c:v>17011</c:v>
                </c:pt>
                <c:pt idx="7" formatCode="#,##0">
                  <c:v>17058</c:v>
                </c:pt>
                <c:pt idx="8">
                  <c:v>17132</c:v>
                </c:pt>
                <c:pt idx="9">
                  <c:v>17242</c:v>
                </c:pt>
                <c:pt idx="10">
                  <c:v>17308</c:v>
                </c:pt>
                <c:pt idx="11">
                  <c:v>17505</c:v>
                </c:pt>
              </c:numCache>
            </c:numRef>
          </c:val>
          <c:smooth val="0"/>
          <c:extLst>
            <c:ext xmlns:c16="http://schemas.microsoft.com/office/drawing/2014/chart" uri="{C3380CC4-5D6E-409C-BE32-E72D297353CC}">
              <c16:uniqueId val="{00000001-8C99-473A-A7E4-99CF3594BE18}"/>
            </c:ext>
          </c:extLst>
        </c:ser>
        <c:ser>
          <c:idx val="2"/>
          <c:order val="2"/>
          <c:tx>
            <c:strRef>
              <c:f>'[Copy of Working Doc.xlsx]TOTAL'!$G$2</c:f>
              <c:strCache>
                <c:ptCount val="1"/>
                <c:pt idx="0">
                  <c:v>FY2016</c:v>
                </c:pt>
              </c:strCache>
            </c:strRef>
          </c:tx>
          <c:spPr>
            <a:ln w="50800">
              <a:solidFill>
                <a:srgbClr val="00B050"/>
              </a:solidFill>
            </a:ln>
          </c:spPr>
          <c:marker>
            <c:symbol val="none"/>
          </c:marker>
          <c:cat>
            <c:strRef>
              <c:f>'[Copy of Working Doc.xlsx]TOTAL'!$A$3:$A$14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'[Copy of Working Doc.xlsx]TOTAL'!$G$3:$G$14</c:f>
              <c:numCache>
                <c:formatCode>#,##0</c:formatCode>
                <c:ptCount val="12"/>
                <c:pt idx="0">
                  <c:v>17615</c:v>
                </c:pt>
                <c:pt idx="1">
                  <c:v>17677</c:v>
                </c:pt>
                <c:pt idx="2" formatCode="General">
                  <c:v>17773</c:v>
                </c:pt>
                <c:pt idx="3" formatCode="General">
                  <c:v>17889</c:v>
                </c:pt>
                <c:pt idx="4" formatCode="General">
                  <c:v>18058</c:v>
                </c:pt>
                <c:pt idx="5" formatCode="General">
                  <c:v>18093</c:v>
                </c:pt>
                <c:pt idx="6" formatCode="General">
                  <c:v>18111</c:v>
                </c:pt>
                <c:pt idx="7" formatCode="General">
                  <c:v>18187</c:v>
                </c:pt>
                <c:pt idx="8" formatCode="General">
                  <c:v>18163</c:v>
                </c:pt>
                <c:pt idx="9" formatCode="General">
                  <c:v>18247</c:v>
                </c:pt>
                <c:pt idx="10" formatCode="General">
                  <c:v>18312</c:v>
                </c:pt>
                <c:pt idx="11" formatCode="General">
                  <c:v>18501</c:v>
                </c:pt>
              </c:numCache>
            </c:numRef>
          </c:val>
          <c:smooth val="0"/>
          <c:extLst>
            <c:ext xmlns:c16="http://schemas.microsoft.com/office/drawing/2014/chart" uri="{C3380CC4-5D6E-409C-BE32-E72D297353CC}">
              <c16:uniqueId val="{00000002-8C99-473A-A7E4-99CF3594BE18}"/>
            </c:ext>
          </c:extLst>
        </c:ser>
        <c:ser>
          <c:idx val="3"/>
          <c:order val="3"/>
          <c:tx>
            <c:strRef>
              <c:f>'[Copy of Working Doc.xlsx]TOTAL'!$H$2</c:f>
              <c:strCache>
                <c:ptCount val="1"/>
                <c:pt idx="0">
                  <c:v>FY2017</c:v>
                </c:pt>
              </c:strCache>
            </c:strRef>
          </c:tx>
          <c:spPr>
            <a:ln w="50800">
              <a:solidFill>
                <a:srgbClr val="7030A0"/>
              </a:solidFill>
            </a:ln>
          </c:spPr>
          <c:marker>
            <c:symbol val="none"/>
          </c:marker>
          <c:cat>
            <c:strRef>
              <c:f>'[Copy of Working Doc.xlsx]TOTAL'!$A$3:$A$14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'[Copy of Working Doc.xlsx]TOTAL'!$H$3:$H$14</c:f>
              <c:numCache>
                <c:formatCode>General</c:formatCode>
                <c:ptCount val="12"/>
                <c:pt idx="0">
                  <c:v>18535</c:v>
                </c:pt>
                <c:pt idx="1">
                  <c:v>18554</c:v>
                </c:pt>
                <c:pt idx="2">
                  <c:v>18576</c:v>
                </c:pt>
                <c:pt idx="3">
                  <c:v>18880</c:v>
                </c:pt>
                <c:pt idx="4">
                  <c:v>18921</c:v>
                </c:pt>
                <c:pt idx="5">
                  <c:v>19000</c:v>
                </c:pt>
              </c:numCache>
            </c:numRef>
          </c:val>
          <c:smooth val="0"/>
          <c:extLst>
            <c:ext xmlns:c16="http://schemas.microsoft.com/office/drawing/2014/chart" uri="{C3380CC4-5D6E-409C-BE32-E72D297353CC}">
              <c16:uniqueId val="{00000003-8C99-473A-A7E4-99CF3594BE18}"/>
            </c:ext>
          </c:extLst>
        </c:ser>
        <c:dLbls>
          <c:showLegendKey val="0"/>
          <c:showVal val="0"/>
          <c:showCatName val="0"/>
          <c:showSerName val="0"/>
          <c:showPercent val="0"/>
          <c:showBubbleSize val="0"/>
        </c:dLbls>
        <c:smooth val="0"/>
        <c:axId val="98293248"/>
        <c:axId val="98294784"/>
      </c:lineChart>
      <c:catAx>
        <c:axId val="98293248"/>
        <c:scaling>
          <c:orientation val="minMax"/>
        </c:scaling>
        <c:delete val="0"/>
        <c:axPos val="b"/>
        <c:numFmt formatCode="General" sourceLinked="0"/>
        <c:majorTickMark val="out"/>
        <c:minorTickMark val="none"/>
        <c:tickLblPos val="nextTo"/>
        <c:txPr>
          <a:bodyPr/>
          <a:lstStyle/>
          <a:p>
            <a:pPr>
              <a:defRPr sz="1800" b="1">
                <a:latin typeface="Tw Cen MT" panose="020B0602020104020603" pitchFamily="34" charset="0"/>
              </a:defRPr>
            </a:pPr>
            <a:endParaRPr lang="en-US"/>
          </a:p>
        </c:txPr>
        <c:crossAx val="98294784"/>
        <c:crosses val="autoZero"/>
        <c:auto val="1"/>
        <c:lblAlgn val="ctr"/>
        <c:lblOffset val="100"/>
        <c:noMultiLvlLbl val="0"/>
      </c:catAx>
      <c:valAx>
        <c:axId val="98294784"/>
        <c:scaling>
          <c:orientation val="minMax"/>
          <c:min val="14000"/>
        </c:scaling>
        <c:delete val="0"/>
        <c:axPos val="l"/>
        <c:majorGridlines/>
        <c:numFmt formatCode="General" sourceLinked="1"/>
        <c:majorTickMark val="out"/>
        <c:minorTickMark val="none"/>
        <c:tickLblPos val="nextTo"/>
        <c:txPr>
          <a:bodyPr/>
          <a:lstStyle/>
          <a:p>
            <a:pPr>
              <a:defRPr sz="1600" b="1">
                <a:latin typeface="Tw Cen MT" panose="020B0602020104020603" pitchFamily="34" charset="0"/>
              </a:defRPr>
            </a:pPr>
            <a:endParaRPr lang="en-US"/>
          </a:p>
        </c:txPr>
        <c:crossAx val="98293248"/>
        <c:crosses val="autoZero"/>
        <c:crossBetween val="between"/>
      </c:valAx>
    </c:plotArea>
    <c:legend>
      <c:legendPos val="r"/>
      <c:layout>
        <c:manualLayout>
          <c:xMode val="edge"/>
          <c:yMode val="edge"/>
          <c:x val="0.867973894985127"/>
          <c:y val="0.23903254252252665"/>
          <c:w val="0.13202610501487291"/>
          <c:h val="0.25680159271231906"/>
        </c:manualLayout>
      </c:layout>
      <c:overlay val="0"/>
      <c:txPr>
        <a:bodyPr/>
        <a:lstStyle/>
        <a:p>
          <a:pPr>
            <a:defRPr sz="1600" b="1">
              <a:latin typeface="Tw Cen MT" panose="020B0602020104020603"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964571907646595E-2"/>
          <c:y val="3.3209259646564279E-2"/>
          <c:w val="0.49577346331022298"/>
          <c:h val="0.93358148070687141"/>
        </c:manualLayout>
      </c:layout>
      <c:barChart>
        <c:barDir val="col"/>
        <c:grouping val="clustered"/>
        <c:varyColors val="0"/>
        <c:ser>
          <c:idx val="1"/>
          <c:order val="0"/>
          <c:tx>
            <c:strRef>
              <c:f>[Individual97c3a8aa0f7848c7af4fee4e415b3e51.xlsx]Individual97c3a8aa0f7848c7af4fe!$A$2</c:f>
              <c:strCache>
                <c:ptCount val="1"/>
                <c:pt idx="0">
                  <c:v>Federal Litigation Section</c:v>
                </c:pt>
              </c:strCache>
            </c:strRef>
          </c:tx>
          <c:spPr>
            <a:solidFill>
              <a:schemeClr val="accent2"/>
            </a:solidFill>
            <a:ln>
              <a:noFill/>
            </a:ln>
            <a:effectLst/>
          </c:spPr>
          <c:invertIfNegative val="0"/>
          <c:cat>
            <c:strRef>
              <c:f>[Individual97c3a8aa0f7848c7af4fee4e415b3e51.xlsx]Individual97c3a8aa0f7848c7af4fe!$B$1</c:f>
              <c:strCache>
                <c:ptCount val="1"/>
                <c:pt idx="0">
                  <c:v>Count</c:v>
                </c:pt>
              </c:strCache>
            </c:strRef>
          </c:cat>
          <c:val>
            <c:numRef>
              <c:f>[Individual97c3a8aa0f7848c7af4fee4e415b3e51.xlsx]Individual97c3a8aa0f7848c7af4fe!$B$2</c:f>
              <c:numCache>
                <c:formatCode>General</c:formatCode>
                <c:ptCount val="1"/>
                <c:pt idx="0">
                  <c:v>33</c:v>
                </c:pt>
              </c:numCache>
            </c:numRef>
          </c:val>
          <c:extLst>
            <c:ext xmlns:c16="http://schemas.microsoft.com/office/drawing/2014/chart" uri="{C3380CC4-5D6E-409C-BE32-E72D297353CC}">
              <c16:uniqueId val="{00000000-5341-4811-BB0F-A4D5AE3340CF}"/>
            </c:ext>
          </c:extLst>
        </c:ser>
        <c:ser>
          <c:idx val="2"/>
          <c:order val="1"/>
          <c:tx>
            <c:strRef>
              <c:f>[Individual97c3a8aa0f7848c7af4fee4e415b3e51.xlsx]Individual97c3a8aa0f7848c7af4fe!$A$3</c:f>
              <c:strCache>
                <c:ptCount val="1"/>
                <c:pt idx="0">
                  <c:v>Labor and Employment Law Section</c:v>
                </c:pt>
              </c:strCache>
            </c:strRef>
          </c:tx>
          <c:spPr>
            <a:solidFill>
              <a:schemeClr val="accent3"/>
            </a:solidFill>
            <a:ln>
              <a:noFill/>
            </a:ln>
            <a:effectLst/>
          </c:spPr>
          <c:invertIfNegative val="0"/>
          <c:cat>
            <c:strRef>
              <c:f>[Individual97c3a8aa0f7848c7af4fee4e415b3e51.xlsx]Individual97c3a8aa0f7848c7af4fe!$B$1</c:f>
              <c:strCache>
                <c:ptCount val="1"/>
                <c:pt idx="0">
                  <c:v>Count</c:v>
                </c:pt>
              </c:strCache>
            </c:strRef>
          </c:cat>
          <c:val>
            <c:numRef>
              <c:f>[Individual97c3a8aa0f7848c7af4fee4e415b3e51.xlsx]Individual97c3a8aa0f7848c7af4fe!$B$3</c:f>
              <c:numCache>
                <c:formatCode>General</c:formatCode>
                <c:ptCount val="1"/>
                <c:pt idx="0">
                  <c:v>19</c:v>
                </c:pt>
              </c:numCache>
            </c:numRef>
          </c:val>
          <c:extLst>
            <c:ext xmlns:c16="http://schemas.microsoft.com/office/drawing/2014/chart" uri="{C3380CC4-5D6E-409C-BE32-E72D297353CC}">
              <c16:uniqueId val="{00000001-5341-4811-BB0F-A4D5AE3340CF}"/>
            </c:ext>
          </c:extLst>
        </c:ser>
        <c:ser>
          <c:idx val="3"/>
          <c:order val="2"/>
          <c:tx>
            <c:strRef>
              <c:f>[Individual97c3a8aa0f7848c7af4fee4e415b3e51.xlsx]Individual97c3a8aa0f7848c7af4fe!$A$4</c:f>
              <c:strCache>
                <c:ptCount val="1"/>
                <c:pt idx="0">
                  <c:v>Younger Lawyers Division</c:v>
                </c:pt>
              </c:strCache>
            </c:strRef>
          </c:tx>
          <c:spPr>
            <a:solidFill>
              <a:schemeClr val="accent4"/>
            </a:solidFill>
            <a:ln>
              <a:noFill/>
            </a:ln>
            <a:effectLst/>
          </c:spPr>
          <c:invertIfNegative val="0"/>
          <c:cat>
            <c:strRef>
              <c:f>[Individual97c3a8aa0f7848c7af4fee4e415b3e51.xlsx]Individual97c3a8aa0f7848c7af4fe!$B$1</c:f>
              <c:strCache>
                <c:ptCount val="1"/>
                <c:pt idx="0">
                  <c:v>Count</c:v>
                </c:pt>
              </c:strCache>
            </c:strRef>
          </c:cat>
          <c:val>
            <c:numRef>
              <c:f>[Individual97c3a8aa0f7848c7af4fee4e415b3e51.xlsx]Individual97c3a8aa0f7848c7af4fe!$B$4</c:f>
              <c:numCache>
                <c:formatCode>General</c:formatCode>
                <c:ptCount val="1"/>
                <c:pt idx="0">
                  <c:v>19</c:v>
                </c:pt>
              </c:numCache>
            </c:numRef>
          </c:val>
          <c:extLst>
            <c:ext xmlns:c16="http://schemas.microsoft.com/office/drawing/2014/chart" uri="{C3380CC4-5D6E-409C-BE32-E72D297353CC}">
              <c16:uniqueId val="{00000002-5341-4811-BB0F-A4D5AE3340CF}"/>
            </c:ext>
          </c:extLst>
        </c:ser>
        <c:ser>
          <c:idx val="4"/>
          <c:order val="3"/>
          <c:tx>
            <c:strRef>
              <c:f>[Individual97c3a8aa0f7848c7af4fee4e415b3e51.xlsx]Individual97c3a8aa0f7848c7af4fe!$A$5</c:f>
              <c:strCache>
                <c:ptCount val="1"/>
                <c:pt idx="0">
                  <c:v>Qui Tam Section</c:v>
                </c:pt>
              </c:strCache>
            </c:strRef>
          </c:tx>
          <c:spPr>
            <a:solidFill>
              <a:schemeClr val="accent5"/>
            </a:solidFill>
            <a:ln>
              <a:noFill/>
            </a:ln>
            <a:effectLst/>
          </c:spPr>
          <c:invertIfNegative val="0"/>
          <c:cat>
            <c:strRef>
              <c:f>[Individual97c3a8aa0f7848c7af4fee4e415b3e51.xlsx]Individual97c3a8aa0f7848c7af4fe!$B$1</c:f>
              <c:strCache>
                <c:ptCount val="1"/>
                <c:pt idx="0">
                  <c:v>Count</c:v>
                </c:pt>
              </c:strCache>
            </c:strRef>
          </c:cat>
          <c:val>
            <c:numRef>
              <c:f>[Individual97c3a8aa0f7848c7af4fee4e415b3e51.xlsx]Individual97c3a8aa0f7848c7af4fe!$B$5</c:f>
              <c:numCache>
                <c:formatCode>General</c:formatCode>
                <c:ptCount val="1"/>
                <c:pt idx="0">
                  <c:v>13</c:v>
                </c:pt>
              </c:numCache>
            </c:numRef>
          </c:val>
          <c:extLst>
            <c:ext xmlns:c16="http://schemas.microsoft.com/office/drawing/2014/chart" uri="{C3380CC4-5D6E-409C-BE32-E72D297353CC}">
              <c16:uniqueId val="{00000003-5341-4811-BB0F-A4D5AE3340CF}"/>
            </c:ext>
          </c:extLst>
        </c:ser>
        <c:dLbls>
          <c:showLegendKey val="0"/>
          <c:showVal val="0"/>
          <c:showCatName val="0"/>
          <c:showSerName val="0"/>
          <c:showPercent val="0"/>
          <c:showBubbleSize val="0"/>
        </c:dLbls>
        <c:gapWidth val="36"/>
        <c:overlap val="-36"/>
        <c:axId val="461820520"/>
        <c:axId val="461814944"/>
      </c:barChart>
      <c:catAx>
        <c:axId val="461820520"/>
        <c:scaling>
          <c:orientation val="minMax"/>
        </c:scaling>
        <c:delete val="1"/>
        <c:axPos val="b"/>
        <c:numFmt formatCode="General" sourceLinked="1"/>
        <c:majorTickMark val="none"/>
        <c:minorTickMark val="none"/>
        <c:tickLblPos val="nextTo"/>
        <c:crossAx val="461814944"/>
        <c:crosses val="autoZero"/>
        <c:auto val="1"/>
        <c:lblAlgn val="ctr"/>
        <c:lblOffset val="100"/>
        <c:noMultiLvlLbl val="0"/>
      </c:catAx>
      <c:valAx>
        <c:axId val="461814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61820520"/>
        <c:crosses val="autoZero"/>
        <c:crossBetween val="between"/>
      </c:valAx>
      <c:spPr>
        <a:noFill/>
        <a:ln>
          <a:noFill/>
        </a:ln>
        <a:effectLst/>
      </c:spPr>
    </c:plotArea>
    <c:legend>
      <c:legendPos val="r"/>
      <c:layout>
        <c:manualLayout>
          <c:xMode val="edge"/>
          <c:yMode val="edge"/>
          <c:x val="0.54663533572193013"/>
          <c:y val="7.9975712834890633E-2"/>
          <c:w val="0.44388057791633706"/>
          <c:h val="0.6187037549954497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4/24/2017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4/24/2017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5C7F73-BEF7-D74C-8E8D-F605EA7D6E78}" type="slidenum">
              <a:rPr lang="en-US" smtClean="0"/>
              <a:t>5</a:t>
            </a:fld>
            <a:endParaRPr lang="en-US"/>
          </a:p>
        </p:txBody>
      </p:sp>
    </p:spTree>
    <p:extLst>
      <p:ext uri="{BB962C8B-B14F-4D97-AF65-F5344CB8AC3E}">
        <p14:creationId xmlns:p14="http://schemas.microsoft.com/office/powerpoint/2010/main" val="1790019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5C7F73-BEF7-D74C-8E8D-F605EA7D6E7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96225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5C7F73-BEF7-D74C-8E8D-F605EA7D6E78}" type="slidenum">
              <a:rPr lang="en-US" smtClean="0"/>
              <a:t>8</a:t>
            </a:fld>
            <a:endParaRPr lang="en-US"/>
          </a:p>
        </p:txBody>
      </p:sp>
    </p:spTree>
    <p:extLst>
      <p:ext uri="{BB962C8B-B14F-4D97-AF65-F5344CB8AC3E}">
        <p14:creationId xmlns:p14="http://schemas.microsoft.com/office/powerpoint/2010/main" val="257113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9</a:t>
            </a:fld>
            <a:endParaRPr lang="en-US"/>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424C927-8B19-0245-A237-ECAEFF140A57}"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24C927-8B19-0245-A237-ECAEFF140A57}"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24C927-8B19-0245-A237-ECAEFF140A57}"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24C927-8B19-0245-A237-ECAEFF140A57}"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24C927-8B19-0245-A237-ECAEFF140A57}" type="datetimeFigureOut">
              <a:rPr lang="en-US" smtClean="0"/>
              <a:t>4/24/2017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24C927-8B19-0245-A237-ECAEFF140A57}" type="datetimeFigureOut">
              <a:rPr lang="en-US" smtClean="0"/>
              <a:t>4/24/2017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24C927-8B19-0245-A237-ECAEFF140A57}" type="datetimeFigureOut">
              <a:rPr lang="en-US" smtClean="0"/>
              <a:t>4/24/2017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4/24/2017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4/24/2017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4/24/2017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4/24/2017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emf"/><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a:t>Roanoke Chapter</a:t>
            </a:r>
          </a:p>
          <a:p>
            <a:endParaRPr lang="en-US" sz="50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a:t>Roanoke Chapter Membership</a:t>
            </a:r>
            <a:endParaRPr lang="en-US" sz="3600" dirty="0"/>
          </a:p>
        </p:txBody>
      </p:sp>
      <p:sp>
        <p:nvSpPr>
          <p:cNvPr id="11" name="TextBox 10"/>
          <p:cNvSpPr txBox="1"/>
          <p:nvPr/>
        </p:nvSpPr>
        <p:spPr>
          <a:xfrm>
            <a:off x="844542" y="4950764"/>
            <a:ext cx="7465075" cy="923330"/>
          </a:xfrm>
          <a:prstGeom prst="rect">
            <a:avLst/>
          </a:prstGeom>
          <a:noFill/>
        </p:spPr>
        <p:txBody>
          <a:bodyPr wrap="square" numCol="1" rtlCol="0">
            <a:spAutoFit/>
          </a:bodyPr>
          <a:lstStyle/>
          <a:p>
            <a:pPr algn="ctr" defTabSz="457200"/>
            <a:endParaRPr lang="en-US" dirty="0">
              <a:solidFill>
                <a:schemeClr val="tx2">
                  <a:lumMod val="50000"/>
                </a:schemeClr>
              </a:solidFill>
            </a:endParaRPr>
          </a:p>
          <a:p>
            <a:pPr algn="ctr" defTabSz="457200"/>
            <a:r>
              <a:rPr lang="en-US" sz="3600" b="1" dirty="0">
                <a:solidFill>
                  <a:schemeClr val="tx2">
                    <a:lumMod val="50000"/>
                  </a:schemeClr>
                </a:solidFill>
              </a:rPr>
              <a:t>95 Total Members</a:t>
            </a:r>
          </a:p>
        </p:txBody>
      </p:sp>
      <p:pic>
        <p:nvPicPr>
          <p:cNvPr id="1026" name="Picture 2" descr="http://www.fedbar.org/Chapters/Roanoke-Chapter/roanokechapt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9180" y="1518543"/>
            <a:ext cx="6526421" cy="3056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740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a:t>Roanoke Chapter Membership</a:t>
            </a:r>
            <a:endParaRPr lang="en-US" sz="3600" dirty="0"/>
          </a:p>
        </p:txBody>
      </p:sp>
      <p:sp>
        <p:nvSpPr>
          <p:cNvPr id="9" name="TextBox 8"/>
          <p:cNvSpPr txBox="1"/>
          <p:nvPr/>
        </p:nvSpPr>
        <p:spPr>
          <a:xfrm>
            <a:off x="560802" y="1083625"/>
            <a:ext cx="7961853" cy="861774"/>
          </a:xfrm>
          <a:prstGeom prst="rect">
            <a:avLst/>
          </a:prstGeom>
          <a:noFill/>
        </p:spPr>
        <p:txBody>
          <a:bodyPr wrap="square" rtlCol="0">
            <a:spAutoFit/>
          </a:bodyPr>
          <a:lstStyle/>
          <a:p>
            <a:pPr algn="ctr" defTabSz="457200"/>
            <a:r>
              <a:rPr lang="en-US" sz="2500" b="1" dirty="0">
                <a:solidFill>
                  <a:prstClr val="black"/>
                </a:solidFill>
              </a:rPr>
              <a:t>Sections and Divisions within the Roanoke Chapter that have the Most Members</a:t>
            </a:r>
          </a:p>
        </p:txBody>
      </p:sp>
      <p:graphicFrame>
        <p:nvGraphicFramePr>
          <p:cNvPr id="8" name="Chart 7">
            <a:extLst>
              <a:ext uri="{FF2B5EF4-FFF2-40B4-BE49-F238E27FC236}">
                <a16:creationId xmlns:a16="http://schemas.microsoft.com/office/drawing/2014/main" id="{5DEF0BB3-016F-4925-893E-35E03F91B703}"/>
              </a:ext>
            </a:extLst>
          </p:cNvPr>
          <p:cNvGraphicFramePr>
            <a:graphicFrameLocks/>
          </p:cNvGraphicFramePr>
          <p:nvPr>
            <p:extLst>
              <p:ext uri="{D42A27DB-BD31-4B8C-83A1-F6EECF244321}">
                <p14:modId xmlns:p14="http://schemas.microsoft.com/office/powerpoint/2010/main" val="1126066580"/>
              </p:ext>
            </p:extLst>
          </p:nvPr>
        </p:nvGraphicFramePr>
        <p:xfrm>
          <a:off x="256032" y="2057400"/>
          <a:ext cx="8596400" cy="424586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139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90880" y="4742"/>
            <a:ext cx="7772400" cy="1064037"/>
          </a:xfrm>
        </p:spPr>
        <p:txBody>
          <a:bodyPr>
            <a:normAutofit/>
          </a:bodyPr>
          <a:lstStyle/>
          <a:p>
            <a:r>
              <a:rPr lang="en-US" sz="3500" b="1" dirty="0"/>
              <a:t>Member Plus Program</a:t>
            </a:r>
          </a:p>
        </p:txBody>
      </p:sp>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a:t>Participating organizations include: </a:t>
            </a:r>
            <a:r>
              <a:rPr lang="en-US" sz="2000" b="1" i="1" dirty="0"/>
              <a:t>Avis, Budget, HP, Liberty Mutual, OfficeMax, UBER, UPS, </a:t>
            </a:r>
            <a:r>
              <a:rPr lang="en-US" sz="2000" b="1" dirty="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a:t>For a full list of participating partners please visit fedbar.org.</a:t>
            </a:r>
          </a:p>
          <a:p>
            <a:endParaRPr lang="en-US" dirty="0"/>
          </a:p>
        </p:txBody>
      </p:sp>
      <p:pic>
        <p:nvPicPr>
          <p:cNvPr id="9"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0218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a:t>Contains profiles published in </a:t>
            </a:r>
            <a:r>
              <a:rPr lang="en-US" sz="2000" b="1" i="1" dirty="0"/>
              <a:t>The Federal Lawyer</a:t>
            </a:r>
            <a:r>
              <a:rPr lang="en-US" sz="2000" b="1" dirty="0"/>
              <a:t> magazine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a:t>All profiles from 2007 to present </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a:t>Organized by circuit and district</a:t>
            </a:r>
          </a:p>
          <a:p>
            <a:pPr lvl="0"/>
            <a:r>
              <a:rPr lang="en-US" sz="2000" b="1" dirty="0"/>
              <a:t>  </a:t>
            </a:r>
          </a:p>
          <a:p>
            <a:pPr marL="342900" lvl="0" indent="-342900">
              <a:buFont typeface="Arial" pitchFamily="34" charset="0"/>
              <a:buChar char="•"/>
            </a:pPr>
            <a:r>
              <a:rPr lang="en-US" sz="2000" b="1" dirty="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a:t>Updated 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Coming Soon!</a:t>
            </a:r>
          </a:p>
        </p:txBody>
      </p:sp>
      <p:pic>
        <p:nvPicPr>
          <p:cNvPr id="8" name="Picture 2" descr="http://www.fedbar.org/Image-Library/Events/2017-Annual-Meeting/AM17Header.as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2338" y="1412332"/>
            <a:ext cx="6539377" cy="3038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84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a:t>FBA Mission Statement</a:t>
            </a:r>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a:t>FBA National Membership</a:t>
            </a:r>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a:t>19,000+ Members and 2,500+ Law Student Associate Members nationwide</a:t>
            </a:r>
          </a:p>
          <a:p>
            <a:pPr algn="l"/>
            <a:endParaRPr lang="en-US" sz="1000" b="1" dirty="0"/>
          </a:p>
          <a:p>
            <a:pPr algn="l"/>
            <a:endParaRPr lang="en-US" sz="1000" b="1" dirty="0"/>
          </a:p>
          <a:p>
            <a:pPr marL="571500" indent="-571500" algn="l">
              <a:buFont typeface="Arial" panose="020B0604020202020204" pitchFamily="34" charset="0"/>
              <a:buChar char="•"/>
            </a:pPr>
            <a:r>
              <a:rPr lang="en-US" sz="3000" b="1" dirty="0"/>
              <a:t>Over 100 Chapters around the country</a:t>
            </a:r>
          </a:p>
          <a:p>
            <a:pPr algn="l"/>
            <a:endParaRPr lang="en-US" sz="1000" b="1" dirty="0"/>
          </a:p>
          <a:p>
            <a:pPr algn="l"/>
            <a:endParaRPr lang="en-US" sz="1000" b="1" dirty="0"/>
          </a:p>
          <a:p>
            <a:pPr marL="571500" indent="-571500" algn="l">
              <a:buFont typeface="Arial" panose="020B0604020202020204" pitchFamily="34" charset="0"/>
              <a:buChar char="•"/>
            </a:pPr>
            <a:r>
              <a:rPr lang="en-US" sz="3000" b="1" dirty="0"/>
              <a:t>Retention rate of 83%</a:t>
            </a:r>
          </a:p>
          <a:p>
            <a:pPr algn="l"/>
            <a:endParaRPr lang="en-US" sz="2500" dirty="0"/>
          </a:p>
          <a:p>
            <a:r>
              <a:rPr lang="en-US" sz="2500" b="1" i="1" u="sng" dirty="0">
                <a:solidFill>
                  <a:schemeClr val="tx2">
                    <a:lumMod val="50000"/>
                  </a:schemeClr>
                </a:solidFill>
              </a:rPr>
              <a:t>Benchmark</a:t>
            </a:r>
            <a:r>
              <a:rPr lang="en-US" sz="2500" b="1" i="1" dirty="0">
                <a:solidFill>
                  <a:schemeClr val="tx2">
                    <a:lumMod val="50000"/>
                  </a:schemeClr>
                </a:solidFill>
              </a:rPr>
              <a:t>:  Retention rates for similar sized </a:t>
            </a:r>
            <a:br>
              <a:rPr lang="en-US" sz="2500" b="1" i="1" dirty="0">
                <a:solidFill>
                  <a:schemeClr val="tx2">
                    <a:lumMod val="50000"/>
                  </a:schemeClr>
                </a:solidFill>
              </a:rPr>
            </a:br>
            <a:r>
              <a:rPr lang="en-US" sz="2500" b="1" i="1" dirty="0">
                <a:solidFill>
                  <a:schemeClr val="tx2">
                    <a:lumMod val="50000"/>
                  </a:schemeClr>
                </a:solidFill>
              </a:rPr>
              <a:t>voluntary bar associations ranged from 82-97%</a:t>
            </a: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a:t>Monthly Membership Counts </a:t>
            </a:r>
            <a:br>
              <a:rPr lang="en-US" sz="3500" b="1" dirty="0"/>
            </a:br>
            <a:r>
              <a:rPr lang="en-US" sz="3500" b="1" dirty="0"/>
              <a:t>FY2014-2017</a:t>
            </a:r>
          </a:p>
        </p:txBody>
      </p:sp>
      <p:graphicFrame>
        <p:nvGraphicFramePr>
          <p:cNvPr id="12" name="Chart 11">
            <a:extLst/>
          </p:cNvPr>
          <p:cNvGraphicFramePr>
            <a:graphicFrameLocks/>
          </p:cNvGraphicFramePr>
          <p:nvPr>
            <p:extLst>
              <p:ext uri="{D42A27DB-BD31-4B8C-83A1-F6EECF244321}">
                <p14:modId xmlns:p14="http://schemas.microsoft.com/office/powerpoint/2010/main" val="3106701781"/>
              </p:ext>
            </p:extLst>
          </p:nvPr>
        </p:nvGraphicFramePr>
        <p:xfrm>
          <a:off x="415780" y="1815547"/>
          <a:ext cx="7787316" cy="44924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119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3">
            <a:lum bright="70000" contrast="-70000"/>
            <a:alphaModFix amt="12000"/>
            <a:extLst>
              <a:ext uri="{BEBA8EAE-BF5A-486C-A8C5-ECC9F3942E4B}">
                <a14:imgProps xmlns:a14="http://schemas.microsoft.com/office/drawing/2010/main">
                  <a14:imgLayer r:embed="rId4">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a:t>Where are FBA Members?</a:t>
            </a:r>
            <a:endParaRPr lang="en-US" sz="3200" dirty="0"/>
          </a:p>
        </p:txBody>
      </p:sp>
      <p:pic>
        <p:nvPicPr>
          <p:cNvPr id="9" name="Picture 8"/>
          <p:cNvPicPr>
            <a:picLocks noChangeAspect="1"/>
          </p:cNvPicPr>
          <p:nvPr/>
        </p:nvPicPr>
        <p:blipFill>
          <a:blip r:embed="rId5"/>
          <a:stretch>
            <a:fillRect/>
          </a:stretch>
        </p:blipFill>
        <p:spPr>
          <a:xfrm>
            <a:off x="0" y="6463757"/>
            <a:ext cx="9154160" cy="404403"/>
          </a:xfrm>
          <a:prstGeom prst="rect">
            <a:avLst/>
          </a:prstGeom>
        </p:spPr>
      </p:pic>
      <p:pic>
        <p:nvPicPr>
          <p:cNvPr id="10" name="Picture 9" descr="FBAseal-VECTOR PMS2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1" name="Picture 10"/>
          <p:cNvPicPr>
            <a:picLocks noChangeAspect="1"/>
          </p:cNvPicPr>
          <p:nvPr/>
        </p:nvPicPr>
        <p:blipFill>
          <a:blip r:embed="rId7"/>
          <a:stretch>
            <a:fillRect/>
          </a:stretch>
        </p:blipFill>
        <p:spPr>
          <a:xfrm>
            <a:off x="436467" y="1444026"/>
            <a:ext cx="6958245" cy="4511580"/>
          </a:xfrm>
          <a:prstGeom prst="rect">
            <a:avLst/>
          </a:prstGeom>
        </p:spPr>
      </p:pic>
    </p:spTree>
    <p:extLst>
      <p:ext uri="{BB962C8B-B14F-4D97-AF65-F5344CB8AC3E}">
        <p14:creationId xmlns:p14="http://schemas.microsoft.com/office/powerpoint/2010/main" val="1977517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9" name="Picture 8"/>
          <p:cNvPicPr>
            <a:picLocks noChangeAspect="1"/>
          </p:cNvPicPr>
          <p:nvPr/>
        </p:nvPicPr>
        <p:blipFill rotWithShape="1">
          <a:blip r:embed="rId5"/>
          <a:srcRect r="50890"/>
          <a:stretch/>
        </p:blipFill>
        <p:spPr>
          <a:xfrm>
            <a:off x="1035438" y="1627597"/>
            <a:ext cx="2806407" cy="3938170"/>
          </a:xfrm>
          <a:prstGeom prst="rect">
            <a:avLst/>
          </a:prstGeom>
        </p:spPr>
      </p:pic>
      <p:pic>
        <p:nvPicPr>
          <p:cNvPr id="11" name="Picture 10"/>
          <p:cNvPicPr>
            <a:picLocks noChangeAspect="1"/>
          </p:cNvPicPr>
          <p:nvPr/>
        </p:nvPicPr>
        <p:blipFill rotWithShape="1">
          <a:blip r:embed="rId5"/>
          <a:srcRect l="54653"/>
          <a:stretch/>
        </p:blipFill>
        <p:spPr>
          <a:xfrm>
            <a:off x="4293704" y="1627597"/>
            <a:ext cx="2690191" cy="4088300"/>
          </a:xfrm>
          <a:prstGeom prst="rect">
            <a:avLst/>
          </a:prstGeom>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Sections and Divisions</a:t>
            </a:r>
            <a:br>
              <a:rPr lang="en-US" sz="3600" b="1" dirty="0"/>
            </a:br>
            <a:endParaRPr lang="en-US" sz="2400" dirty="0"/>
          </a:p>
        </p:txBody>
      </p:sp>
      <p:sp>
        <p:nvSpPr>
          <p:cNvPr id="8" name="TextBox 7"/>
          <p:cNvSpPr txBox="1"/>
          <p:nvPr/>
        </p:nvSpPr>
        <p:spPr>
          <a:xfrm>
            <a:off x="322181" y="990620"/>
            <a:ext cx="8141099" cy="5878532"/>
          </a:xfrm>
          <a:prstGeom prst="rect">
            <a:avLst/>
          </a:prstGeom>
          <a:noFill/>
        </p:spPr>
        <p:txBody>
          <a:bodyPr wrap="square" numCol="2"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sng" strike="noStrike" kern="1200" cap="none" spc="0" normalizeH="0" baseline="0" noProof="0" dirty="0">
                <a:ln>
                  <a:noFill/>
                </a:ln>
                <a:solidFill>
                  <a:prstClr val="black"/>
                </a:solidFill>
                <a:effectLst/>
                <a:uLnTx/>
                <a:uFillTx/>
                <a:latin typeface="Calibri"/>
                <a:ea typeface="+mn-ea"/>
                <a:cs typeface="+mn-cs"/>
              </a:rPr>
              <a:t>Sections</a:t>
            </a:r>
          </a:p>
          <a:p>
            <a:pPr marL="742950" marR="0" lvl="1"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Admiralty </a:t>
            </a:r>
          </a:p>
          <a:p>
            <a:pPr marL="742950" marR="0" lvl="1"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Alternative Dispute Resolution</a:t>
            </a:r>
          </a:p>
          <a:p>
            <a:pPr marL="742950" marR="0" lvl="1"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Antitrust &amp; Trade Regulation</a:t>
            </a:r>
          </a:p>
          <a:p>
            <a:pPr marL="742950" marR="0" lvl="1"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Banking </a:t>
            </a:r>
          </a:p>
          <a:p>
            <a:pPr marL="742950" marR="0" lvl="1"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Bankruptcy </a:t>
            </a:r>
          </a:p>
          <a:p>
            <a:pPr marL="742950" marR="0" lvl="1"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Civil Rights </a:t>
            </a:r>
          </a:p>
          <a:p>
            <a:pPr marL="742950" marR="0" lvl="1"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Criminal </a:t>
            </a:r>
          </a:p>
          <a:p>
            <a:pPr marL="742950" marR="0" lvl="1"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Environment, Energy, &amp; Natural Resources</a:t>
            </a:r>
          </a:p>
          <a:p>
            <a:pPr marL="742950" marR="0" lvl="1"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Federal Litigation</a:t>
            </a:r>
          </a:p>
          <a:p>
            <a:pPr marL="742950" marR="0" lvl="1"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Government Contracts</a:t>
            </a:r>
          </a:p>
          <a:p>
            <a:pPr marL="742950" marR="0" lvl="1"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Health </a:t>
            </a:r>
          </a:p>
          <a:p>
            <a:pPr marL="742950" marR="0" lvl="1"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Immigration </a:t>
            </a:r>
          </a:p>
          <a:p>
            <a:pPr marL="0" marR="0" lvl="0" indent="0" algn="l" defTabSz="457200" rtl="0" eaLnBrk="1" fontAlgn="auto" latinLnBrk="0" hangingPunct="1">
              <a:lnSpc>
                <a:spcPct val="100000"/>
              </a:lnSpc>
              <a:spcBef>
                <a:spcPts val="0"/>
              </a:spcBef>
              <a:spcAft>
                <a:spcPts val="0"/>
              </a:spcAft>
              <a:buClrTx/>
              <a:buSzTx/>
              <a:buFontTx/>
              <a:buNone/>
              <a:tabLst/>
              <a:defRPr/>
            </a:pPr>
            <a:br>
              <a:rPr kumimoji="0" lang="en-US" sz="200" b="1" i="0" u="sng" strike="noStrike" kern="1200" cap="none" spc="0" normalizeH="0" baseline="0" noProof="0" dirty="0">
                <a:ln>
                  <a:noFill/>
                </a:ln>
                <a:solidFill>
                  <a:prstClr val="black"/>
                </a:solidFill>
                <a:effectLst/>
                <a:uLnTx/>
                <a:uFillTx/>
                <a:latin typeface="Calibri"/>
                <a:ea typeface="+mn-ea"/>
                <a:cs typeface="+mn-cs"/>
              </a:rPr>
            </a:br>
            <a:br>
              <a:rPr kumimoji="0" lang="en-US" sz="200" b="1" i="0" u="sng" strike="noStrike" kern="1200" cap="none" spc="0" normalizeH="0" baseline="0" noProof="0" dirty="0">
                <a:ln>
                  <a:noFill/>
                </a:ln>
                <a:solidFill>
                  <a:prstClr val="black"/>
                </a:solidFill>
                <a:effectLst/>
                <a:uLnTx/>
                <a:uFillTx/>
                <a:latin typeface="Calibri"/>
                <a:ea typeface="+mn-ea"/>
                <a:cs typeface="+mn-cs"/>
              </a:rPr>
            </a:br>
            <a:r>
              <a:rPr kumimoji="0" lang="en-US" sz="2200" b="1" i="0" u="sng" strike="noStrike" kern="1200" cap="none" spc="0" normalizeH="0" baseline="0" noProof="0" dirty="0">
                <a:ln>
                  <a:noFill/>
                </a:ln>
                <a:solidFill>
                  <a:prstClr val="black"/>
                </a:solidFill>
                <a:effectLst/>
                <a:uLnTx/>
                <a:uFillTx/>
                <a:latin typeface="Calibri"/>
                <a:ea typeface="+mn-ea"/>
                <a:cs typeface="+mn-cs"/>
              </a:rPr>
              <a:t>Divisions</a:t>
            </a:r>
          </a:p>
          <a:p>
            <a:pPr marL="742950" marR="0" lvl="1"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Corporate &amp; Association Council</a:t>
            </a:r>
          </a:p>
          <a:p>
            <a:pPr marL="742950" marR="0" lvl="1"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Judiciary </a:t>
            </a:r>
          </a:p>
          <a:p>
            <a:pPr marL="742950" marR="0" lvl="1"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Senior Lawyers </a:t>
            </a:r>
          </a:p>
          <a:p>
            <a:pPr marL="742950" marR="0" lvl="1"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Younger Lawyers</a:t>
            </a:r>
          </a:p>
          <a:p>
            <a:pPr marL="742950" marR="0" lvl="1"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Law Student</a:t>
            </a:r>
          </a:p>
          <a:p>
            <a:pPr marL="742950" marR="0" lvl="1" indent="-285750" algn="l" defTabSz="457200" rtl="0" eaLnBrk="1" fontAlgn="auto" latinLnBrk="0" hangingPunct="1">
              <a:lnSpc>
                <a:spcPct val="100000"/>
              </a:lnSpc>
              <a:spcBef>
                <a:spcPts val="0"/>
              </a:spcBef>
              <a:spcAft>
                <a:spcPts val="0"/>
              </a:spcAft>
              <a:buClrTx/>
              <a:buSzTx/>
              <a:buFont typeface="Arial"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Indian</a:t>
            </a:r>
          </a:p>
          <a:p>
            <a:pPr marL="742950" marR="0" lvl="1"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Intellectual Property </a:t>
            </a:r>
          </a:p>
          <a:p>
            <a:pPr marL="742950" marR="0" lvl="1"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International </a:t>
            </a:r>
          </a:p>
          <a:p>
            <a:pPr marL="742950" marR="0" lvl="1"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Labor &amp; Employment </a:t>
            </a:r>
          </a:p>
          <a:p>
            <a:pPr marL="742950" marR="0" lvl="1"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LGBT </a:t>
            </a:r>
          </a:p>
          <a:p>
            <a:pPr marL="742950" marR="0" lvl="1"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Qui Tam </a:t>
            </a:r>
          </a:p>
          <a:p>
            <a:pPr marL="742950" marR="0" lvl="1"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Securities</a:t>
            </a:r>
          </a:p>
          <a:p>
            <a:pPr marL="742950" marR="0" lvl="1"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Social Security </a:t>
            </a:r>
          </a:p>
          <a:p>
            <a:pPr marL="742950" marR="0" lvl="1"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State &amp; Local Government Relations</a:t>
            </a:r>
          </a:p>
          <a:p>
            <a:pPr marL="742950" marR="0" lvl="1"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Taxation</a:t>
            </a:r>
          </a:p>
          <a:p>
            <a:pPr marL="742950" marR="0" lvl="1"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Transportation &amp; Transportation Security</a:t>
            </a:r>
          </a:p>
          <a:p>
            <a:pPr marL="742950" marR="0" lvl="1"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Veterans and Military</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itchFamily="34" charset="0"/>
              <a:buChar char="•"/>
              <a:tabLst/>
              <a:defRPr/>
            </a:pPr>
            <a:endParaRPr kumimoji="0" lang="en-US" sz="2800" b="1"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itchFamily="34" charset="0"/>
              <a:buChar char="•"/>
              <a:tabLst/>
              <a:defRPr/>
            </a:pPr>
            <a:endParaRPr kumimoji="0" lang="en-US" sz="2800" b="1"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itchFamily="34" charset="0"/>
              <a:buChar char="•"/>
              <a:tabLst/>
              <a:defRPr/>
            </a:pPr>
            <a:endParaRPr kumimoji="0" lang="en-US" sz="2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4371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a:solidFill>
                <a:srgbClr val="0070C0"/>
              </a:solidFill>
            </a:endParaRPr>
          </a:p>
          <a:p>
            <a:endParaRPr lang="en-US" dirty="0"/>
          </a:p>
        </p:txBody>
      </p:sp>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pic>
        <p:nvPicPr>
          <p:cNvPr id="8" name="Picture 7"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pic>
        <p:nvPicPr>
          <p:cNvPr id="11" name="Picture 10"/>
          <p:cNvPicPr>
            <a:picLocks noChangeAspect="1"/>
          </p:cNvPicPr>
          <p:nvPr/>
        </p:nvPicPr>
        <p:blipFill rotWithShape="1">
          <a:blip r:embed="rId5"/>
          <a:srcRect b="58009"/>
          <a:stretch/>
        </p:blipFill>
        <p:spPr>
          <a:xfrm>
            <a:off x="262756" y="1309985"/>
            <a:ext cx="3794274" cy="4200818"/>
          </a:xfrm>
          <a:prstGeom prst="rect">
            <a:avLst/>
          </a:prstGeom>
        </p:spPr>
      </p:pic>
      <p:pic>
        <p:nvPicPr>
          <p:cNvPr id="12" name="Picture 11"/>
          <p:cNvPicPr>
            <a:picLocks noChangeAspect="1"/>
          </p:cNvPicPr>
          <p:nvPr/>
        </p:nvPicPr>
        <p:blipFill rotWithShape="1">
          <a:blip r:embed="rId5"/>
          <a:srcRect t="42691"/>
          <a:stretch/>
        </p:blipFill>
        <p:spPr>
          <a:xfrm>
            <a:off x="4176298" y="1132918"/>
            <a:ext cx="3231809" cy="4883426"/>
          </a:xfrm>
          <a:prstGeom prst="rect">
            <a:avLst/>
          </a:prstGeom>
        </p:spPr>
      </p:pic>
    </p:spTree>
    <p:extLst>
      <p:ext uri="{BB962C8B-B14F-4D97-AF65-F5344CB8AC3E}">
        <p14:creationId xmlns:p14="http://schemas.microsoft.com/office/powerpoint/2010/main" val="4237383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Sections and Divisions</a:t>
            </a:r>
            <a:br>
              <a:rPr lang="en-US" sz="3600" b="1" dirty="0"/>
            </a:br>
            <a:endParaRPr lang="en-US" sz="2400" dirty="0"/>
          </a:p>
        </p:txBody>
      </p:sp>
      <p:pic>
        <p:nvPicPr>
          <p:cNvPr id="7" name="Picture 6"/>
          <p:cNvPicPr>
            <a:picLocks noChangeAspect="1"/>
          </p:cNvPicPr>
          <p:nvPr/>
        </p:nvPicPr>
        <p:blipFill rotWithShape="1">
          <a:blip r:embed="rId5"/>
          <a:srcRect l="62029" t="60628" r="15664" b="12834"/>
          <a:stretch/>
        </p:blipFill>
        <p:spPr>
          <a:xfrm>
            <a:off x="1497495" y="1627597"/>
            <a:ext cx="5950227" cy="3981746"/>
          </a:xfrm>
          <a:prstGeom prst="rect">
            <a:avLst/>
          </a:prstGeom>
        </p:spPr>
      </p:pic>
    </p:spTree>
    <p:extLst>
      <p:ext uri="{BB962C8B-B14F-4D97-AF65-F5344CB8AC3E}">
        <p14:creationId xmlns:p14="http://schemas.microsoft.com/office/powerpoint/2010/main" val="2564178961"/>
      </p:ext>
    </p:extLst>
  </p:cSld>
  <p:clrMapOvr>
    <a:masterClrMapping/>
  </p:clrMapOvr>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1389</TotalTime>
  <Words>237</Words>
  <Application>Microsoft Office PowerPoint</Application>
  <PresentationFormat>On-screen Show (4:3)</PresentationFormat>
  <Paragraphs>93</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Franklin Gothic Book</vt:lpstr>
      <vt:lpstr>InsTax Slides Template</vt:lpstr>
      <vt:lpstr>PowerPoint Presentation</vt:lpstr>
      <vt:lpstr>FBA Mission Statement</vt:lpstr>
      <vt:lpstr>FBA National Membership</vt:lpstr>
      <vt:lpstr>Monthly Membership Counts  FY2014-2017</vt:lpstr>
      <vt:lpstr>PowerPoint Presentation</vt:lpstr>
      <vt:lpstr>FBA Member Demographics </vt:lpstr>
      <vt:lpstr>FBA Sections and Divisions </vt:lpstr>
      <vt:lpstr>PowerPoint Presentation</vt:lpstr>
      <vt:lpstr>FBA Sections and Divisions </vt:lpstr>
      <vt:lpstr>Roanoke Chapter Membership</vt:lpstr>
      <vt:lpstr>Roanoke Chapter Membership</vt:lpstr>
      <vt:lpstr>Member Plus Program</vt:lpstr>
      <vt:lpstr>PowerPoint Presentation</vt:lpstr>
      <vt:lpstr>PowerPoint Presentation</vt:lpstr>
    </vt:vector>
  </TitlesOfParts>
  <Company>Federal Bar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131</cp:revision>
  <cp:lastPrinted>2015-04-09T14:35:04Z</cp:lastPrinted>
  <dcterms:created xsi:type="dcterms:W3CDTF">2014-08-27T14:16:40Z</dcterms:created>
  <dcterms:modified xsi:type="dcterms:W3CDTF">2017-04-24T18:25:21Z</dcterms:modified>
</cp:coreProperties>
</file>