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3" r:id="rId4"/>
    <p:sldId id="270" r:id="rId5"/>
    <p:sldId id="274" r:id="rId6"/>
    <p:sldId id="261" r:id="rId7"/>
    <p:sldId id="275" r:id="rId8"/>
    <p:sldId id="263" r:id="rId9"/>
    <p:sldId id="264" r:id="rId10"/>
    <p:sldId id="265" r:id="rId11"/>
    <p:sldId id="271" r:id="rId12"/>
    <p:sldId id="272"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PowerPoints\PowerPoints\1st%20Circuit\2015\Rhode%20Island%20x%20S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77181696"/>
        <c:axId val="77183232"/>
      </c:lineChart>
      <c:catAx>
        <c:axId val="7718169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7183232"/>
        <c:crosses val="autoZero"/>
        <c:auto val="1"/>
        <c:lblAlgn val="ctr"/>
        <c:lblOffset val="100"/>
        <c:noMultiLvlLbl val="0"/>
      </c:catAx>
      <c:valAx>
        <c:axId val="7718323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718169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Count</c:v>
                </c:pt>
              </c:strCache>
            </c:strRef>
          </c:tx>
          <c:invertIfNegative val="0"/>
          <c:cat>
            <c:strRef>
              <c:f>Sheet1!$A$2:$A$5</c:f>
              <c:strCache>
                <c:ptCount val="4"/>
                <c:pt idx="0">
                  <c:v>Younger Lawyers Division</c:v>
                </c:pt>
                <c:pt idx="1">
                  <c:v>Federal Litigation Section</c:v>
                </c:pt>
                <c:pt idx="2">
                  <c:v>Veterans and Military Law Section</c:v>
                </c:pt>
                <c:pt idx="3">
                  <c:v>Labor and Employment Law Section</c:v>
                </c:pt>
              </c:strCache>
            </c:strRef>
          </c:cat>
          <c:val>
            <c:numRef>
              <c:f>Sheet1!$B$2:$B$5</c:f>
              <c:numCache>
                <c:formatCode>General</c:formatCode>
                <c:ptCount val="4"/>
                <c:pt idx="0">
                  <c:v>42</c:v>
                </c:pt>
                <c:pt idx="1">
                  <c:v>36</c:v>
                </c:pt>
                <c:pt idx="2">
                  <c:v>14</c:v>
                </c:pt>
                <c:pt idx="3">
                  <c:v>13</c:v>
                </c:pt>
              </c:numCache>
            </c:numRef>
          </c:val>
        </c:ser>
        <c:dLbls>
          <c:showLegendKey val="0"/>
          <c:showVal val="0"/>
          <c:showCatName val="0"/>
          <c:showSerName val="0"/>
          <c:showPercent val="0"/>
          <c:showBubbleSize val="0"/>
        </c:dLbls>
        <c:gapWidth val="150"/>
        <c:axId val="50621824"/>
        <c:axId val="50623616"/>
      </c:barChart>
      <c:catAx>
        <c:axId val="50621824"/>
        <c:scaling>
          <c:orientation val="minMax"/>
        </c:scaling>
        <c:delete val="1"/>
        <c:axPos val="b"/>
        <c:majorTickMark val="out"/>
        <c:minorTickMark val="none"/>
        <c:tickLblPos val="nextTo"/>
        <c:crossAx val="50623616"/>
        <c:crosses val="autoZero"/>
        <c:auto val="1"/>
        <c:lblAlgn val="ctr"/>
        <c:lblOffset val="100"/>
        <c:noMultiLvlLbl val="0"/>
      </c:catAx>
      <c:valAx>
        <c:axId val="50623616"/>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50621824"/>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52A47-7321-4E68-9DD5-30157F6C512A}"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030AF-9164-4846-A1BC-427260203507}" type="slidenum">
              <a:rPr lang="en-US" smtClean="0"/>
              <a:t>‹#›</a:t>
            </a:fld>
            <a:endParaRPr lang="en-US"/>
          </a:p>
        </p:txBody>
      </p:sp>
    </p:spTree>
    <p:extLst>
      <p:ext uri="{BB962C8B-B14F-4D97-AF65-F5344CB8AC3E}">
        <p14:creationId xmlns:p14="http://schemas.microsoft.com/office/powerpoint/2010/main" val="40683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1</a:t>
            </a:fld>
            <a:endParaRPr lang="en-US"/>
          </a:p>
        </p:txBody>
      </p:sp>
    </p:spTree>
    <p:extLst>
      <p:ext uri="{BB962C8B-B14F-4D97-AF65-F5344CB8AC3E}">
        <p14:creationId xmlns:p14="http://schemas.microsoft.com/office/powerpoint/2010/main" val="4964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2</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3"/>
          <a:stretch>
            <a:fillRect/>
          </a:stretch>
        </p:blipFill>
        <p:spPr>
          <a:xfrm>
            <a:off x="0" y="6463757"/>
            <a:ext cx="9154160" cy="404403"/>
          </a:xfrm>
          <a:prstGeom prst="rect">
            <a:avLst/>
          </a:prstGeom>
        </p:spPr>
      </p:pic>
    </p:spTree>
    <p:extLst>
      <p:ext uri="{BB962C8B-B14F-4D97-AF65-F5344CB8AC3E}">
        <p14:creationId xmlns:p14="http://schemas.microsoft.com/office/powerpoint/2010/main" val="3889934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3398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8719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996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757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694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1094C-305A-4F54-8CEC-26010C487554}"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8102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1094C-305A-4F54-8CEC-26010C487554}"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411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94C-305A-4F54-8CEC-26010C487554}"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42524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6806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738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094C-305A-4F54-8CEC-26010C487554}"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14"/>
          <a:stretch>
            <a:fillRect/>
          </a:stretch>
        </p:blipFill>
        <p:spPr>
          <a:xfrm>
            <a:off x="0" y="6463757"/>
            <a:ext cx="9154160" cy="404403"/>
          </a:xfrm>
          <a:prstGeom prst="rect">
            <a:avLst/>
          </a:prstGeom>
        </p:spPr>
      </p:pic>
    </p:spTree>
    <p:extLst>
      <p:ext uri="{BB962C8B-B14F-4D97-AF65-F5344CB8AC3E}">
        <p14:creationId xmlns:p14="http://schemas.microsoft.com/office/powerpoint/2010/main" val="6926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50531" y="5113705"/>
            <a:ext cx="4592494" cy="40384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solidFill>
                <a:schemeClr val="tx2">
                  <a:lumMod val="75000"/>
                </a:schemeClr>
              </a:solidFill>
              <a:latin typeface="Franklin Gothic Book"/>
              <a:cs typeface="Franklin Gothic Book"/>
            </a:endParaRPr>
          </a:p>
        </p:txBody>
      </p:sp>
      <p:sp>
        <p:nvSpPr>
          <p:cNvPr id="12" name="TextBox 11"/>
          <p:cNvSpPr txBox="1"/>
          <p:nvPr/>
        </p:nvSpPr>
        <p:spPr>
          <a:xfrm>
            <a:off x="648839" y="2445765"/>
            <a:ext cx="7673287" cy="830997"/>
          </a:xfrm>
          <a:prstGeom prst="rect">
            <a:avLst/>
          </a:prstGeom>
          <a:noFill/>
        </p:spPr>
        <p:txBody>
          <a:bodyPr wrap="square" rtlCol="0">
            <a:spAutoFit/>
          </a:bodyPr>
          <a:lstStyle/>
          <a:p>
            <a:pPr algn="ctr"/>
            <a:r>
              <a:rPr lang="en-US" sz="4800" b="1" dirty="0" smtClean="0">
                <a:solidFill>
                  <a:srgbClr val="002060"/>
                </a:solidFill>
              </a:rPr>
              <a:t>Rhode Island Chapter</a:t>
            </a:r>
            <a:endParaRPr lang="en-US" sz="4800" b="1" dirty="0" smtClean="0">
              <a:solidFill>
                <a:srgbClr val="002060"/>
              </a:solidFill>
              <a:latin typeface="Franklin Gothic Book"/>
              <a:cs typeface="Franklin Gothic Book"/>
            </a:endParaRPr>
          </a:p>
        </p:txBody>
      </p:sp>
    </p:spTree>
    <p:extLst>
      <p:ext uri="{BB962C8B-B14F-4D97-AF65-F5344CB8AC3E}">
        <p14:creationId xmlns:p14="http://schemas.microsoft.com/office/powerpoint/2010/main" val="280555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2667000" y="338711"/>
            <a:ext cx="3480761" cy="646331"/>
          </a:xfrm>
          <a:prstGeom prst="rect">
            <a:avLst/>
          </a:prstGeom>
        </p:spPr>
        <p:txBody>
          <a:bodyPr wrap="none">
            <a:spAutoFit/>
          </a:bodyPr>
          <a:lstStyle/>
          <a:p>
            <a:r>
              <a:rPr lang="en-US" sz="3600" b="1" dirty="0" smtClean="0"/>
              <a:t>FBA Social Media</a:t>
            </a:r>
            <a:endParaRPr lang="en-US" sz="36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985042"/>
            <a:ext cx="7258462" cy="5339558"/>
          </a:xfrm>
          <a:prstGeom prst="rect">
            <a:avLst/>
          </a:prstGeom>
        </p:spPr>
      </p:pic>
    </p:spTree>
    <p:extLst>
      <p:ext uri="{BB962C8B-B14F-4D97-AF65-F5344CB8AC3E}">
        <p14:creationId xmlns:p14="http://schemas.microsoft.com/office/powerpoint/2010/main" val="1903550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762000" y="323271"/>
            <a:ext cx="8077200" cy="646331"/>
          </a:xfrm>
          <a:prstGeom prst="rect">
            <a:avLst/>
          </a:prstGeom>
          <a:noFill/>
        </p:spPr>
        <p:txBody>
          <a:bodyPr wrap="square" rtlCol="0">
            <a:spAutoFit/>
          </a:bodyPr>
          <a:lstStyle/>
          <a:p>
            <a:pPr algn="ctr" defTabSz="457200"/>
            <a:r>
              <a:rPr lang="en-US" sz="3600" b="1" dirty="0" smtClean="0">
                <a:solidFill>
                  <a:prstClr val="black"/>
                </a:solidFill>
              </a:rPr>
              <a:t>Rhode Island Chapter Membership</a:t>
            </a:r>
            <a:endParaRPr lang="en-US" sz="3600" b="1" dirty="0">
              <a:solidFill>
                <a:prstClr val="black"/>
              </a:solidFill>
            </a:endParaRPr>
          </a:p>
        </p:txBody>
      </p:sp>
      <p:sp>
        <p:nvSpPr>
          <p:cNvPr id="8" name="TextBox 7"/>
          <p:cNvSpPr txBox="1"/>
          <p:nvPr/>
        </p:nvSpPr>
        <p:spPr>
          <a:xfrm>
            <a:off x="609600" y="4088715"/>
            <a:ext cx="7465075" cy="3293209"/>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173 Total Members</a:t>
            </a:r>
          </a:p>
          <a:p>
            <a:pPr algn="ctr" defTabSz="457200"/>
            <a:r>
              <a:rPr lang="en-US" sz="3600" b="1" i="1" dirty="0" smtClean="0">
                <a:solidFill>
                  <a:srgbClr val="FF0000"/>
                </a:solidFill>
              </a:rPr>
              <a:t>11% Growth in One Year!</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1026" name="Picture 2" descr="http://fedbar.org/Chapters/Rhode-Island-Chapter/rhodeislandchapter.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83968"/>
            <a:ext cx="248602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73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09600" y="1143000"/>
            <a:ext cx="7465075" cy="954107"/>
          </a:xfrm>
          <a:prstGeom prst="rect">
            <a:avLst/>
          </a:prstGeom>
          <a:noFill/>
        </p:spPr>
        <p:txBody>
          <a:bodyPr wrap="square" rtlCol="0">
            <a:spAutoFit/>
          </a:bodyPr>
          <a:lstStyle/>
          <a:p>
            <a:pPr algn="ctr" defTabSz="457200"/>
            <a:r>
              <a:rPr lang="en-US" sz="2800" b="1" dirty="0" smtClean="0">
                <a:solidFill>
                  <a:prstClr val="black"/>
                </a:solidFill>
              </a:rPr>
              <a:t>Sections and Divisions within the RI Chapter </a:t>
            </a:r>
            <a:br>
              <a:rPr lang="en-US" sz="2800" b="1" dirty="0" smtClean="0">
                <a:solidFill>
                  <a:prstClr val="black"/>
                </a:solidFill>
              </a:rPr>
            </a:br>
            <a:r>
              <a:rPr lang="en-US" sz="2800" b="1" dirty="0" smtClean="0">
                <a:solidFill>
                  <a:prstClr val="black"/>
                </a:solidFill>
              </a:rPr>
              <a:t>that have the Most Members</a:t>
            </a:r>
            <a:endParaRPr lang="en-US" sz="2800" b="1" dirty="0">
              <a:solidFill>
                <a:prstClr val="black"/>
              </a:solidFill>
            </a:endParaRPr>
          </a:p>
        </p:txBody>
      </p:sp>
      <p:sp>
        <p:nvSpPr>
          <p:cNvPr id="15" name="TextBox 14"/>
          <p:cNvSpPr txBox="1"/>
          <p:nvPr/>
        </p:nvSpPr>
        <p:spPr>
          <a:xfrm>
            <a:off x="381000" y="323272"/>
            <a:ext cx="8077200" cy="646331"/>
          </a:xfrm>
          <a:prstGeom prst="rect">
            <a:avLst/>
          </a:prstGeom>
          <a:noFill/>
        </p:spPr>
        <p:txBody>
          <a:bodyPr wrap="square" rtlCol="0">
            <a:spAutoFit/>
          </a:bodyPr>
          <a:lstStyle/>
          <a:p>
            <a:pPr algn="ctr" defTabSz="457200"/>
            <a:r>
              <a:rPr lang="en-US" sz="3600" b="1" dirty="0" smtClean="0">
                <a:solidFill>
                  <a:prstClr val="black"/>
                </a:solidFill>
              </a:rPr>
              <a:t>Rhode Island Chapter Membership</a:t>
            </a:r>
            <a:endParaRPr lang="en-US" sz="3600" b="1"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3800644229"/>
              </p:ext>
            </p:extLst>
          </p:nvPr>
        </p:nvGraphicFramePr>
        <p:xfrm>
          <a:off x="402771" y="2260393"/>
          <a:ext cx="7064829" cy="4064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339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1547445" y="379709"/>
            <a:ext cx="7442487" cy="646331"/>
          </a:xfrm>
          <a:prstGeom prst="rect">
            <a:avLst/>
          </a:prstGeom>
        </p:spPr>
        <p:txBody>
          <a:bodyPr wrap="none">
            <a:spAutoFit/>
          </a:bodyPr>
          <a:lstStyle/>
          <a:p>
            <a:r>
              <a:rPr lang="en-US" sz="3600" b="1" dirty="0" smtClean="0"/>
              <a:t>What’s New? – Member Plus Program</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55257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90600" y="379709"/>
            <a:ext cx="7006149" cy="646331"/>
          </a:xfrm>
          <a:prstGeom prst="rect">
            <a:avLst/>
          </a:prstGeom>
        </p:spPr>
        <p:txBody>
          <a:bodyPr wrap="none">
            <a:spAutoFit/>
          </a:bodyPr>
          <a:lstStyle/>
          <a:p>
            <a:r>
              <a:rPr lang="en-US" sz="3600" b="1" dirty="0" smtClean="0"/>
              <a:t>What’s New? - Judicial Profile Index</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222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375523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9" name="Picture 8" descr="salt lake slid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91" y="1219200"/>
            <a:ext cx="6580209" cy="4796684"/>
          </a:xfrm>
          <a:prstGeom prst="rect">
            <a:avLst/>
          </a:prstGeom>
        </p:spPr>
      </p:pic>
    </p:spTree>
    <p:extLst>
      <p:ext uri="{BB962C8B-B14F-4D97-AF65-F5344CB8AC3E}">
        <p14:creationId xmlns:p14="http://schemas.microsoft.com/office/powerpoint/2010/main" val="220788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48047" y="717232"/>
            <a:ext cx="5996764" cy="5057775"/>
          </a:xfrm>
          <a:prstGeom prst="rect">
            <a:avLst/>
          </a:prstGeom>
        </p:spPr>
      </p:pic>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12" name="Picture 11" descr="cleveland slid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413934"/>
            <a:ext cx="6785429" cy="4749800"/>
          </a:xfrm>
          <a:prstGeom prst="rect">
            <a:avLst/>
          </a:prstGeom>
        </p:spPr>
      </p:pic>
    </p:spTree>
    <p:extLst>
      <p:ext uri="{BB962C8B-B14F-4D97-AF65-F5344CB8AC3E}">
        <p14:creationId xmlns:p14="http://schemas.microsoft.com/office/powerpoint/2010/main" val="345525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225770" y="223282"/>
            <a:ext cx="4632230" cy="646331"/>
          </a:xfrm>
          <a:prstGeom prst="rect">
            <a:avLst/>
          </a:prstGeom>
          <a:noFill/>
        </p:spPr>
        <p:txBody>
          <a:bodyPr wrap="none" rtlCol="0">
            <a:spAutoFit/>
          </a:bodyPr>
          <a:lstStyle/>
          <a:p>
            <a:r>
              <a:rPr lang="en-US" sz="3600" b="1" dirty="0" smtClean="0"/>
              <a:t>FBA Mission Statement</a:t>
            </a:r>
            <a:endParaRPr lang="en-US" sz="3600" b="1" dirty="0"/>
          </a:p>
        </p:txBody>
      </p:sp>
      <p:sp>
        <p:nvSpPr>
          <p:cNvPr id="5" name="TextBox 4"/>
          <p:cNvSpPr txBox="1"/>
          <p:nvPr/>
        </p:nvSpPr>
        <p:spPr>
          <a:xfrm>
            <a:off x="1313873" y="1524000"/>
            <a:ext cx="6153727" cy="3539430"/>
          </a:xfrm>
          <a:prstGeom prst="rect">
            <a:avLst/>
          </a:prstGeom>
          <a:noFill/>
        </p:spPr>
        <p:txBody>
          <a:bodyPr wrap="square" rtlCol="0">
            <a:spAutoFit/>
          </a:bodyPr>
          <a:lstStyle/>
          <a:p>
            <a:r>
              <a:rPr lang="en-US" sz="2800" b="1" dirty="0" smtClean="0"/>
              <a:t>The </a:t>
            </a:r>
            <a:r>
              <a:rPr lang="en-US" sz="2800" b="1" dirty="0"/>
              <a:t>mission of the Association is to strengthen the federal legal system and administration of justice by serving the interests and the needs of the federal practitioner, both public and private, the federal judiciary and the public they </a:t>
            </a:r>
            <a:r>
              <a:rPr lang="en-US" sz="2800" b="1" dirty="0" smtClean="0"/>
              <a:t>serve.</a:t>
            </a:r>
            <a:endParaRPr lang="en-US" sz="2800" b="1" i="1" dirty="0">
              <a:solidFill>
                <a:srgbClr val="0070C0"/>
              </a:solidFill>
            </a:endParaRPr>
          </a:p>
          <a:p>
            <a:endParaRPr lang="en-US" sz="2800" b="1" dirty="0" smtClean="0"/>
          </a:p>
        </p:txBody>
      </p:sp>
    </p:spTree>
    <p:extLst>
      <p:ext uri="{BB962C8B-B14F-4D97-AF65-F5344CB8AC3E}">
        <p14:creationId xmlns:p14="http://schemas.microsoft.com/office/powerpoint/2010/main" val="985270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246180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823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269536477"/>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88299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828800" y="272362"/>
            <a:ext cx="5471626" cy="1138773"/>
          </a:xfrm>
          <a:prstGeom prst="rect">
            <a:avLst/>
          </a:prstGeom>
          <a:noFill/>
        </p:spPr>
        <p:txBody>
          <a:bodyPr wrap="none" rtlCol="0">
            <a:spAutoFit/>
          </a:bodyPr>
          <a:lstStyle/>
          <a:p>
            <a:r>
              <a:rPr lang="en-US" sz="3600" b="1" dirty="0" smtClean="0"/>
              <a:t>Membership Demographics</a:t>
            </a:r>
            <a:endParaRPr lang="en-US" sz="3600" b="1" dirty="0"/>
          </a:p>
          <a:p>
            <a:endParaRPr lang="en-US" sz="32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045" y="1676400"/>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65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34648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339059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6572110" cy="377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52600" y="343680"/>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3204310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303</Words>
  <Application>Microsoft Office PowerPoint</Application>
  <PresentationFormat>On-screen Show (4:3)</PresentationFormat>
  <Paragraphs>95</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FBA National Membership</vt:lpstr>
      <vt:lpstr>PowerPoint Presentation</vt:lpstr>
      <vt:lpstr>Monthly Membership Counts FY 2013-2015</vt:lpstr>
      <vt:lpstr>PowerPoint Presentation</vt:lpstr>
      <vt:lpstr>FBA Sections and Divisions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Debbie Smith</cp:lastModifiedBy>
  <cp:revision>14</cp:revision>
  <dcterms:created xsi:type="dcterms:W3CDTF">2015-04-06T23:35:38Z</dcterms:created>
  <dcterms:modified xsi:type="dcterms:W3CDTF">2015-05-27T14:34:27Z</dcterms:modified>
</cp:coreProperties>
</file>