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58" r:id="rId3"/>
    <p:sldId id="275" r:id="rId4"/>
    <p:sldId id="276" r:id="rId5"/>
    <p:sldId id="270" r:id="rId6"/>
    <p:sldId id="261" r:id="rId7"/>
    <p:sldId id="277" r:id="rId8"/>
    <p:sldId id="263" r:id="rId9"/>
    <p:sldId id="264" r:id="rId10"/>
    <p:sldId id="265" r:id="rId11"/>
    <p:sldId id="271" r:id="rId12"/>
    <p:sldId id="272" r:id="rId13"/>
    <p:sldId id="273" r:id="rId14"/>
    <p:sldId id="274" r:id="rId15"/>
    <p:sldId id="266" r:id="rId16"/>
    <p:sldId id="267" r:id="rId17"/>
    <p:sldId id="268" r:id="rId18"/>
    <p:sldId id="269"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88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FEDSRDC070759.us.mst.net\Main_Folder\Membership%20Department\FY2015\Board%20Reports\Copy%20of%20Working%20Doc.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DSmith\Downloads\Individualf04a93867bb842c9a06cff3ecc9801b6.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85821228172504"/>
          <c:y val="4.4168129082375898E-2"/>
          <c:w val="0.7266490188265825"/>
          <c:h val="0.86547093650645102"/>
        </c:manualLayout>
      </c:layout>
      <c:lineChart>
        <c:grouping val="standard"/>
        <c:varyColors val="0"/>
        <c:ser>
          <c:idx val="1"/>
          <c:order val="0"/>
          <c:tx>
            <c:strRef>
              <c:f>TOTAL!$C$2</c:f>
              <c:strCache>
                <c:ptCount val="1"/>
                <c:pt idx="0">
                  <c:v>FY2013</c:v>
                </c:pt>
              </c:strCache>
            </c:strRef>
          </c:tx>
          <c:spPr>
            <a:ln w="82550">
              <a:solidFill>
                <a:srgbClr val="7030A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TOTAL!$C$3:$C$14</c:f>
              <c:numCache>
                <c:formatCode>General</c:formatCode>
                <c:ptCount val="12"/>
                <c:pt idx="0">
                  <c:v>16015</c:v>
                </c:pt>
                <c:pt idx="1">
                  <c:v>16017</c:v>
                </c:pt>
                <c:pt idx="2" formatCode="#,##0">
                  <c:v>15832</c:v>
                </c:pt>
                <c:pt idx="3" formatCode="#,##0">
                  <c:v>15976</c:v>
                </c:pt>
                <c:pt idx="4" formatCode="#,##0">
                  <c:v>16076</c:v>
                </c:pt>
                <c:pt idx="5" formatCode="#,##0">
                  <c:v>16333</c:v>
                </c:pt>
                <c:pt idx="6" formatCode="#,##0">
                  <c:v>16439</c:v>
                </c:pt>
                <c:pt idx="7" formatCode="#,##0">
                  <c:v>16437</c:v>
                </c:pt>
                <c:pt idx="8" formatCode="#,##0">
                  <c:v>16349</c:v>
                </c:pt>
                <c:pt idx="9" formatCode="#,##0">
                  <c:v>16316</c:v>
                </c:pt>
                <c:pt idx="10" formatCode="#,##0">
                  <c:v>16437</c:v>
                </c:pt>
                <c:pt idx="11" formatCode="#,##0">
                  <c:v>16164</c:v>
                </c:pt>
              </c:numCache>
            </c:numRef>
          </c:val>
          <c:smooth val="0"/>
        </c:ser>
        <c:ser>
          <c:idx val="2"/>
          <c:order val="1"/>
          <c:tx>
            <c:strRef>
              <c:f>TOTAL!$D$2</c:f>
              <c:strCache>
                <c:ptCount val="1"/>
                <c:pt idx="0">
                  <c:v>FY2014</c:v>
                </c:pt>
              </c:strCache>
            </c:strRef>
          </c:tx>
          <c:spPr>
            <a:ln w="82550">
              <a:solidFill>
                <a:srgbClr val="00B05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TOTAL!$D$3:$D$14</c:f>
              <c:numCache>
                <c:formatCode>General</c:formatCode>
                <c:ptCount val="12"/>
                <c:pt idx="0">
                  <c:v>16343</c:v>
                </c:pt>
                <c:pt idx="1">
                  <c:v>16411</c:v>
                </c:pt>
                <c:pt idx="2">
                  <c:v>16442</c:v>
                </c:pt>
                <c:pt idx="3">
                  <c:v>16535</c:v>
                </c:pt>
                <c:pt idx="4">
                  <c:v>16588</c:v>
                </c:pt>
                <c:pt idx="5">
                  <c:v>16580</c:v>
                </c:pt>
                <c:pt idx="6">
                  <c:v>16514</c:v>
                </c:pt>
                <c:pt idx="7">
                  <c:v>16520</c:v>
                </c:pt>
                <c:pt idx="8">
                  <c:v>16379</c:v>
                </c:pt>
                <c:pt idx="9">
                  <c:v>16382</c:v>
                </c:pt>
                <c:pt idx="10">
                  <c:v>16301</c:v>
                </c:pt>
                <c:pt idx="11">
                  <c:v>16470</c:v>
                </c:pt>
              </c:numCache>
            </c:numRef>
          </c:val>
          <c:smooth val="0"/>
        </c:ser>
        <c:ser>
          <c:idx val="3"/>
          <c:order val="2"/>
          <c:tx>
            <c:strRef>
              <c:f>TOTAL!$E$2</c:f>
              <c:strCache>
                <c:ptCount val="1"/>
                <c:pt idx="0">
                  <c:v>FY2015</c:v>
                </c:pt>
              </c:strCache>
            </c:strRef>
          </c:tx>
          <c:spPr>
            <a:ln w="82550">
              <a:solidFill>
                <a:srgbClr val="0070C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TOTAL!$E$3:$E$14</c:f>
              <c:numCache>
                <c:formatCode>General</c:formatCode>
                <c:ptCount val="12"/>
                <c:pt idx="0">
                  <c:v>16585</c:v>
                </c:pt>
                <c:pt idx="1">
                  <c:v>16611</c:v>
                </c:pt>
                <c:pt idx="2">
                  <c:v>16531</c:v>
                </c:pt>
                <c:pt idx="3">
                  <c:v>16743</c:v>
                </c:pt>
                <c:pt idx="4">
                  <c:v>16885</c:v>
                </c:pt>
                <c:pt idx="5">
                  <c:v>16947</c:v>
                </c:pt>
                <c:pt idx="6">
                  <c:v>17011</c:v>
                </c:pt>
                <c:pt idx="7" formatCode="#,##0">
                  <c:v>17264</c:v>
                </c:pt>
              </c:numCache>
            </c:numRef>
          </c:val>
          <c:smooth val="0"/>
        </c:ser>
        <c:dLbls>
          <c:showLegendKey val="0"/>
          <c:showVal val="0"/>
          <c:showCatName val="0"/>
          <c:showSerName val="0"/>
          <c:showPercent val="0"/>
          <c:showBubbleSize val="0"/>
        </c:dLbls>
        <c:marker val="1"/>
        <c:smooth val="0"/>
        <c:axId val="29406720"/>
        <c:axId val="31039488"/>
      </c:lineChart>
      <c:catAx>
        <c:axId val="29406720"/>
        <c:scaling>
          <c:orientation val="minMax"/>
        </c:scaling>
        <c:delete val="0"/>
        <c:axPos val="b"/>
        <c:majorTickMark val="out"/>
        <c:minorTickMark val="none"/>
        <c:tickLblPos val="nextTo"/>
        <c:txPr>
          <a:bodyPr/>
          <a:lstStyle/>
          <a:p>
            <a:pPr>
              <a:defRPr sz="1800">
                <a:latin typeface="Tw Cen MT" pitchFamily="34" charset="0"/>
              </a:defRPr>
            </a:pPr>
            <a:endParaRPr lang="en-US"/>
          </a:p>
        </c:txPr>
        <c:crossAx val="31039488"/>
        <c:crosses val="autoZero"/>
        <c:auto val="1"/>
        <c:lblAlgn val="ctr"/>
        <c:lblOffset val="100"/>
        <c:noMultiLvlLbl val="0"/>
      </c:catAx>
      <c:valAx>
        <c:axId val="31039488"/>
        <c:scaling>
          <c:orientation val="minMax"/>
        </c:scaling>
        <c:delete val="0"/>
        <c:axPos val="l"/>
        <c:majorGridlines/>
        <c:numFmt formatCode="General" sourceLinked="1"/>
        <c:majorTickMark val="out"/>
        <c:minorTickMark val="none"/>
        <c:tickLblPos val="nextTo"/>
        <c:txPr>
          <a:bodyPr/>
          <a:lstStyle/>
          <a:p>
            <a:pPr>
              <a:defRPr sz="1800">
                <a:latin typeface="Tw Cen MT" pitchFamily="34" charset="0"/>
              </a:defRPr>
            </a:pPr>
            <a:endParaRPr lang="en-US"/>
          </a:p>
        </c:txPr>
        <c:crossAx val="29406720"/>
        <c:crosses val="autoZero"/>
        <c:crossBetween val="between"/>
      </c:valAx>
      <c:spPr>
        <a:noFill/>
        <a:ln w="25400">
          <a:noFill/>
        </a:ln>
      </c:spPr>
    </c:plotArea>
    <c:legend>
      <c:legendPos val="r"/>
      <c:layout/>
      <c:overlay val="0"/>
      <c:txPr>
        <a:bodyPr/>
        <a:lstStyle/>
        <a:p>
          <a:pPr>
            <a:defRPr sz="1800">
              <a:latin typeface="Tw Cen MT" pitchFamily="34" charset="0"/>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tx>
            <c:strRef>
              <c:f>[Individualf04a93867bb842c9a06cff3ecc9801b6.xls]Sheet1!$B$1</c:f>
              <c:strCache>
                <c:ptCount val="1"/>
                <c:pt idx="0">
                  <c:v>Count</c:v>
                </c:pt>
              </c:strCache>
            </c:strRef>
          </c:tx>
          <c:spPr>
            <a:scene3d>
              <a:camera prst="orthographicFront"/>
              <a:lightRig rig="threePt" dir="t"/>
            </a:scene3d>
            <a:sp3d prstMaterial="dkEdge">
              <a:bevelT w="63500" h="25400"/>
            </a:sp3d>
          </c:spPr>
          <c:invertIfNegative val="0"/>
          <c:cat>
            <c:strRef>
              <c:f>[Individualf04a93867bb842c9a06cff3ecc9801b6.xls]Sheet1!$A$2:$A$6</c:f>
              <c:strCache>
                <c:ptCount val="5"/>
                <c:pt idx="0">
                  <c:v>Law Student Division</c:v>
                </c:pt>
                <c:pt idx="1">
                  <c:v>Federal Litigation Section</c:v>
                </c:pt>
                <c:pt idx="2">
                  <c:v>Younger Lawyers Division</c:v>
                </c:pt>
                <c:pt idx="3">
                  <c:v>Federal Career Service Division</c:v>
                </c:pt>
                <c:pt idx="4">
                  <c:v>Financial Institutions and the Economy Section</c:v>
                </c:pt>
              </c:strCache>
            </c:strRef>
          </c:cat>
          <c:val>
            <c:numRef>
              <c:f>[Individualf04a93867bb842c9a06cff3ecc9801b6.xls]Sheet1!$B$2:$B$6</c:f>
              <c:numCache>
                <c:formatCode>General</c:formatCode>
                <c:ptCount val="5"/>
                <c:pt idx="0">
                  <c:v>141</c:v>
                </c:pt>
                <c:pt idx="1">
                  <c:v>126</c:v>
                </c:pt>
                <c:pt idx="2">
                  <c:v>118</c:v>
                </c:pt>
                <c:pt idx="3">
                  <c:v>82</c:v>
                </c:pt>
                <c:pt idx="4">
                  <c:v>68</c:v>
                </c:pt>
              </c:numCache>
            </c:numRef>
          </c:val>
        </c:ser>
        <c:dLbls>
          <c:showLegendKey val="0"/>
          <c:showVal val="0"/>
          <c:showCatName val="0"/>
          <c:showSerName val="0"/>
          <c:showPercent val="0"/>
          <c:showBubbleSize val="0"/>
        </c:dLbls>
        <c:gapWidth val="150"/>
        <c:axId val="66175744"/>
        <c:axId val="66177280"/>
      </c:barChart>
      <c:catAx>
        <c:axId val="66175744"/>
        <c:scaling>
          <c:orientation val="minMax"/>
        </c:scaling>
        <c:delete val="1"/>
        <c:axPos val="b"/>
        <c:majorTickMark val="out"/>
        <c:minorTickMark val="none"/>
        <c:tickLblPos val="nextTo"/>
        <c:crossAx val="66177280"/>
        <c:crosses val="autoZero"/>
        <c:auto val="1"/>
        <c:lblAlgn val="ctr"/>
        <c:lblOffset val="100"/>
        <c:noMultiLvlLbl val="0"/>
      </c:catAx>
      <c:valAx>
        <c:axId val="66177280"/>
        <c:scaling>
          <c:orientation val="minMax"/>
        </c:scaling>
        <c:delete val="0"/>
        <c:axPos val="l"/>
        <c:majorGridlines/>
        <c:numFmt formatCode="General" sourceLinked="1"/>
        <c:majorTickMark val="out"/>
        <c:minorTickMark val="none"/>
        <c:tickLblPos val="nextTo"/>
        <c:txPr>
          <a:bodyPr/>
          <a:lstStyle/>
          <a:p>
            <a:pPr>
              <a:defRPr sz="1700" b="1"/>
            </a:pPr>
            <a:endParaRPr lang="en-US"/>
          </a:p>
        </c:txPr>
        <c:crossAx val="66175744"/>
        <c:crosses val="autoZero"/>
        <c:crossBetween val="between"/>
      </c:valAx>
    </c:plotArea>
    <c:legend>
      <c:legendPos val="r"/>
      <c:layout/>
      <c:overlay val="0"/>
      <c:txPr>
        <a:bodyPr/>
        <a:lstStyle/>
        <a:p>
          <a:pPr>
            <a:defRPr sz="1500" b="1"/>
          </a:pPr>
          <a:endParaRPr lang="en-US"/>
        </a:p>
      </c:txPr>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F52A47-7321-4E68-9DD5-30157F6C512A}" type="datetimeFigureOut">
              <a:rPr lang="en-US" smtClean="0"/>
              <a:t>5/27/2015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C030AF-9164-4846-A1BC-427260203507}" type="slidenum">
              <a:rPr lang="en-US" smtClean="0"/>
              <a:t>‹#›</a:t>
            </a:fld>
            <a:endParaRPr lang="en-US"/>
          </a:p>
        </p:txBody>
      </p:sp>
    </p:spTree>
    <p:extLst>
      <p:ext uri="{BB962C8B-B14F-4D97-AF65-F5344CB8AC3E}">
        <p14:creationId xmlns:p14="http://schemas.microsoft.com/office/powerpoint/2010/main" val="4068333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538457-0D9A-6943-A13F-6C90D742E45E}" type="slidenum">
              <a:rPr lang="en-US" smtClean="0"/>
              <a:t>1</a:t>
            </a:fld>
            <a:endParaRPr lang="en-US"/>
          </a:p>
        </p:txBody>
      </p:sp>
    </p:spTree>
    <p:extLst>
      <p:ext uri="{BB962C8B-B14F-4D97-AF65-F5344CB8AC3E}">
        <p14:creationId xmlns:p14="http://schemas.microsoft.com/office/powerpoint/2010/main" val="496446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538457-0D9A-6943-A13F-6C90D742E45E}" type="slidenum">
              <a:rPr lang="en-US" smtClean="0"/>
              <a:t>2</a:t>
            </a:fld>
            <a:endParaRPr lang="en-US"/>
          </a:p>
        </p:txBody>
      </p:sp>
    </p:spTree>
    <p:extLst>
      <p:ext uri="{BB962C8B-B14F-4D97-AF65-F5344CB8AC3E}">
        <p14:creationId xmlns:p14="http://schemas.microsoft.com/office/powerpoint/2010/main" val="480170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7</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solidFill>
                <a:prstClr val="black"/>
              </a:solidFill>
            </a:endParaRPr>
          </a:p>
        </p:txBody>
      </p:sp>
    </p:spTree>
    <p:extLst>
      <p:ext uri="{BB962C8B-B14F-4D97-AF65-F5344CB8AC3E}">
        <p14:creationId xmlns:p14="http://schemas.microsoft.com/office/powerpoint/2010/main" val="3376464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solidFill>
                <a:prstClr val="black"/>
              </a:solidFill>
            </a:endParaRPr>
          </a:p>
        </p:txBody>
      </p:sp>
    </p:spTree>
    <p:extLst>
      <p:ext uri="{BB962C8B-B14F-4D97-AF65-F5344CB8AC3E}">
        <p14:creationId xmlns:p14="http://schemas.microsoft.com/office/powerpoint/2010/main" val="3376464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solidFill>
                <a:prstClr val="black"/>
              </a:solidFill>
            </a:endParaRPr>
          </a:p>
        </p:txBody>
      </p:sp>
    </p:spTree>
    <p:extLst>
      <p:ext uri="{BB962C8B-B14F-4D97-AF65-F5344CB8AC3E}">
        <p14:creationId xmlns:p14="http://schemas.microsoft.com/office/powerpoint/2010/main" val="3376464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solidFill>
                <a:prstClr val="black"/>
              </a:solidFill>
            </a:endParaRPr>
          </a:p>
        </p:txBody>
      </p:sp>
    </p:spTree>
    <p:extLst>
      <p:ext uri="{BB962C8B-B14F-4D97-AF65-F5344CB8AC3E}">
        <p14:creationId xmlns:p14="http://schemas.microsoft.com/office/powerpoint/2010/main" val="33764643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91094C-305A-4F54-8CEC-26010C487554}" type="datetimeFigureOut">
              <a:rPr lang="en-US" smtClean="0"/>
              <a:t>5/27/2015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94A79D-8311-4D6D-940F-285381209474}" type="slidenum">
              <a:rPr lang="en-US" smtClean="0"/>
              <a:t>‹#›</a:t>
            </a:fld>
            <a:endParaRPr lang="en-US"/>
          </a:p>
        </p:txBody>
      </p:sp>
      <p:pic>
        <p:nvPicPr>
          <p:cNvPr id="7" name="Picture 6" descr="FBAseal-VECTOR PMS281.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8" name="Picture 7"/>
          <p:cNvPicPr>
            <a:picLocks noChangeAspect="1"/>
          </p:cNvPicPr>
          <p:nvPr userDrawn="1"/>
        </p:nvPicPr>
        <p:blipFill>
          <a:blip r:embed="rId3"/>
          <a:stretch>
            <a:fillRect/>
          </a:stretch>
        </p:blipFill>
        <p:spPr>
          <a:xfrm>
            <a:off x="0" y="6463757"/>
            <a:ext cx="9154160" cy="404403"/>
          </a:xfrm>
          <a:prstGeom prst="rect">
            <a:avLst/>
          </a:prstGeom>
        </p:spPr>
      </p:pic>
    </p:spTree>
    <p:extLst>
      <p:ext uri="{BB962C8B-B14F-4D97-AF65-F5344CB8AC3E}">
        <p14:creationId xmlns:p14="http://schemas.microsoft.com/office/powerpoint/2010/main" val="388993401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91094C-305A-4F54-8CEC-26010C487554}" type="datetimeFigureOut">
              <a:rPr lang="en-US" smtClean="0"/>
              <a:t>5/27/2015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94A79D-8311-4D6D-940F-285381209474}" type="slidenum">
              <a:rPr lang="en-US" smtClean="0"/>
              <a:t>‹#›</a:t>
            </a:fld>
            <a:endParaRPr lang="en-US"/>
          </a:p>
        </p:txBody>
      </p:sp>
    </p:spTree>
    <p:extLst>
      <p:ext uri="{BB962C8B-B14F-4D97-AF65-F5344CB8AC3E}">
        <p14:creationId xmlns:p14="http://schemas.microsoft.com/office/powerpoint/2010/main" val="1339845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91094C-305A-4F54-8CEC-26010C487554}" type="datetimeFigureOut">
              <a:rPr lang="en-US" smtClean="0"/>
              <a:t>5/27/2015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94A79D-8311-4D6D-940F-285381209474}" type="slidenum">
              <a:rPr lang="en-US" smtClean="0"/>
              <a:t>‹#›</a:t>
            </a:fld>
            <a:endParaRPr lang="en-US"/>
          </a:p>
        </p:txBody>
      </p:sp>
    </p:spTree>
    <p:extLst>
      <p:ext uri="{BB962C8B-B14F-4D97-AF65-F5344CB8AC3E}">
        <p14:creationId xmlns:p14="http://schemas.microsoft.com/office/powerpoint/2010/main" val="3387195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91094C-305A-4F54-8CEC-26010C487554}" type="datetimeFigureOut">
              <a:rPr lang="en-US" smtClean="0"/>
              <a:t>5/27/2015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94A79D-8311-4D6D-940F-285381209474}" type="slidenum">
              <a:rPr lang="en-US" smtClean="0"/>
              <a:t>‹#›</a:t>
            </a:fld>
            <a:endParaRPr lang="en-US"/>
          </a:p>
        </p:txBody>
      </p:sp>
    </p:spTree>
    <p:extLst>
      <p:ext uri="{BB962C8B-B14F-4D97-AF65-F5344CB8AC3E}">
        <p14:creationId xmlns:p14="http://schemas.microsoft.com/office/powerpoint/2010/main" val="1996610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91094C-305A-4F54-8CEC-26010C487554}" type="datetimeFigureOut">
              <a:rPr lang="en-US" smtClean="0"/>
              <a:t>5/27/2015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94A79D-8311-4D6D-940F-285381209474}" type="slidenum">
              <a:rPr lang="en-US" smtClean="0"/>
              <a:t>‹#›</a:t>
            </a:fld>
            <a:endParaRPr lang="en-US"/>
          </a:p>
        </p:txBody>
      </p:sp>
    </p:spTree>
    <p:extLst>
      <p:ext uri="{BB962C8B-B14F-4D97-AF65-F5344CB8AC3E}">
        <p14:creationId xmlns:p14="http://schemas.microsoft.com/office/powerpoint/2010/main" val="3375790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91094C-305A-4F54-8CEC-26010C487554}" type="datetimeFigureOut">
              <a:rPr lang="en-US" smtClean="0"/>
              <a:t>5/27/2015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94A79D-8311-4D6D-940F-285381209474}" type="slidenum">
              <a:rPr lang="en-US" smtClean="0"/>
              <a:t>‹#›</a:t>
            </a:fld>
            <a:endParaRPr lang="en-US"/>
          </a:p>
        </p:txBody>
      </p:sp>
    </p:spTree>
    <p:extLst>
      <p:ext uri="{BB962C8B-B14F-4D97-AF65-F5344CB8AC3E}">
        <p14:creationId xmlns:p14="http://schemas.microsoft.com/office/powerpoint/2010/main" val="694288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91094C-305A-4F54-8CEC-26010C487554}" type="datetimeFigureOut">
              <a:rPr lang="en-US" smtClean="0"/>
              <a:t>5/27/2015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94A79D-8311-4D6D-940F-285381209474}" type="slidenum">
              <a:rPr lang="en-US" smtClean="0"/>
              <a:t>‹#›</a:t>
            </a:fld>
            <a:endParaRPr lang="en-US"/>
          </a:p>
        </p:txBody>
      </p:sp>
    </p:spTree>
    <p:extLst>
      <p:ext uri="{BB962C8B-B14F-4D97-AF65-F5344CB8AC3E}">
        <p14:creationId xmlns:p14="http://schemas.microsoft.com/office/powerpoint/2010/main" val="810276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91094C-305A-4F54-8CEC-26010C487554}" type="datetimeFigureOut">
              <a:rPr lang="en-US" smtClean="0"/>
              <a:t>5/27/2015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94A79D-8311-4D6D-940F-285381209474}" type="slidenum">
              <a:rPr lang="en-US" smtClean="0"/>
              <a:t>‹#›</a:t>
            </a:fld>
            <a:endParaRPr lang="en-US"/>
          </a:p>
        </p:txBody>
      </p:sp>
    </p:spTree>
    <p:extLst>
      <p:ext uri="{BB962C8B-B14F-4D97-AF65-F5344CB8AC3E}">
        <p14:creationId xmlns:p14="http://schemas.microsoft.com/office/powerpoint/2010/main" val="1411367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91094C-305A-4F54-8CEC-26010C487554}" type="datetimeFigureOut">
              <a:rPr lang="en-US" smtClean="0"/>
              <a:t>5/27/2015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94A79D-8311-4D6D-940F-285381209474}" type="slidenum">
              <a:rPr lang="en-US" smtClean="0"/>
              <a:t>‹#›</a:t>
            </a:fld>
            <a:endParaRPr lang="en-US"/>
          </a:p>
        </p:txBody>
      </p:sp>
    </p:spTree>
    <p:extLst>
      <p:ext uri="{BB962C8B-B14F-4D97-AF65-F5344CB8AC3E}">
        <p14:creationId xmlns:p14="http://schemas.microsoft.com/office/powerpoint/2010/main" val="2425242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91094C-305A-4F54-8CEC-26010C487554}" type="datetimeFigureOut">
              <a:rPr lang="en-US" smtClean="0"/>
              <a:t>5/27/2015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94A79D-8311-4D6D-940F-285381209474}" type="slidenum">
              <a:rPr lang="en-US" smtClean="0"/>
              <a:t>‹#›</a:t>
            </a:fld>
            <a:endParaRPr lang="en-US"/>
          </a:p>
        </p:txBody>
      </p:sp>
    </p:spTree>
    <p:extLst>
      <p:ext uri="{BB962C8B-B14F-4D97-AF65-F5344CB8AC3E}">
        <p14:creationId xmlns:p14="http://schemas.microsoft.com/office/powerpoint/2010/main" val="2680645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91094C-305A-4F54-8CEC-26010C487554}" type="datetimeFigureOut">
              <a:rPr lang="en-US" smtClean="0"/>
              <a:t>5/27/2015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94A79D-8311-4D6D-940F-285381209474}" type="slidenum">
              <a:rPr lang="en-US" smtClean="0"/>
              <a:t>‹#›</a:t>
            </a:fld>
            <a:endParaRPr lang="en-US"/>
          </a:p>
        </p:txBody>
      </p:sp>
    </p:spTree>
    <p:extLst>
      <p:ext uri="{BB962C8B-B14F-4D97-AF65-F5344CB8AC3E}">
        <p14:creationId xmlns:p14="http://schemas.microsoft.com/office/powerpoint/2010/main" val="738637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91094C-305A-4F54-8CEC-26010C487554}" type="datetimeFigureOut">
              <a:rPr lang="en-US" smtClean="0"/>
              <a:t>5/27/2015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4A79D-8311-4D6D-940F-285381209474}" type="slidenum">
              <a:rPr lang="en-US" smtClean="0"/>
              <a:t>‹#›</a:t>
            </a:fld>
            <a:endParaRPr lang="en-US"/>
          </a:p>
        </p:txBody>
      </p:sp>
      <p:pic>
        <p:nvPicPr>
          <p:cNvPr id="7" name="Picture 6" descr="FBAseal-VECTOR PMS281.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8" name="Picture 7"/>
          <p:cNvPicPr>
            <a:picLocks noChangeAspect="1"/>
          </p:cNvPicPr>
          <p:nvPr userDrawn="1"/>
        </p:nvPicPr>
        <p:blipFill>
          <a:blip r:embed="rId14"/>
          <a:stretch>
            <a:fillRect/>
          </a:stretch>
        </p:blipFill>
        <p:spPr>
          <a:xfrm>
            <a:off x="0" y="6463757"/>
            <a:ext cx="9154160" cy="404403"/>
          </a:xfrm>
          <a:prstGeom prst="rect">
            <a:avLst/>
          </a:prstGeom>
        </p:spPr>
      </p:pic>
    </p:spTree>
    <p:extLst>
      <p:ext uri="{BB962C8B-B14F-4D97-AF65-F5344CB8AC3E}">
        <p14:creationId xmlns:p14="http://schemas.microsoft.com/office/powerpoint/2010/main" val="692643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250531" y="5113705"/>
            <a:ext cx="4592494" cy="403843"/>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400" dirty="0">
              <a:solidFill>
                <a:schemeClr val="tx2">
                  <a:lumMod val="75000"/>
                </a:schemeClr>
              </a:solidFill>
              <a:latin typeface="Franklin Gothic Book"/>
              <a:cs typeface="Franklin Gothic Book"/>
            </a:endParaRPr>
          </a:p>
        </p:txBody>
      </p:sp>
      <p:sp>
        <p:nvSpPr>
          <p:cNvPr id="12" name="TextBox 11"/>
          <p:cNvSpPr txBox="1"/>
          <p:nvPr/>
        </p:nvSpPr>
        <p:spPr>
          <a:xfrm>
            <a:off x="670610" y="1905000"/>
            <a:ext cx="7673287" cy="1569660"/>
          </a:xfrm>
          <a:prstGeom prst="rect">
            <a:avLst/>
          </a:prstGeom>
          <a:noFill/>
        </p:spPr>
        <p:txBody>
          <a:bodyPr wrap="square" rtlCol="0">
            <a:spAutoFit/>
          </a:bodyPr>
          <a:lstStyle/>
          <a:p>
            <a:pPr algn="ctr"/>
            <a:r>
              <a:rPr lang="en-US" sz="4800" b="1" dirty="0" smtClean="0">
                <a:solidFill>
                  <a:srgbClr val="002060"/>
                </a:solidFill>
              </a:rPr>
              <a:t>Hon. Raymond L. Acosta Puerto Rico Chapter</a:t>
            </a:r>
            <a:endParaRPr lang="en-US" sz="4800" b="1" dirty="0" smtClean="0">
              <a:solidFill>
                <a:srgbClr val="002060"/>
              </a:solidFill>
              <a:latin typeface="Franklin Gothic Book"/>
              <a:cs typeface="Franklin Gothic Book"/>
            </a:endParaRPr>
          </a:p>
        </p:txBody>
      </p:sp>
      <p:sp>
        <p:nvSpPr>
          <p:cNvPr id="16" name="Title 1"/>
          <p:cNvSpPr txBox="1">
            <a:spLocks/>
          </p:cNvSpPr>
          <p:nvPr/>
        </p:nvSpPr>
        <p:spPr>
          <a:xfrm>
            <a:off x="2270199" y="776414"/>
            <a:ext cx="6492241" cy="74324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latin typeface="Franklin Gothic Book"/>
                <a:cs typeface="Franklin Gothic Book"/>
              </a:rPr>
              <a:t>Federal Bar Association</a:t>
            </a:r>
            <a:endParaRPr lang="en-US" dirty="0">
              <a:solidFill>
                <a:schemeClr val="bg1"/>
              </a:solidFill>
              <a:latin typeface="Franklin Gothic Book"/>
              <a:cs typeface="Franklin Gothic Book"/>
            </a:endParaRPr>
          </a:p>
        </p:txBody>
      </p:sp>
    </p:spTree>
    <p:extLst>
      <p:ext uri="{BB962C8B-B14F-4D97-AF65-F5344CB8AC3E}">
        <p14:creationId xmlns:p14="http://schemas.microsoft.com/office/powerpoint/2010/main" val="2342160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1466273" y="6492240"/>
            <a:ext cx="7322127" cy="0"/>
          </a:xfrm>
          <a:prstGeom prst="line">
            <a:avLst/>
          </a:prstGeom>
          <a:ln>
            <a:solidFill>
              <a:schemeClr val="tx2">
                <a:lumMod val="50000"/>
              </a:schemeClr>
            </a:solidFill>
          </a:ln>
        </p:spPr>
        <p:style>
          <a:lnRef idx="1">
            <a:schemeClr val="dk1"/>
          </a:lnRef>
          <a:fillRef idx="0">
            <a:schemeClr val="dk1"/>
          </a:fillRef>
          <a:effectRef idx="0">
            <a:schemeClr val="dk1"/>
          </a:effectRef>
          <a:fontRef idx="minor">
            <a:schemeClr val="tx1"/>
          </a:fontRef>
        </p:style>
      </p:cxnSp>
      <p:sp>
        <p:nvSpPr>
          <p:cNvPr id="6" name="Rectangle 5"/>
          <p:cNvSpPr/>
          <p:nvPr/>
        </p:nvSpPr>
        <p:spPr>
          <a:xfrm>
            <a:off x="3048000" y="339965"/>
            <a:ext cx="3480761" cy="646331"/>
          </a:xfrm>
          <a:prstGeom prst="rect">
            <a:avLst/>
          </a:prstGeom>
        </p:spPr>
        <p:txBody>
          <a:bodyPr wrap="none">
            <a:spAutoFit/>
          </a:bodyPr>
          <a:lstStyle/>
          <a:p>
            <a:r>
              <a:rPr lang="en-US" sz="3600" b="1" dirty="0" smtClean="0"/>
              <a:t>FBA Social Media</a:t>
            </a:r>
            <a:endParaRPr lang="en-US" sz="36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882869"/>
            <a:ext cx="7086600" cy="5213131"/>
          </a:xfrm>
          <a:prstGeom prst="rect">
            <a:avLst/>
          </a:prstGeom>
        </p:spPr>
      </p:pic>
    </p:spTree>
    <p:extLst>
      <p:ext uri="{BB962C8B-B14F-4D97-AF65-F5344CB8AC3E}">
        <p14:creationId xmlns:p14="http://schemas.microsoft.com/office/powerpoint/2010/main" val="4668846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1466273" y="6492240"/>
            <a:ext cx="7322127" cy="0"/>
          </a:xfrm>
          <a:prstGeom prst="line">
            <a:avLst/>
          </a:prstGeom>
          <a:ln>
            <a:solidFill>
              <a:schemeClr val="tx2">
                <a:lumMod val="50000"/>
              </a:schemeClr>
            </a:solidFill>
          </a:ln>
        </p:spPr>
        <p:style>
          <a:lnRef idx="1">
            <a:schemeClr val="dk1"/>
          </a:lnRef>
          <a:fillRef idx="0">
            <a:schemeClr val="dk1"/>
          </a:fillRef>
          <a:effectRef idx="0">
            <a:schemeClr val="dk1"/>
          </a:effectRef>
          <a:fontRef idx="minor">
            <a:schemeClr val="tx1"/>
          </a:fontRef>
        </p:style>
      </p:cxnSp>
      <p:sp>
        <p:nvSpPr>
          <p:cNvPr id="3" name="TextBox 2"/>
          <p:cNvSpPr txBox="1"/>
          <p:nvPr/>
        </p:nvSpPr>
        <p:spPr>
          <a:xfrm>
            <a:off x="609600" y="323271"/>
            <a:ext cx="8077200" cy="646331"/>
          </a:xfrm>
          <a:prstGeom prst="rect">
            <a:avLst/>
          </a:prstGeom>
          <a:noFill/>
        </p:spPr>
        <p:txBody>
          <a:bodyPr wrap="square" rtlCol="0">
            <a:spAutoFit/>
          </a:bodyPr>
          <a:lstStyle/>
          <a:p>
            <a:pPr algn="ctr" defTabSz="457200"/>
            <a:r>
              <a:rPr lang="en-US" sz="3600" b="1" dirty="0" smtClean="0">
                <a:solidFill>
                  <a:prstClr val="black"/>
                </a:solidFill>
              </a:rPr>
              <a:t>Puerto Rico Chapter Membership</a:t>
            </a:r>
            <a:endParaRPr lang="en-US" sz="3600" b="1" dirty="0">
              <a:solidFill>
                <a:prstClr val="black"/>
              </a:solidFill>
            </a:endParaRPr>
          </a:p>
        </p:txBody>
      </p:sp>
      <p:sp>
        <p:nvSpPr>
          <p:cNvPr id="8" name="TextBox 7"/>
          <p:cNvSpPr txBox="1"/>
          <p:nvPr/>
        </p:nvSpPr>
        <p:spPr>
          <a:xfrm>
            <a:off x="609600" y="4880789"/>
            <a:ext cx="7465075" cy="2739211"/>
          </a:xfrm>
          <a:prstGeom prst="rect">
            <a:avLst/>
          </a:prstGeom>
          <a:noFill/>
        </p:spPr>
        <p:txBody>
          <a:bodyPr wrap="square" numCol="1" rtlCol="0">
            <a:spAutoFit/>
          </a:bodyPr>
          <a:lstStyle/>
          <a:p>
            <a:pPr algn="ctr" defTabSz="457200"/>
            <a:endParaRPr lang="en-US" dirty="0">
              <a:solidFill>
                <a:prstClr val="black"/>
              </a:solidFill>
            </a:endParaRPr>
          </a:p>
          <a:p>
            <a:pPr algn="ctr" defTabSz="457200"/>
            <a:r>
              <a:rPr lang="en-US" sz="3600" b="1" dirty="0" smtClean="0">
                <a:solidFill>
                  <a:srgbClr val="251977"/>
                </a:solidFill>
              </a:rPr>
              <a:t>490 </a:t>
            </a:r>
            <a:r>
              <a:rPr lang="en-US" sz="3600" b="1" dirty="0" smtClean="0">
                <a:solidFill>
                  <a:srgbClr val="251977"/>
                </a:solidFill>
              </a:rPr>
              <a:t>Total </a:t>
            </a:r>
            <a:r>
              <a:rPr lang="en-US" sz="3600" b="1" dirty="0" smtClean="0">
                <a:solidFill>
                  <a:srgbClr val="251977"/>
                </a:solidFill>
              </a:rPr>
              <a:t>Members</a:t>
            </a:r>
          </a:p>
          <a:p>
            <a:pPr algn="ctr" defTabSz="457200"/>
            <a:endParaRPr lang="en-US" sz="3600" b="1" dirty="0" smtClean="0">
              <a:solidFill>
                <a:srgbClr val="251977"/>
              </a:solidFill>
            </a:endParaRPr>
          </a:p>
          <a:p>
            <a:pPr algn="ctr" defTabSz="457200"/>
            <a:endParaRPr lang="en-US" sz="3600" b="1" dirty="0">
              <a:solidFill>
                <a:prstClr val="black"/>
              </a:solidFill>
            </a:endParaRPr>
          </a:p>
          <a:p>
            <a:pPr algn="ctr" defTabSz="457200"/>
            <a:endParaRPr lang="en-US" sz="2800" b="1" dirty="0" smtClean="0">
              <a:solidFill>
                <a:prstClr val="black"/>
              </a:solidFill>
            </a:endParaRPr>
          </a:p>
          <a:p>
            <a:pPr algn="ctr" defTabSz="457200"/>
            <a:endParaRPr lang="en-US" dirty="0">
              <a:solidFill>
                <a:prstClr val="black"/>
              </a:solidFill>
            </a:endParaRPr>
          </a:p>
        </p:txBody>
      </p:sp>
      <p:pic>
        <p:nvPicPr>
          <p:cNvPr id="1026" name="Picture 2" descr="http://fedbar.org/Chapters/Hon-Raymond-L-Acosta-Puerto-Rico-Chapter/puertoricochapter.as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286000"/>
            <a:ext cx="7195503" cy="2061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21547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14400" y="1143000"/>
            <a:ext cx="7465075" cy="954107"/>
          </a:xfrm>
          <a:prstGeom prst="rect">
            <a:avLst/>
          </a:prstGeom>
          <a:noFill/>
        </p:spPr>
        <p:txBody>
          <a:bodyPr wrap="square" rtlCol="0">
            <a:spAutoFit/>
          </a:bodyPr>
          <a:lstStyle/>
          <a:p>
            <a:pPr algn="ctr" defTabSz="457200"/>
            <a:r>
              <a:rPr lang="en-US" sz="2800" b="1" dirty="0" smtClean="0">
                <a:solidFill>
                  <a:prstClr val="black"/>
                </a:solidFill>
              </a:rPr>
              <a:t>Sections and Divisions within the PR Chapter that have the Most Members</a:t>
            </a:r>
            <a:endParaRPr lang="en-US" sz="2800" b="1" dirty="0">
              <a:solidFill>
                <a:prstClr val="black"/>
              </a:solidFill>
            </a:endParaRPr>
          </a:p>
        </p:txBody>
      </p:sp>
      <p:sp>
        <p:nvSpPr>
          <p:cNvPr id="15" name="TextBox 14"/>
          <p:cNvSpPr txBox="1"/>
          <p:nvPr/>
        </p:nvSpPr>
        <p:spPr>
          <a:xfrm>
            <a:off x="533400" y="323272"/>
            <a:ext cx="8077200" cy="646331"/>
          </a:xfrm>
          <a:prstGeom prst="rect">
            <a:avLst/>
          </a:prstGeom>
          <a:noFill/>
        </p:spPr>
        <p:txBody>
          <a:bodyPr wrap="square" rtlCol="0">
            <a:spAutoFit/>
          </a:bodyPr>
          <a:lstStyle/>
          <a:p>
            <a:pPr algn="ctr" defTabSz="457200"/>
            <a:r>
              <a:rPr lang="en-US" sz="3600" b="1" dirty="0" smtClean="0">
                <a:solidFill>
                  <a:prstClr val="black"/>
                </a:solidFill>
              </a:rPr>
              <a:t>Puerto Rico Chapter Membership</a:t>
            </a:r>
            <a:endParaRPr lang="en-US" sz="3600" b="1" dirty="0">
              <a:solidFill>
                <a:prstClr val="black"/>
              </a:solidFill>
            </a:endParaRPr>
          </a:p>
        </p:txBody>
      </p:sp>
      <p:graphicFrame>
        <p:nvGraphicFramePr>
          <p:cNvPr id="13" name="Chart 12"/>
          <p:cNvGraphicFramePr>
            <a:graphicFrameLocks/>
          </p:cNvGraphicFramePr>
          <p:nvPr>
            <p:extLst>
              <p:ext uri="{D42A27DB-BD31-4B8C-83A1-F6EECF244321}">
                <p14:modId xmlns:p14="http://schemas.microsoft.com/office/powerpoint/2010/main" val="1263231899"/>
              </p:ext>
            </p:extLst>
          </p:nvPr>
        </p:nvGraphicFramePr>
        <p:xfrm>
          <a:off x="381000" y="2209800"/>
          <a:ext cx="7010400" cy="39374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813089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1466273" y="6492240"/>
            <a:ext cx="7322127" cy="0"/>
          </a:xfrm>
          <a:prstGeom prst="line">
            <a:avLst/>
          </a:prstGeom>
          <a:ln>
            <a:solidFill>
              <a:schemeClr val="tx2">
                <a:lumMod val="50000"/>
              </a:schemeClr>
            </a:solidFill>
          </a:ln>
        </p:spPr>
        <p:style>
          <a:lnRef idx="1">
            <a:schemeClr val="dk1"/>
          </a:lnRef>
          <a:fillRef idx="0">
            <a:schemeClr val="dk1"/>
          </a:fillRef>
          <a:effectRef idx="0">
            <a:schemeClr val="dk1"/>
          </a:effectRef>
          <a:fontRef idx="minor">
            <a:schemeClr val="tx1"/>
          </a:fontRef>
        </p:style>
      </p:cxnSp>
      <p:sp>
        <p:nvSpPr>
          <p:cNvPr id="15" name="TextBox 14"/>
          <p:cNvSpPr txBox="1"/>
          <p:nvPr/>
        </p:nvSpPr>
        <p:spPr>
          <a:xfrm>
            <a:off x="152400" y="323272"/>
            <a:ext cx="8077200" cy="646331"/>
          </a:xfrm>
          <a:prstGeom prst="rect">
            <a:avLst/>
          </a:prstGeom>
          <a:noFill/>
        </p:spPr>
        <p:txBody>
          <a:bodyPr wrap="square" rtlCol="0">
            <a:spAutoFit/>
          </a:bodyPr>
          <a:lstStyle/>
          <a:p>
            <a:pPr algn="ctr" defTabSz="457200"/>
            <a:r>
              <a:rPr lang="en-US" sz="3600" b="1" dirty="0" smtClean="0">
                <a:solidFill>
                  <a:prstClr val="black"/>
                </a:solidFill>
              </a:rPr>
              <a:t>2014 FBA Award Recipient</a:t>
            </a:r>
            <a:endParaRPr lang="en-US" sz="3600" b="1" dirty="0">
              <a:solidFill>
                <a:prstClr val="black"/>
              </a:solidFill>
            </a:endParaRPr>
          </a:p>
        </p:txBody>
      </p:sp>
      <p:sp>
        <p:nvSpPr>
          <p:cNvPr id="3" name="TextBox 2"/>
          <p:cNvSpPr txBox="1"/>
          <p:nvPr/>
        </p:nvSpPr>
        <p:spPr>
          <a:xfrm>
            <a:off x="489143" y="1981200"/>
            <a:ext cx="7403714" cy="2862322"/>
          </a:xfrm>
          <a:prstGeom prst="rect">
            <a:avLst/>
          </a:prstGeom>
          <a:noFill/>
        </p:spPr>
        <p:txBody>
          <a:bodyPr wrap="square" rtlCol="0">
            <a:spAutoFit/>
          </a:bodyPr>
          <a:lstStyle/>
          <a:p>
            <a:pPr algn="ctr"/>
            <a:r>
              <a:rPr lang="en-US" sz="3000" b="1" dirty="0" smtClean="0">
                <a:solidFill>
                  <a:srgbClr val="FF0000"/>
                </a:solidFill>
              </a:rPr>
              <a:t>2014 Chapter Activity </a:t>
            </a:r>
            <a:br>
              <a:rPr lang="en-US" sz="3000" b="1" dirty="0" smtClean="0">
                <a:solidFill>
                  <a:srgbClr val="FF0000"/>
                </a:solidFill>
              </a:rPr>
            </a:br>
            <a:r>
              <a:rPr lang="en-US" sz="3000" b="1" dirty="0" smtClean="0">
                <a:solidFill>
                  <a:srgbClr val="FF0000"/>
                </a:solidFill>
              </a:rPr>
              <a:t>Presidential Excellence Award</a:t>
            </a:r>
          </a:p>
          <a:p>
            <a:pPr algn="ctr"/>
            <a:endParaRPr lang="en-US" sz="3000" b="1" dirty="0">
              <a:solidFill>
                <a:srgbClr val="FF0000"/>
              </a:solidFill>
            </a:endParaRPr>
          </a:p>
          <a:p>
            <a:pPr algn="ctr"/>
            <a:r>
              <a:rPr lang="en-US" sz="3000" b="1" dirty="0" smtClean="0">
                <a:solidFill>
                  <a:srgbClr val="FF0000"/>
                </a:solidFill>
              </a:rPr>
              <a:t>2014 Outstanding Newsletter Award</a:t>
            </a:r>
          </a:p>
          <a:p>
            <a:endParaRPr lang="en-US" sz="3000" dirty="0"/>
          </a:p>
          <a:p>
            <a:endParaRPr lang="en-US" sz="3000" dirty="0"/>
          </a:p>
        </p:txBody>
      </p:sp>
    </p:spTree>
    <p:extLst>
      <p:ext uri="{BB962C8B-B14F-4D97-AF65-F5344CB8AC3E}">
        <p14:creationId xmlns:p14="http://schemas.microsoft.com/office/powerpoint/2010/main" val="37461342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1466273" y="6492240"/>
            <a:ext cx="7322127" cy="0"/>
          </a:xfrm>
          <a:prstGeom prst="line">
            <a:avLst/>
          </a:prstGeom>
          <a:ln>
            <a:solidFill>
              <a:schemeClr val="tx2">
                <a:lumMod val="50000"/>
              </a:schemeClr>
            </a:solidFill>
          </a:ln>
        </p:spPr>
        <p:style>
          <a:lnRef idx="1">
            <a:schemeClr val="dk1"/>
          </a:lnRef>
          <a:fillRef idx="0">
            <a:schemeClr val="dk1"/>
          </a:fillRef>
          <a:effectRef idx="0">
            <a:schemeClr val="dk1"/>
          </a:effectRef>
          <a:fontRef idx="minor">
            <a:schemeClr val="tx1"/>
          </a:fontRef>
        </p:style>
      </p:cxnSp>
      <p:sp>
        <p:nvSpPr>
          <p:cNvPr id="15" name="TextBox 14"/>
          <p:cNvSpPr txBox="1"/>
          <p:nvPr/>
        </p:nvSpPr>
        <p:spPr>
          <a:xfrm>
            <a:off x="1066801" y="152400"/>
            <a:ext cx="8077200" cy="646331"/>
          </a:xfrm>
          <a:prstGeom prst="rect">
            <a:avLst/>
          </a:prstGeom>
          <a:noFill/>
        </p:spPr>
        <p:txBody>
          <a:bodyPr wrap="square" rtlCol="0">
            <a:spAutoFit/>
          </a:bodyPr>
          <a:lstStyle/>
          <a:p>
            <a:pPr algn="ctr" defTabSz="457200"/>
            <a:r>
              <a:rPr lang="en-US" sz="3600" b="1" dirty="0" smtClean="0">
                <a:solidFill>
                  <a:prstClr val="black"/>
                </a:solidFill>
              </a:rPr>
              <a:t>Puerto Rico Chapter Newsletter</a:t>
            </a:r>
            <a:endParaRPr lang="en-US" sz="3600" b="1" dirty="0">
              <a:solidFill>
                <a:prstClr val="black"/>
              </a:solidFill>
            </a:endParaRPr>
          </a:p>
        </p:txBody>
      </p:sp>
      <p:sp>
        <p:nvSpPr>
          <p:cNvPr id="5" name="TextBox 4"/>
          <p:cNvSpPr txBox="1"/>
          <p:nvPr/>
        </p:nvSpPr>
        <p:spPr>
          <a:xfrm>
            <a:off x="2286000" y="5715000"/>
            <a:ext cx="4512734" cy="1046440"/>
          </a:xfrm>
          <a:prstGeom prst="rect">
            <a:avLst/>
          </a:prstGeom>
          <a:noFill/>
        </p:spPr>
        <p:txBody>
          <a:bodyPr wrap="square" rtlCol="0">
            <a:spAutoFit/>
          </a:bodyPr>
          <a:lstStyle/>
          <a:p>
            <a:pPr algn="ctr"/>
            <a:r>
              <a:rPr lang="en-US" sz="2400" b="1" u="sng" dirty="0" smtClean="0"/>
              <a:t>WINNER</a:t>
            </a:r>
            <a:r>
              <a:rPr lang="en-US" sz="2400" b="1" dirty="0" smtClean="0"/>
              <a:t> </a:t>
            </a:r>
          </a:p>
          <a:p>
            <a:pPr algn="ctr"/>
            <a:r>
              <a:rPr lang="en-US" sz="2000" b="1" dirty="0" smtClean="0"/>
              <a:t>2014 Outstanding Newsletter Award</a:t>
            </a:r>
            <a:endParaRPr lang="en-US" sz="2000" b="1" dirty="0"/>
          </a:p>
          <a:p>
            <a:endParaRPr lang="en-US" dirty="0"/>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5529" t="10235" r="66097" b="12237"/>
          <a:stretch/>
        </p:blipFill>
        <p:spPr bwMode="auto">
          <a:xfrm>
            <a:off x="2747950" y="906620"/>
            <a:ext cx="3588834" cy="4732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86574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1466273" y="6492240"/>
            <a:ext cx="7322127" cy="0"/>
          </a:xfrm>
          <a:prstGeom prst="line">
            <a:avLst/>
          </a:prstGeom>
          <a:ln>
            <a:solidFill>
              <a:schemeClr val="tx2">
                <a:lumMod val="50000"/>
              </a:schemeClr>
            </a:solidFill>
          </a:ln>
        </p:spPr>
        <p:style>
          <a:lnRef idx="1">
            <a:schemeClr val="dk1"/>
          </a:lnRef>
          <a:fillRef idx="0">
            <a:schemeClr val="dk1"/>
          </a:fillRef>
          <a:effectRef idx="0">
            <a:schemeClr val="dk1"/>
          </a:effectRef>
          <a:fontRef idx="minor">
            <a:schemeClr val="tx1"/>
          </a:fontRef>
        </p:style>
      </p:cxnSp>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2041451" y="1190623"/>
            <a:ext cx="5996764" cy="5057775"/>
          </a:xfrm>
          <a:prstGeom prst="rect">
            <a:avLst/>
          </a:prstGeom>
        </p:spPr>
      </p:pic>
      <p:sp>
        <p:nvSpPr>
          <p:cNvPr id="6" name="Rectangle 5"/>
          <p:cNvSpPr/>
          <p:nvPr/>
        </p:nvSpPr>
        <p:spPr>
          <a:xfrm>
            <a:off x="990600" y="304800"/>
            <a:ext cx="7442487" cy="646331"/>
          </a:xfrm>
          <a:prstGeom prst="rect">
            <a:avLst/>
          </a:prstGeom>
        </p:spPr>
        <p:txBody>
          <a:bodyPr wrap="none">
            <a:spAutoFit/>
          </a:bodyPr>
          <a:lstStyle/>
          <a:p>
            <a:r>
              <a:rPr lang="en-US" sz="3600" b="1" dirty="0" smtClean="0"/>
              <a:t>What’s New? – Member Plus Program</a:t>
            </a:r>
            <a:endParaRPr lang="en-US" sz="3600" b="1" i="1" dirty="0"/>
          </a:p>
        </p:txBody>
      </p:sp>
      <p:pic>
        <p:nvPicPr>
          <p:cNvPr id="1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67906" t="28031" r="16939" b="13177"/>
          <a:stretch/>
        </p:blipFill>
        <p:spPr bwMode="auto">
          <a:xfrm>
            <a:off x="420100" y="951131"/>
            <a:ext cx="4291743" cy="5202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4768968" y="1190623"/>
            <a:ext cx="3232032" cy="4370427"/>
          </a:xfrm>
          <a:prstGeom prst="rect">
            <a:avLst/>
          </a:prstGeom>
          <a:noFill/>
        </p:spPr>
        <p:txBody>
          <a:bodyPr wrap="square" rtlCol="0">
            <a:spAutoFit/>
          </a:bodyPr>
          <a:lstStyle/>
          <a:p>
            <a:pPr marL="342900" lvl="0" indent="-342900">
              <a:buFont typeface="Arial" pitchFamily="34" charset="0"/>
              <a:buChar char="•"/>
            </a:pPr>
            <a:r>
              <a:rPr lang="en-US" sz="2000" b="1" dirty="0" smtClean="0"/>
              <a:t>FBA members receive discounts from over 25 companies.</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Participating organizations include: </a:t>
            </a:r>
            <a:r>
              <a:rPr lang="en-US" sz="2000" b="1" i="1" dirty="0" smtClean="0"/>
              <a:t>Avis, Budget, HP, Liberty Mutual, OfficeMax, UBER, UPS, </a:t>
            </a:r>
            <a:r>
              <a:rPr lang="en-US" sz="2000" b="1" dirty="0" smtClean="0"/>
              <a:t>and more.</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For a full list of participating partners please visit fedbar.org.</a:t>
            </a:r>
            <a:endParaRPr lang="en-US" sz="2000" b="1" dirty="0"/>
          </a:p>
          <a:p>
            <a:endParaRPr lang="en-US" dirty="0"/>
          </a:p>
        </p:txBody>
      </p:sp>
    </p:spTree>
    <p:extLst>
      <p:ext uri="{BB962C8B-B14F-4D97-AF65-F5344CB8AC3E}">
        <p14:creationId xmlns:p14="http://schemas.microsoft.com/office/powerpoint/2010/main" val="33893404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1466273" y="6492240"/>
            <a:ext cx="7322127" cy="0"/>
          </a:xfrm>
          <a:prstGeom prst="line">
            <a:avLst/>
          </a:prstGeom>
          <a:ln>
            <a:solidFill>
              <a:schemeClr val="tx2">
                <a:lumMod val="50000"/>
              </a:schemeClr>
            </a:solidFill>
          </a:ln>
        </p:spPr>
        <p:style>
          <a:lnRef idx="1">
            <a:schemeClr val="dk1"/>
          </a:lnRef>
          <a:fillRef idx="0">
            <a:schemeClr val="dk1"/>
          </a:fillRef>
          <a:effectRef idx="0">
            <a:schemeClr val="dk1"/>
          </a:effectRef>
          <a:fontRef idx="minor">
            <a:schemeClr val="tx1"/>
          </a:fontRef>
        </p:style>
      </p:cxnSp>
      <p:sp>
        <p:nvSpPr>
          <p:cNvPr id="4" name="Title 1"/>
          <p:cNvSpPr txBox="1">
            <a:spLocks/>
          </p:cNvSpPr>
          <p:nvPr/>
        </p:nvSpPr>
        <p:spPr>
          <a:xfrm rot="16200000">
            <a:off x="-2723855" y="3009850"/>
            <a:ext cx="6492241" cy="47254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solidFill>
                  <a:schemeClr val="bg1"/>
                </a:solidFill>
                <a:latin typeface="Franklin Gothic Book"/>
                <a:cs typeface="Franklin Gothic Book"/>
              </a:rPr>
              <a:t>Federal Bar Association</a:t>
            </a:r>
            <a:endParaRPr lang="en-US" sz="2800" dirty="0">
              <a:solidFill>
                <a:schemeClr val="bg1"/>
              </a:solidFill>
              <a:latin typeface="Franklin Gothic Book"/>
              <a:cs typeface="Franklin Gothic Book"/>
            </a:endParaRPr>
          </a:p>
        </p:txBody>
      </p:sp>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2041451" y="1190623"/>
            <a:ext cx="5996764" cy="5057775"/>
          </a:xfrm>
          <a:prstGeom prst="rect">
            <a:avLst/>
          </a:prstGeom>
        </p:spPr>
      </p:pic>
      <p:sp>
        <p:nvSpPr>
          <p:cNvPr id="6" name="Rectangle 5"/>
          <p:cNvSpPr/>
          <p:nvPr/>
        </p:nvSpPr>
        <p:spPr>
          <a:xfrm>
            <a:off x="1547445" y="379709"/>
            <a:ext cx="7006149" cy="646331"/>
          </a:xfrm>
          <a:prstGeom prst="rect">
            <a:avLst/>
          </a:prstGeom>
        </p:spPr>
        <p:txBody>
          <a:bodyPr wrap="none">
            <a:spAutoFit/>
          </a:bodyPr>
          <a:lstStyle/>
          <a:p>
            <a:r>
              <a:rPr lang="en-US" sz="3600" b="1" dirty="0" smtClean="0"/>
              <a:t>What’s New? - Judicial Profile Index</a:t>
            </a:r>
            <a:endParaRPr lang="en-US" sz="3600" b="1" i="1" dirty="0"/>
          </a:p>
        </p:txBody>
      </p:sp>
      <p:sp>
        <p:nvSpPr>
          <p:cNvPr id="8" name="TextBox 7"/>
          <p:cNvSpPr txBox="1"/>
          <p:nvPr/>
        </p:nvSpPr>
        <p:spPr>
          <a:xfrm>
            <a:off x="1466273" y="1222297"/>
            <a:ext cx="7079673" cy="1477328"/>
          </a:xfrm>
          <a:prstGeom prst="rect">
            <a:avLst/>
          </a:prstGeom>
          <a:noFill/>
        </p:spPr>
        <p:txBody>
          <a:bodyPr wrap="square" rtlCol="0">
            <a:spAutoFit/>
          </a:bodyPr>
          <a:lstStyle/>
          <a:p>
            <a:pPr marL="742950" lvl="1" indent="-285750">
              <a:buFont typeface="Arial" pitchFamily="34" charset="0"/>
              <a:buChar char="•"/>
            </a:pPr>
            <a:endParaRPr lang="en-US" sz="2400" b="1" dirty="0" smtClean="0">
              <a:solidFill>
                <a:srgbClr val="7030A0"/>
              </a:solidFill>
            </a:endParaRPr>
          </a:p>
          <a:p>
            <a:pPr marL="742950" lvl="1" indent="-285750">
              <a:buFont typeface="Arial" pitchFamily="34" charset="0"/>
              <a:buChar char="•"/>
            </a:pPr>
            <a:endParaRPr lang="en-US" sz="2400" b="1" dirty="0" smtClean="0">
              <a:solidFill>
                <a:srgbClr val="7030A0"/>
              </a:solidFill>
            </a:endParaRPr>
          </a:p>
          <a:p>
            <a:endParaRPr lang="en-US" sz="2400" dirty="0" smtClean="0"/>
          </a:p>
          <a:p>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190623"/>
            <a:ext cx="3810000" cy="4931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419600" y="1222297"/>
            <a:ext cx="3505200" cy="5016758"/>
          </a:xfrm>
          <a:prstGeom prst="rect">
            <a:avLst/>
          </a:prstGeom>
          <a:noFill/>
        </p:spPr>
        <p:txBody>
          <a:bodyPr wrap="square" rtlCol="0">
            <a:spAutoFit/>
          </a:bodyPr>
          <a:lstStyle/>
          <a:p>
            <a:pPr marL="342900" lvl="0" indent="-342900">
              <a:buFont typeface="Arial" pitchFamily="34" charset="0"/>
              <a:buChar char="•"/>
            </a:pPr>
            <a:r>
              <a:rPr lang="en-US" sz="2000" b="1" dirty="0" smtClean="0"/>
              <a:t>Contains profiles published in </a:t>
            </a:r>
            <a:r>
              <a:rPr lang="en-US" sz="2000" b="1" i="1" dirty="0" smtClean="0"/>
              <a:t>The Federal Lawyer</a:t>
            </a:r>
            <a:r>
              <a:rPr lang="en-US" sz="2000" b="1" dirty="0" smtClean="0"/>
              <a:t> magazine</a:t>
            </a:r>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All profiles from 2007 to present </a:t>
            </a:r>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Organized by circuit and district</a:t>
            </a:r>
          </a:p>
          <a:p>
            <a:pPr lvl="0"/>
            <a:r>
              <a:rPr lang="en-US" sz="2000" b="1" dirty="0" smtClean="0"/>
              <a:t>  </a:t>
            </a:r>
          </a:p>
          <a:p>
            <a:pPr marL="342900" lvl="0" indent="-342900">
              <a:buFont typeface="Arial" pitchFamily="34" charset="0"/>
              <a:buChar char="•"/>
            </a:pPr>
            <a:r>
              <a:rPr lang="en-US" sz="2000" b="1" dirty="0" smtClean="0"/>
              <a:t>Search by keyword</a:t>
            </a:r>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Updated quarterly with both new profiles and historical profiles</a:t>
            </a:r>
            <a:r>
              <a:rPr lang="en-US" sz="2000" dirty="0" smtClean="0"/>
              <a:t> </a:t>
            </a:r>
          </a:p>
          <a:p>
            <a:endParaRPr lang="en-US" sz="2000" dirty="0"/>
          </a:p>
        </p:txBody>
      </p:sp>
    </p:spTree>
    <p:extLst>
      <p:ext uri="{BB962C8B-B14F-4D97-AF65-F5344CB8AC3E}">
        <p14:creationId xmlns:p14="http://schemas.microsoft.com/office/powerpoint/2010/main" val="12145845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1466273" y="6492240"/>
            <a:ext cx="7322127" cy="0"/>
          </a:xfrm>
          <a:prstGeom prst="line">
            <a:avLst/>
          </a:prstGeom>
          <a:ln>
            <a:solidFill>
              <a:schemeClr val="tx2">
                <a:lumMod val="50000"/>
              </a:schemeClr>
            </a:solidFill>
          </a:ln>
        </p:spPr>
        <p:style>
          <a:lnRef idx="1">
            <a:schemeClr val="dk1"/>
          </a:lnRef>
          <a:fillRef idx="0">
            <a:schemeClr val="dk1"/>
          </a:fillRef>
          <a:effectRef idx="0">
            <a:schemeClr val="dk1"/>
          </a:effectRef>
          <a:fontRef idx="minor">
            <a:schemeClr val="tx1"/>
          </a:fontRef>
        </p:style>
      </p:cxnSp>
      <p:sp>
        <p:nvSpPr>
          <p:cNvPr id="4" name="Title 1"/>
          <p:cNvSpPr txBox="1">
            <a:spLocks/>
          </p:cNvSpPr>
          <p:nvPr/>
        </p:nvSpPr>
        <p:spPr>
          <a:xfrm rot="16200000">
            <a:off x="-2723855" y="3009850"/>
            <a:ext cx="6492241" cy="47254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solidFill>
                  <a:schemeClr val="bg1"/>
                </a:solidFill>
                <a:latin typeface="Franklin Gothic Book"/>
                <a:cs typeface="Franklin Gothic Book"/>
              </a:rPr>
              <a:t>Federal Bar Association</a:t>
            </a:r>
            <a:endParaRPr lang="en-US" sz="2800" dirty="0">
              <a:solidFill>
                <a:schemeClr val="bg1"/>
              </a:solidFill>
              <a:latin typeface="Franklin Gothic Book"/>
              <a:cs typeface="Franklin Gothic Book"/>
            </a:endParaRPr>
          </a:p>
        </p:txBody>
      </p:sp>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48047" y="717232"/>
            <a:ext cx="5996764" cy="5057775"/>
          </a:xfrm>
          <a:prstGeom prst="rect">
            <a:avLst/>
          </a:prstGeom>
        </p:spPr>
      </p:pic>
      <p:sp>
        <p:nvSpPr>
          <p:cNvPr id="6" name="Rectangle 5"/>
          <p:cNvSpPr/>
          <p:nvPr/>
        </p:nvSpPr>
        <p:spPr>
          <a:xfrm>
            <a:off x="1466273" y="338711"/>
            <a:ext cx="5663410" cy="646331"/>
          </a:xfrm>
          <a:prstGeom prst="rect">
            <a:avLst/>
          </a:prstGeom>
        </p:spPr>
        <p:txBody>
          <a:bodyPr wrap="none">
            <a:spAutoFit/>
          </a:bodyPr>
          <a:lstStyle/>
          <a:p>
            <a:r>
              <a:rPr lang="en-US" sz="3600" b="1" dirty="0"/>
              <a:t>What Next ? – </a:t>
            </a:r>
            <a:r>
              <a:rPr lang="en-US" sz="3600" b="1" dirty="0" smtClean="0"/>
              <a:t>Coming Soon!</a:t>
            </a:r>
            <a:endParaRPr lang="en-US" sz="3600" b="1" dirty="0"/>
          </a:p>
        </p:txBody>
      </p:sp>
      <p:pic>
        <p:nvPicPr>
          <p:cNvPr id="9" name="Picture 8" descr="salt lake slide.pd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8537" y="1295400"/>
            <a:ext cx="6580209" cy="4796684"/>
          </a:xfrm>
          <a:prstGeom prst="rect">
            <a:avLst/>
          </a:prstGeom>
        </p:spPr>
      </p:pic>
    </p:spTree>
    <p:extLst>
      <p:ext uri="{BB962C8B-B14F-4D97-AF65-F5344CB8AC3E}">
        <p14:creationId xmlns:p14="http://schemas.microsoft.com/office/powerpoint/2010/main" val="26701655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1466273" y="6492240"/>
            <a:ext cx="7322127" cy="0"/>
          </a:xfrm>
          <a:prstGeom prst="line">
            <a:avLst/>
          </a:prstGeom>
          <a:ln>
            <a:solidFill>
              <a:schemeClr val="tx2">
                <a:lumMod val="50000"/>
              </a:schemeClr>
            </a:solidFill>
          </a:ln>
        </p:spPr>
        <p:style>
          <a:lnRef idx="1">
            <a:schemeClr val="dk1"/>
          </a:lnRef>
          <a:fillRef idx="0">
            <a:schemeClr val="dk1"/>
          </a:fillRef>
          <a:effectRef idx="0">
            <a:schemeClr val="dk1"/>
          </a:effectRef>
          <a:fontRef idx="minor">
            <a:schemeClr val="tx1"/>
          </a:fontRef>
        </p:style>
      </p:cxnSp>
      <p:sp>
        <p:nvSpPr>
          <p:cNvPr id="6" name="Rectangle 5"/>
          <p:cNvSpPr/>
          <p:nvPr/>
        </p:nvSpPr>
        <p:spPr>
          <a:xfrm>
            <a:off x="1466273" y="338711"/>
            <a:ext cx="5663410" cy="646331"/>
          </a:xfrm>
          <a:prstGeom prst="rect">
            <a:avLst/>
          </a:prstGeom>
        </p:spPr>
        <p:txBody>
          <a:bodyPr wrap="none">
            <a:spAutoFit/>
          </a:bodyPr>
          <a:lstStyle/>
          <a:p>
            <a:r>
              <a:rPr lang="en-US" sz="3600" b="1" dirty="0"/>
              <a:t>What Next ? – </a:t>
            </a:r>
            <a:r>
              <a:rPr lang="en-US" sz="3600" b="1" dirty="0" smtClean="0"/>
              <a:t>Coming Soon!</a:t>
            </a:r>
            <a:endParaRPr lang="en-US" sz="3600" b="1" dirty="0"/>
          </a:p>
        </p:txBody>
      </p:sp>
      <p:pic>
        <p:nvPicPr>
          <p:cNvPr id="12" name="Picture 11" descr="cleveland slid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140" y="1219200"/>
            <a:ext cx="6785429" cy="4749800"/>
          </a:xfrm>
          <a:prstGeom prst="rect">
            <a:avLst/>
          </a:prstGeom>
        </p:spPr>
      </p:pic>
    </p:spTree>
    <p:extLst>
      <p:ext uri="{BB962C8B-B14F-4D97-AF65-F5344CB8AC3E}">
        <p14:creationId xmlns:p14="http://schemas.microsoft.com/office/powerpoint/2010/main" val="16683233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1466273" y="6492240"/>
            <a:ext cx="7322127" cy="0"/>
          </a:xfrm>
          <a:prstGeom prst="line">
            <a:avLst/>
          </a:prstGeom>
          <a:ln>
            <a:solidFill>
              <a:schemeClr val="tx2">
                <a:lumMod val="50000"/>
              </a:schemeClr>
            </a:solidFill>
          </a:ln>
        </p:spPr>
        <p:style>
          <a:lnRef idx="1">
            <a:schemeClr val="dk1"/>
          </a:lnRef>
          <a:fillRef idx="0">
            <a:schemeClr val="dk1"/>
          </a:fillRef>
          <a:effectRef idx="0">
            <a:schemeClr val="dk1"/>
          </a:effectRef>
          <a:fontRef idx="minor">
            <a:schemeClr val="tx1"/>
          </a:fontRef>
        </p:style>
      </p:cxnSp>
      <p:sp>
        <p:nvSpPr>
          <p:cNvPr id="3" name="TextBox 2"/>
          <p:cNvSpPr txBox="1"/>
          <p:nvPr/>
        </p:nvSpPr>
        <p:spPr>
          <a:xfrm>
            <a:off x="2519916" y="223283"/>
            <a:ext cx="4632230" cy="646331"/>
          </a:xfrm>
          <a:prstGeom prst="rect">
            <a:avLst/>
          </a:prstGeom>
          <a:noFill/>
        </p:spPr>
        <p:txBody>
          <a:bodyPr wrap="none" rtlCol="0">
            <a:spAutoFit/>
          </a:bodyPr>
          <a:lstStyle/>
          <a:p>
            <a:r>
              <a:rPr lang="en-US" sz="3600" b="1" dirty="0" smtClean="0"/>
              <a:t>FBA Mission Statement</a:t>
            </a:r>
            <a:endParaRPr lang="en-US" sz="3600" b="1" dirty="0"/>
          </a:p>
        </p:txBody>
      </p:sp>
      <p:sp>
        <p:nvSpPr>
          <p:cNvPr id="5" name="TextBox 4"/>
          <p:cNvSpPr txBox="1"/>
          <p:nvPr/>
        </p:nvSpPr>
        <p:spPr>
          <a:xfrm>
            <a:off x="914399" y="-614779"/>
            <a:ext cx="7103569" cy="5262979"/>
          </a:xfrm>
          <a:prstGeom prst="rect">
            <a:avLst/>
          </a:prstGeom>
          <a:noFill/>
        </p:spPr>
        <p:txBody>
          <a:bodyPr wrap="square" rtlCol="0">
            <a:spAutoFit/>
          </a:bodyPr>
          <a:lstStyle/>
          <a:p>
            <a:endParaRPr lang="en-US" sz="2800" b="1" dirty="0" smtClean="0"/>
          </a:p>
          <a:p>
            <a:endParaRPr lang="en-US" sz="2800" b="1" dirty="0"/>
          </a:p>
          <a:p>
            <a:endParaRPr lang="en-US" sz="2800" b="1" dirty="0" smtClean="0"/>
          </a:p>
          <a:p>
            <a:endParaRPr lang="en-US" sz="2800" b="1" dirty="0" smtClean="0"/>
          </a:p>
          <a:p>
            <a:endParaRPr lang="en-US" sz="2800" b="1" dirty="0"/>
          </a:p>
          <a:p>
            <a:r>
              <a:rPr lang="en-US" sz="2800" b="1" dirty="0" smtClean="0"/>
              <a:t>The </a:t>
            </a:r>
            <a:r>
              <a:rPr lang="en-US" sz="2800" b="1" dirty="0"/>
              <a:t>mission of the Association is to strengthen the federal legal system and administration of justice by serving the interests and the needs of the federal practitioner, both public and private, the federal judiciary and the public they </a:t>
            </a:r>
            <a:r>
              <a:rPr lang="en-US" sz="2800" b="1" dirty="0" smtClean="0"/>
              <a:t>serve.</a:t>
            </a:r>
            <a:endParaRPr lang="en-US" sz="2800" b="1" i="1" dirty="0">
              <a:solidFill>
                <a:srgbClr val="0070C0"/>
              </a:solidFill>
            </a:endParaRPr>
          </a:p>
          <a:p>
            <a:endParaRPr lang="en-US" sz="2800" b="1" dirty="0" smtClean="0"/>
          </a:p>
        </p:txBody>
      </p:sp>
    </p:spTree>
    <p:extLst>
      <p:ext uri="{BB962C8B-B14F-4D97-AF65-F5344CB8AC3E}">
        <p14:creationId xmlns:p14="http://schemas.microsoft.com/office/powerpoint/2010/main" val="33961556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National Membership</a:t>
            </a:r>
            <a:endParaRPr lang="en-US" sz="3600" b="1" dirty="0"/>
          </a:p>
        </p:txBody>
      </p:sp>
      <p:sp>
        <p:nvSpPr>
          <p:cNvPr id="5" name="Title 1"/>
          <p:cNvSpPr txBox="1">
            <a:spLocks/>
          </p:cNvSpPr>
          <p:nvPr/>
        </p:nvSpPr>
        <p:spPr>
          <a:xfrm>
            <a:off x="506316" y="1448300"/>
            <a:ext cx="7772400" cy="456945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r>
              <a:rPr lang="en-US" sz="3000" b="1" dirty="0" smtClean="0"/>
              <a:t>17,000+ Members and nearly 1,400 Law Student Members nationwide</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Over 90 Chapters around the country</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Retention rate of 82% (excluding law students and honorary members)</a:t>
            </a:r>
          </a:p>
          <a:p>
            <a:pPr algn="l"/>
            <a:endParaRPr lang="en-US" sz="2500" dirty="0" smtClean="0"/>
          </a:p>
          <a:p>
            <a:r>
              <a:rPr lang="en-US" sz="2500" b="1" i="1" u="sng" dirty="0">
                <a:solidFill>
                  <a:schemeClr val="tx2"/>
                </a:solidFill>
              </a:rPr>
              <a:t>Benchmark</a:t>
            </a:r>
            <a:r>
              <a:rPr lang="en-US" sz="2500" b="1" i="1" dirty="0">
                <a:solidFill>
                  <a:schemeClr val="tx2"/>
                </a:solidFill>
              </a:rPr>
              <a:t>:  Retention rates for </a:t>
            </a:r>
            <a:r>
              <a:rPr lang="en-US" sz="2500" b="1" i="1" dirty="0" smtClean="0">
                <a:solidFill>
                  <a:schemeClr val="tx2"/>
                </a:solidFill>
              </a:rPr>
              <a:t>similar sized </a:t>
            </a:r>
            <a:br>
              <a:rPr lang="en-US" sz="2500" b="1" i="1" dirty="0" smtClean="0">
                <a:solidFill>
                  <a:schemeClr val="tx2"/>
                </a:solidFill>
              </a:rPr>
            </a:br>
            <a:r>
              <a:rPr lang="en-US" sz="2500" b="1" i="1" dirty="0" smtClean="0">
                <a:solidFill>
                  <a:schemeClr val="tx2"/>
                </a:solidFill>
              </a:rPr>
              <a:t>voluntary </a:t>
            </a:r>
            <a:r>
              <a:rPr lang="en-US" sz="2500" b="1" i="1" dirty="0">
                <a:solidFill>
                  <a:schemeClr val="tx2"/>
                </a:solidFill>
              </a:rPr>
              <a:t>bar associations </a:t>
            </a:r>
            <a:r>
              <a:rPr lang="en-US" sz="2500" b="1" i="1" dirty="0" smtClean="0">
                <a:solidFill>
                  <a:schemeClr val="tx2"/>
                </a:solidFill>
              </a:rPr>
              <a:t>ranged </a:t>
            </a:r>
            <a:r>
              <a:rPr lang="en-US" sz="2500" b="1" i="1" dirty="0">
                <a:solidFill>
                  <a:schemeClr val="tx2"/>
                </a:solidFill>
              </a:rPr>
              <a:t>from 82-97</a:t>
            </a:r>
            <a:r>
              <a:rPr lang="en-US" sz="2500" b="1" i="1" dirty="0" smtClean="0">
                <a:solidFill>
                  <a:schemeClr val="tx2"/>
                </a:solidFill>
              </a:rPr>
              <a:t>%</a:t>
            </a:r>
            <a:endParaRPr lang="en-US" sz="2500" b="1" i="1" dirty="0">
              <a:solidFill>
                <a:schemeClr val="tx2"/>
              </a:solidFill>
            </a:endParaRPr>
          </a:p>
        </p:txBody>
      </p:sp>
    </p:spTree>
    <p:extLst>
      <p:ext uri="{BB962C8B-B14F-4D97-AF65-F5344CB8AC3E}">
        <p14:creationId xmlns:p14="http://schemas.microsoft.com/office/powerpoint/2010/main" val="1520587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415780" y="309653"/>
            <a:ext cx="8585716" cy="997239"/>
          </a:xfrm>
        </p:spPr>
        <p:txBody>
          <a:bodyPr>
            <a:noAutofit/>
          </a:bodyPr>
          <a:lstStyle/>
          <a:p>
            <a:r>
              <a:rPr lang="en-US" sz="3500" b="1" dirty="0" smtClean="0"/>
              <a:t>Monthly Membership Counts FY 2013-2015</a:t>
            </a:r>
            <a:endParaRPr lang="en-US" sz="3500" b="1" dirty="0"/>
          </a:p>
        </p:txBody>
      </p:sp>
      <p:sp>
        <p:nvSpPr>
          <p:cNvPr id="8" name="Oval 7"/>
          <p:cNvSpPr/>
          <p:nvPr/>
        </p:nvSpPr>
        <p:spPr>
          <a:xfrm>
            <a:off x="4864264" y="1527358"/>
            <a:ext cx="1396294" cy="493063"/>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 name="Chart 8"/>
          <p:cNvGraphicFramePr>
            <a:graphicFrameLocks/>
          </p:cNvGraphicFramePr>
          <p:nvPr>
            <p:extLst>
              <p:ext uri="{D42A27DB-BD31-4B8C-83A1-F6EECF244321}">
                <p14:modId xmlns:p14="http://schemas.microsoft.com/office/powerpoint/2010/main" val="3318943788"/>
              </p:ext>
            </p:extLst>
          </p:nvPr>
        </p:nvGraphicFramePr>
        <p:xfrm>
          <a:off x="213897" y="1306892"/>
          <a:ext cx="8159261" cy="4829908"/>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5029011" y="1547488"/>
            <a:ext cx="1066800" cy="461665"/>
          </a:xfrm>
          <a:prstGeom prst="rect">
            <a:avLst/>
          </a:prstGeom>
          <a:noFill/>
        </p:spPr>
        <p:txBody>
          <a:bodyPr wrap="square" rtlCol="0">
            <a:spAutoFit/>
          </a:bodyPr>
          <a:lstStyle/>
          <a:p>
            <a:r>
              <a:rPr lang="en-US" sz="2400" b="1" dirty="0" smtClean="0"/>
              <a:t>17,264</a:t>
            </a:r>
            <a:endParaRPr lang="en-US" sz="2400" b="1" dirty="0"/>
          </a:p>
        </p:txBody>
      </p:sp>
    </p:spTree>
    <p:extLst>
      <p:ext uri="{BB962C8B-B14F-4D97-AF65-F5344CB8AC3E}">
        <p14:creationId xmlns:p14="http://schemas.microsoft.com/office/powerpoint/2010/main" val="639716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1466273" y="6492240"/>
            <a:ext cx="7322127" cy="0"/>
          </a:xfrm>
          <a:prstGeom prst="line">
            <a:avLst/>
          </a:prstGeom>
          <a:ln>
            <a:solidFill>
              <a:schemeClr val="tx2">
                <a:lumMod val="50000"/>
              </a:schemeClr>
            </a:solidFill>
          </a:ln>
        </p:spPr>
        <p:style>
          <a:lnRef idx="1">
            <a:schemeClr val="dk1"/>
          </a:lnRef>
          <a:fillRef idx="0">
            <a:schemeClr val="dk1"/>
          </a:fillRef>
          <a:effectRef idx="0">
            <a:schemeClr val="dk1"/>
          </a:effectRef>
          <a:fontRef idx="minor">
            <a:schemeClr val="tx1"/>
          </a:fontRef>
        </p:style>
      </p:cxnSp>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sp>
        <p:nvSpPr>
          <p:cNvPr id="8" name="TextBox 7"/>
          <p:cNvSpPr txBox="1"/>
          <p:nvPr/>
        </p:nvSpPr>
        <p:spPr>
          <a:xfrm>
            <a:off x="1466273" y="289545"/>
            <a:ext cx="5362687" cy="646331"/>
          </a:xfrm>
          <a:prstGeom prst="rect">
            <a:avLst/>
          </a:prstGeom>
          <a:noFill/>
        </p:spPr>
        <p:txBody>
          <a:bodyPr wrap="none" rtlCol="0">
            <a:spAutoFit/>
          </a:bodyPr>
          <a:lstStyle/>
          <a:p>
            <a:r>
              <a:rPr lang="en-US" sz="3600" b="1" dirty="0" smtClean="0"/>
              <a:t>Where are FBA Members?</a:t>
            </a:r>
            <a:endParaRPr lang="en-US" sz="3200" dirty="0"/>
          </a:p>
        </p:txBody>
      </p:sp>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729" t="20961" r="64534" b="16155"/>
          <a:stretch/>
        </p:blipFill>
        <p:spPr bwMode="auto">
          <a:xfrm>
            <a:off x="551064" y="1309985"/>
            <a:ext cx="6992736" cy="4470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86964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1466273" y="6492240"/>
            <a:ext cx="7322127" cy="0"/>
          </a:xfrm>
          <a:prstGeom prst="line">
            <a:avLst/>
          </a:prstGeom>
          <a:ln>
            <a:solidFill>
              <a:schemeClr val="tx2">
                <a:lumMod val="50000"/>
              </a:schemeClr>
            </a:solidFill>
          </a:ln>
        </p:spPr>
        <p:style>
          <a:lnRef idx="1">
            <a:schemeClr val="dk1"/>
          </a:lnRef>
          <a:fillRef idx="0">
            <a:schemeClr val="dk1"/>
          </a:fillRef>
          <a:effectRef idx="0">
            <a:schemeClr val="dk1"/>
          </a:effectRef>
          <a:fontRef idx="minor">
            <a:schemeClr val="tx1"/>
          </a:fontRef>
        </p:style>
      </p:cxnSp>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sp>
        <p:nvSpPr>
          <p:cNvPr id="8" name="TextBox 7"/>
          <p:cNvSpPr txBox="1"/>
          <p:nvPr/>
        </p:nvSpPr>
        <p:spPr>
          <a:xfrm>
            <a:off x="1603261" y="171211"/>
            <a:ext cx="6321539" cy="1138773"/>
          </a:xfrm>
          <a:prstGeom prst="rect">
            <a:avLst/>
          </a:prstGeom>
          <a:noFill/>
        </p:spPr>
        <p:txBody>
          <a:bodyPr wrap="none" rtlCol="0">
            <a:spAutoFit/>
          </a:bodyPr>
          <a:lstStyle/>
          <a:p>
            <a:pPr algn="ctr"/>
            <a:r>
              <a:rPr lang="en-US" sz="3600" b="1" dirty="0" smtClean="0"/>
              <a:t>FBA Membership </a:t>
            </a:r>
            <a:r>
              <a:rPr lang="en-US" sz="3600" b="1" dirty="0" smtClean="0"/>
              <a:t>Demographics</a:t>
            </a:r>
            <a:endParaRPr lang="en-US" sz="3600" b="1" dirty="0"/>
          </a:p>
          <a:p>
            <a:pPr algn="ctr"/>
            <a:endParaRPr lang="en-US" sz="3200" dirty="0"/>
          </a:p>
        </p:txBody>
      </p:sp>
      <p:pic>
        <p:nvPicPr>
          <p:cNvPr id="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162050"/>
            <a:ext cx="3971925"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3505200"/>
            <a:ext cx="4574355" cy="257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17099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sp>
        <p:nvSpPr>
          <p:cNvPr id="8" name="TextBox 7"/>
          <p:cNvSpPr txBox="1"/>
          <p:nvPr/>
        </p:nvSpPr>
        <p:spPr>
          <a:xfrm>
            <a:off x="322181" y="858100"/>
            <a:ext cx="8141099" cy="5878532"/>
          </a:xfrm>
          <a:prstGeom prst="rect">
            <a:avLst/>
          </a:prstGeom>
          <a:noFill/>
        </p:spPr>
        <p:txBody>
          <a:bodyPr wrap="square" numCol="2" rtlCol="0">
            <a:spAutoFit/>
          </a:bodyPr>
          <a:lstStyle/>
          <a:p>
            <a:r>
              <a:rPr lang="en-US" sz="2500" b="1" u="sng" dirty="0" smtClean="0"/>
              <a:t>Sections</a:t>
            </a:r>
          </a:p>
          <a:p>
            <a:pPr marL="742950" lvl="1" indent="-285750">
              <a:buFont typeface="Arial" pitchFamily="34" charset="0"/>
              <a:buChar char="•"/>
            </a:pPr>
            <a:r>
              <a:rPr lang="en-US" sz="1600" b="1" dirty="0" smtClean="0"/>
              <a:t>Admiralty </a:t>
            </a:r>
          </a:p>
          <a:p>
            <a:pPr marL="742950" lvl="1" indent="-285750">
              <a:buFont typeface="Arial" pitchFamily="34" charset="0"/>
              <a:buChar char="•"/>
            </a:pPr>
            <a:r>
              <a:rPr lang="en-US" sz="1600" b="1" dirty="0" smtClean="0"/>
              <a:t>Alternative Dispute Resolution</a:t>
            </a:r>
          </a:p>
          <a:p>
            <a:pPr marL="742950" lvl="1" indent="-285750">
              <a:buFont typeface="Arial" pitchFamily="34" charset="0"/>
              <a:buChar char="•"/>
            </a:pPr>
            <a:r>
              <a:rPr lang="en-US" sz="1600" b="1" dirty="0" smtClean="0"/>
              <a:t>Antitrust &amp; Trade Regulation</a:t>
            </a:r>
          </a:p>
          <a:p>
            <a:pPr marL="742950" lvl="1" indent="-285750">
              <a:buFont typeface="Arial" pitchFamily="34" charset="0"/>
              <a:buChar char="•"/>
            </a:pPr>
            <a:r>
              <a:rPr lang="en-US" sz="1600" b="1" dirty="0" smtClean="0"/>
              <a:t>Banking </a:t>
            </a:r>
          </a:p>
          <a:p>
            <a:pPr marL="742950" lvl="1" indent="-285750">
              <a:buFont typeface="Arial" pitchFamily="34" charset="0"/>
              <a:buChar char="•"/>
            </a:pPr>
            <a:r>
              <a:rPr lang="en-US" sz="1600" b="1" dirty="0" smtClean="0"/>
              <a:t>Bankruptcy </a:t>
            </a:r>
            <a:endParaRPr lang="en-US" sz="1600" b="1" dirty="0"/>
          </a:p>
          <a:p>
            <a:pPr marL="742950" lvl="1" indent="-285750">
              <a:buFont typeface="Arial" pitchFamily="34" charset="0"/>
              <a:buChar char="•"/>
            </a:pPr>
            <a:r>
              <a:rPr lang="en-US" sz="1600" b="1" dirty="0" smtClean="0"/>
              <a:t>Civil Rights </a:t>
            </a:r>
          </a:p>
          <a:p>
            <a:pPr marL="742950" lvl="1" indent="-285750">
              <a:buFont typeface="Arial" pitchFamily="34" charset="0"/>
              <a:buChar char="•"/>
            </a:pPr>
            <a:r>
              <a:rPr lang="en-US" sz="1600" b="1" dirty="0" smtClean="0"/>
              <a:t>Criminal </a:t>
            </a:r>
          </a:p>
          <a:p>
            <a:pPr marL="742950" lvl="1" indent="-285750">
              <a:buFont typeface="Arial" pitchFamily="34" charset="0"/>
              <a:buChar char="•"/>
            </a:pPr>
            <a:r>
              <a:rPr lang="en-US" sz="1600" b="1" dirty="0" smtClean="0"/>
              <a:t>Environment, Energy, &amp; Natural Resources</a:t>
            </a:r>
          </a:p>
          <a:p>
            <a:pPr marL="742950" lvl="1" indent="-285750">
              <a:buFont typeface="Arial" pitchFamily="34" charset="0"/>
              <a:buChar char="•"/>
            </a:pPr>
            <a:r>
              <a:rPr lang="en-US" sz="1600" b="1" dirty="0" smtClean="0"/>
              <a:t>Federal Litigation</a:t>
            </a:r>
          </a:p>
          <a:p>
            <a:pPr marL="742950" lvl="1" indent="-285750">
              <a:buFont typeface="Arial" pitchFamily="34" charset="0"/>
              <a:buChar char="•"/>
            </a:pPr>
            <a:r>
              <a:rPr lang="en-US" sz="1600" b="1" dirty="0" smtClean="0"/>
              <a:t>Government Contracts</a:t>
            </a:r>
          </a:p>
          <a:p>
            <a:pPr marL="742950" lvl="1" indent="-285750">
              <a:buFont typeface="Arial" pitchFamily="34" charset="0"/>
              <a:buChar char="•"/>
            </a:pPr>
            <a:r>
              <a:rPr lang="en-US" sz="1600" b="1" dirty="0" smtClean="0"/>
              <a:t>Health </a:t>
            </a:r>
          </a:p>
          <a:p>
            <a:pPr marL="742950" lvl="1" indent="-285750">
              <a:buFont typeface="Arial" pitchFamily="34" charset="0"/>
              <a:buChar char="•"/>
            </a:pPr>
            <a:r>
              <a:rPr lang="en-US" sz="1600" b="1" dirty="0" smtClean="0"/>
              <a:t>Immigration </a:t>
            </a:r>
          </a:p>
          <a:p>
            <a:r>
              <a:rPr lang="en-US" sz="2500" b="1" u="sng" dirty="0" smtClean="0"/>
              <a:t>Divisions</a:t>
            </a:r>
            <a:endParaRPr lang="en-US" sz="2500" b="1" u="sng" dirty="0"/>
          </a:p>
          <a:p>
            <a:pPr marL="742950" lvl="1" indent="-285750">
              <a:buFont typeface="Arial" pitchFamily="34" charset="0"/>
              <a:buChar char="•"/>
            </a:pPr>
            <a:r>
              <a:rPr lang="en-US" sz="1600" b="1" dirty="0" smtClean="0"/>
              <a:t>Corporate &amp; Association Council</a:t>
            </a:r>
          </a:p>
          <a:p>
            <a:pPr marL="742950" lvl="1" indent="-285750">
              <a:buFont typeface="Arial" pitchFamily="34" charset="0"/>
              <a:buChar char="•"/>
            </a:pPr>
            <a:r>
              <a:rPr lang="en-US" sz="1600" b="1" dirty="0" smtClean="0"/>
              <a:t>Federal Career Services </a:t>
            </a:r>
          </a:p>
          <a:p>
            <a:pPr marL="742950" lvl="1" indent="-285750">
              <a:buFont typeface="Arial" pitchFamily="34" charset="0"/>
              <a:buChar char="•"/>
            </a:pPr>
            <a:r>
              <a:rPr lang="en-US" sz="1600" b="1" dirty="0" smtClean="0"/>
              <a:t>Judiciary </a:t>
            </a:r>
          </a:p>
          <a:p>
            <a:pPr marL="742950" lvl="1" indent="-285750">
              <a:buFont typeface="Arial" pitchFamily="34" charset="0"/>
              <a:buChar char="•"/>
            </a:pPr>
            <a:r>
              <a:rPr lang="en-US" sz="1600" b="1" dirty="0" smtClean="0"/>
              <a:t>Senior Lawyers </a:t>
            </a:r>
          </a:p>
          <a:p>
            <a:pPr marL="742950" lvl="1" indent="-285750">
              <a:buFont typeface="Arial" pitchFamily="34" charset="0"/>
              <a:buChar char="•"/>
            </a:pPr>
            <a:r>
              <a:rPr lang="en-US" sz="1600" b="1" dirty="0" smtClean="0"/>
              <a:t>Younger Lawyers</a:t>
            </a:r>
          </a:p>
          <a:p>
            <a:pPr marL="742950" lvl="1" indent="-285750">
              <a:buFont typeface="Arial" pitchFamily="34" charset="0"/>
              <a:buChar char="•"/>
            </a:pPr>
            <a:r>
              <a:rPr lang="en-US" sz="1600" b="1" dirty="0" smtClean="0"/>
              <a:t>Law Student</a:t>
            </a:r>
          </a:p>
          <a:p>
            <a:pPr marL="742950" lvl="1" indent="-285750">
              <a:buFont typeface="Arial" pitchFamily="34" charset="0"/>
              <a:buChar char="•"/>
            </a:pPr>
            <a:endParaRPr lang="en-US" sz="1600" b="1" dirty="0"/>
          </a:p>
          <a:p>
            <a:pPr marL="742950" lvl="1" indent="-285750">
              <a:buFont typeface="Arial" pitchFamily="34" charset="0"/>
              <a:buChar char="•"/>
            </a:pPr>
            <a:endParaRPr lang="en-US" sz="1600" b="1" dirty="0" smtClean="0"/>
          </a:p>
          <a:p>
            <a:pPr marL="742950" lvl="1" indent="-285750">
              <a:buFont typeface="Arial" pitchFamily="34" charset="0"/>
              <a:buChar char="•"/>
            </a:pPr>
            <a:endParaRPr lang="en-US" sz="1600" b="1" dirty="0" smtClean="0"/>
          </a:p>
          <a:p>
            <a:pPr marL="742950" lvl="1" indent="-285750">
              <a:buFont typeface="Arial" pitchFamily="34" charset="0"/>
              <a:buChar char="•"/>
            </a:pPr>
            <a:r>
              <a:rPr lang="en-US" sz="1600" b="1" dirty="0" smtClean="0"/>
              <a:t>Indian</a:t>
            </a:r>
          </a:p>
          <a:p>
            <a:pPr marL="742950" lvl="1" indent="-285750">
              <a:buFont typeface="Arial" pitchFamily="34" charset="0"/>
              <a:buChar char="•"/>
            </a:pPr>
            <a:r>
              <a:rPr lang="en-US" sz="1600" b="1" dirty="0" smtClean="0"/>
              <a:t>Intellectual Property </a:t>
            </a:r>
          </a:p>
          <a:p>
            <a:pPr marL="742950" lvl="1" indent="-285750">
              <a:buFont typeface="Arial" pitchFamily="34" charset="0"/>
              <a:buChar char="•"/>
            </a:pPr>
            <a:r>
              <a:rPr lang="en-US" sz="1600" b="1" dirty="0" smtClean="0"/>
              <a:t>International </a:t>
            </a:r>
          </a:p>
          <a:p>
            <a:pPr marL="742950" lvl="1" indent="-285750">
              <a:buFont typeface="Arial" pitchFamily="34" charset="0"/>
              <a:buChar char="•"/>
            </a:pPr>
            <a:r>
              <a:rPr lang="en-US" sz="1600" b="1" dirty="0" smtClean="0"/>
              <a:t>Labor &amp; Employment </a:t>
            </a:r>
          </a:p>
          <a:p>
            <a:pPr marL="742950" lvl="1" indent="-285750">
              <a:buFont typeface="Arial" pitchFamily="34" charset="0"/>
              <a:buChar char="•"/>
            </a:pPr>
            <a:r>
              <a:rPr lang="en-US" sz="1600" b="1" dirty="0" smtClean="0"/>
              <a:t>Qui Tam </a:t>
            </a:r>
          </a:p>
          <a:p>
            <a:pPr marL="742950" lvl="1" indent="-285750">
              <a:buFont typeface="Arial" pitchFamily="34" charset="0"/>
              <a:buChar char="•"/>
            </a:pPr>
            <a:r>
              <a:rPr lang="en-US" sz="1600" b="1" dirty="0" smtClean="0"/>
              <a:t>Securities Law</a:t>
            </a:r>
          </a:p>
          <a:p>
            <a:pPr marL="742950" lvl="1" indent="-285750">
              <a:buFont typeface="Arial" pitchFamily="34" charset="0"/>
              <a:buChar char="•"/>
            </a:pPr>
            <a:r>
              <a:rPr lang="en-US" sz="1600" b="1" dirty="0" smtClean="0"/>
              <a:t>Social Security </a:t>
            </a:r>
          </a:p>
          <a:p>
            <a:pPr marL="742950" lvl="1" indent="-285750">
              <a:buFont typeface="Arial" pitchFamily="34" charset="0"/>
              <a:buChar char="•"/>
            </a:pPr>
            <a:r>
              <a:rPr lang="en-US" sz="1600" b="1" dirty="0" smtClean="0"/>
              <a:t>State &amp; Local Government Relations</a:t>
            </a:r>
          </a:p>
          <a:p>
            <a:pPr marL="742950" lvl="1" indent="-285750">
              <a:buFont typeface="Arial" pitchFamily="34" charset="0"/>
              <a:buChar char="•"/>
            </a:pPr>
            <a:r>
              <a:rPr lang="en-US" sz="1600" b="1" dirty="0" smtClean="0"/>
              <a:t>Taxation</a:t>
            </a:r>
          </a:p>
          <a:p>
            <a:pPr marL="742950" lvl="1" indent="-285750">
              <a:buFont typeface="Arial" pitchFamily="34" charset="0"/>
              <a:buChar char="•"/>
            </a:pPr>
            <a:r>
              <a:rPr lang="en-US" sz="1600" b="1" dirty="0" smtClean="0"/>
              <a:t>Transportation &amp; Transportation Security Law</a:t>
            </a:r>
          </a:p>
          <a:p>
            <a:pPr marL="742950" lvl="1" indent="-285750">
              <a:buFont typeface="Arial" pitchFamily="34" charset="0"/>
              <a:buChar char="•"/>
            </a:pPr>
            <a:r>
              <a:rPr lang="en-US" sz="1600" b="1" dirty="0" smtClean="0"/>
              <a:t>Veterans Law</a:t>
            </a:r>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a:p>
        </p:txBody>
      </p:sp>
    </p:spTree>
    <p:extLst>
      <p:ext uri="{BB962C8B-B14F-4D97-AF65-F5344CB8AC3E}">
        <p14:creationId xmlns:p14="http://schemas.microsoft.com/office/powerpoint/2010/main" val="260664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1466273" y="6492240"/>
            <a:ext cx="7322127" cy="0"/>
          </a:xfrm>
          <a:prstGeom prst="line">
            <a:avLst/>
          </a:prstGeom>
          <a:ln>
            <a:solidFill>
              <a:schemeClr val="tx2">
                <a:lumMod val="50000"/>
              </a:schemeClr>
            </a:solidFill>
          </a:ln>
        </p:spPr>
        <p:style>
          <a:lnRef idx="1">
            <a:schemeClr val="dk1"/>
          </a:lnRef>
          <a:fillRef idx="0">
            <a:schemeClr val="dk1"/>
          </a:fillRef>
          <a:effectRef idx="0">
            <a:schemeClr val="dk1"/>
          </a:effectRef>
          <a:fontRef idx="minor">
            <a:schemeClr val="tx1"/>
          </a:fontRef>
        </p:style>
      </p:cxnSp>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pic>
        <p:nvPicPr>
          <p:cNvPr id="9" name="Picture 8" descr="pie char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1177" y="1066800"/>
            <a:ext cx="7868423" cy="3419610"/>
          </a:xfrm>
          <a:prstGeom prst="rect">
            <a:avLst/>
          </a:prstGeom>
        </p:spPr>
      </p:pic>
      <p:sp>
        <p:nvSpPr>
          <p:cNvPr id="5" name="Rectangle 4"/>
          <p:cNvSpPr/>
          <p:nvPr/>
        </p:nvSpPr>
        <p:spPr>
          <a:xfrm>
            <a:off x="2286000" y="362339"/>
            <a:ext cx="5284139" cy="646331"/>
          </a:xfrm>
          <a:prstGeom prst="rect">
            <a:avLst/>
          </a:prstGeom>
        </p:spPr>
        <p:txBody>
          <a:bodyPr wrap="none">
            <a:spAutoFit/>
          </a:bodyPr>
          <a:lstStyle/>
          <a:p>
            <a:r>
              <a:rPr lang="en-US" sz="3600" b="1" dirty="0"/>
              <a:t>FBA Sections and Divisions</a:t>
            </a:r>
          </a:p>
        </p:txBody>
      </p:sp>
    </p:spTree>
    <p:extLst>
      <p:ext uri="{BB962C8B-B14F-4D97-AF65-F5344CB8AC3E}">
        <p14:creationId xmlns:p14="http://schemas.microsoft.com/office/powerpoint/2010/main" val="11439377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1466273" y="6492240"/>
            <a:ext cx="7322127" cy="0"/>
          </a:xfrm>
          <a:prstGeom prst="line">
            <a:avLst/>
          </a:prstGeom>
          <a:ln>
            <a:solidFill>
              <a:schemeClr val="tx2">
                <a:lumMod val="50000"/>
              </a:schemeClr>
            </a:solidFill>
          </a:ln>
        </p:spPr>
        <p:style>
          <a:lnRef idx="1">
            <a:schemeClr val="dk1"/>
          </a:lnRef>
          <a:fillRef idx="0">
            <a:schemeClr val="dk1"/>
          </a:fillRef>
          <a:effectRef idx="0">
            <a:schemeClr val="dk1"/>
          </a:effectRef>
          <a:fontRef idx="minor">
            <a:schemeClr val="tx1"/>
          </a:fontRef>
        </p:style>
      </p:cxnSp>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890" y="1328889"/>
            <a:ext cx="6572110" cy="3776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2209800" y="339017"/>
            <a:ext cx="5284139" cy="646331"/>
          </a:xfrm>
          <a:prstGeom prst="rect">
            <a:avLst/>
          </a:prstGeom>
        </p:spPr>
        <p:txBody>
          <a:bodyPr wrap="none">
            <a:spAutoFit/>
          </a:bodyPr>
          <a:lstStyle/>
          <a:p>
            <a:r>
              <a:rPr lang="en-US" sz="3600" b="1" dirty="0"/>
              <a:t>FBA Sections and Divisions</a:t>
            </a:r>
          </a:p>
        </p:txBody>
      </p:sp>
    </p:spTree>
    <p:extLst>
      <p:ext uri="{BB962C8B-B14F-4D97-AF65-F5344CB8AC3E}">
        <p14:creationId xmlns:p14="http://schemas.microsoft.com/office/powerpoint/2010/main" val="17261873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TotalTime>
  <Words>333</Words>
  <Application>Microsoft Office PowerPoint</Application>
  <PresentationFormat>On-screen Show (4:3)</PresentationFormat>
  <Paragraphs>107</Paragraphs>
  <Slides>18</Slides>
  <Notes>9</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FBA National Membership</vt:lpstr>
      <vt:lpstr>Monthly Membership Counts FY 2013-2015</vt:lpstr>
      <vt:lpstr>PowerPoint Presentation</vt:lpstr>
      <vt:lpstr>PowerPoint Presentation</vt:lpstr>
      <vt:lpstr>FBA Sections and Divisions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Smith</dc:creator>
  <cp:lastModifiedBy>Debbie Smith</cp:lastModifiedBy>
  <cp:revision>13</cp:revision>
  <dcterms:created xsi:type="dcterms:W3CDTF">2015-04-06T23:35:38Z</dcterms:created>
  <dcterms:modified xsi:type="dcterms:W3CDTF">2015-05-27T14:33:01Z</dcterms:modified>
</cp:coreProperties>
</file>