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24" r:id="rId2"/>
    <p:sldId id="295" r:id="rId3"/>
    <p:sldId id="284" r:id="rId4"/>
    <p:sldId id="285" r:id="rId5"/>
    <p:sldId id="335" r:id="rId6"/>
    <p:sldId id="287" r:id="rId7"/>
    <p:sldId id="331" r:id="rId8"/>
    <p:sldId id="332" r:id="rId9"/>
    <p:sldId id="289" r:id="rId10"/>
    <p:sldId id="290" r:id="rId11"/>
    <p:sldId id="336" r:id="rId12"/>
    <p:sldId id="337" r:id="rId13"/>
    <p:sldId id="318" r:id="rId14"/>
    <p:sldId id="319" r:id="rId15"/>
    <p:sldId id="320" r:id="rId16"/>
    <p:sldId id="33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EDSRDC070759.us.mst.net\Main_Folder\Chapters\Pentagon\Pentagon%20SxD%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88071552"/>
        <c:axId val="94958720"/>
      </c:lineChart>
      <c:catAx>
        <c:axId val="88071552"/>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94958720"/>
        <c:crosses val="autoZero"/>
        <c:auto val="1"/>
        <c:lblAlgn val="ctr"/>
        <c:lblOffset val="100"/>
        <c:noMultiLvlLbl val="0"/>
      </c:catAx>
      <c:valAx>
        <c:axId val="94958720"/>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88071552"/>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Federal Career Service Division</c:v>
                </c:pt>
              </c:strCache>
            </c:strRef>
          </c:tx>
          <c:invertIfNegative val="0"/>
          <c:cat>
            <c:strRef>
              <c:f>Sheet1!$B$1</c:f>
              <c:strCache>
                <c:ptCount val="1"/>
                <c:pt idx="0">
                  <c:v>Count</c:v>
                </c:pt>
              </c:strCache>
            </c:strRef>
          </c:cat>
          <c:val>
            <c:numRef>
              <c:f>Sheet1!$B$2</c:f>
              <c:numCache>
                <c:formatCode>General</c:formatCode>
                <c:ptCount val="1"/>
                <c:pt idx="0">
                  <c:v>28</c:v>
                </c:pt>
              </c:numCache>
            </c:numRef>
          </c:val>
        </c:ser>
        <c:ser>
          <c:idx val="1"/>
          <c:order val="1"/>
          <c:tx>
            <c:strRef>
              <c:f>Sheet1!$A$3</c:f>
              <c:strCache>
                <c:ptCount val="1"/>
                <c:pt idx="0">
                  <c:v>Veterans and Military Law Section</c:v>
                </c:pt>
              </c:strCache>
            </c:strRef>
          </c:tx>
          <c:invertIfNegative val="0"/>
          <c:cat>
            <c:strRef>
              <c:f>Sheet1!$B$1</c:f>
              <c:strCache>
                <c:ptCount val="1"/>
                <c:pt idx="0">
                  <c:v>Count</c:v>
                </c:pt>
              </c:strCache>
            </c:strRef>
          </c:cat>
          <c:val>
            <c:numRef>
              <c:f>Sheet1!$B$3</c:f>
              <c:numCache>
                <c:formatCode>General</c:formatCode>
                <c:ptCount val="1"/>
                <c:pt idx="0">
                  <c:v>9</c:v>
                </c:pt>
              </c:numCache>
            </c:numRef>
          </c:val>
        </c:ser>
        <c:ser>
          <c:idx val="2"/>
          <c:order val="2"/>
          <c:tx>
            <c:strRef>
              <c:f>Sheet1!$A$4</c:f>
              <c:strCache>
                <c:ptCount val="1"/>
                <c:pt idx="0">
                  <c:v>Federal Litigation Section</c:v>
                </c:pt>
              </c:strCache>
            </c:strRef>
          </c:tx>
          <c:invertIfNegative val="0"/>
          <c:cat>
            <c:strRef>
              <c:f>Sheet1!$B$1</c:f>
              <c:strCache>
                <c:ptCount val="1"/>
                <c:pt idx="0">
                  <c:v>Count</c:v>
                </c:pt>
              </c:strCache>
            </c:strRef>
          </c:cat>
          <c:val>
            <c:numRef>
              <c:f>Sheet1!$B$4</c:f>
              <c:numCache>
                <c:formatCode>General</c:formatCode>
                <c:ptCount val="1"/>
                <c:pt idx="0">
                  <c:v>8</c:v>
                </c:pt>
              </c:numCache>
            </c:numRef>
          </c:val>
        </c:ser>
        <c:ser>
          <c:idx val="3"/>
          <c:order val="3"/>
          <c:tx>
            <c:strRef>
              <c:f>Sheet1!$A$5</c:f>
              <c:strCache>
                <c:ptCount val="1"/>
                <c:pt idx="0">
                  <c:v>Government Contracts Section</c:v>
                </c:pt>
              </c:strCache>
            </c:strRef>
          </c:tx>
          <c:invertIfNegative val="0"/>
          <c:cat>
            <c:strRef>
              <c:f>Sheet1!$B$1</c:f>
              <c:strCache>
                <c:ptCount val="1"/>
                <c:pt idx="0">
                  <c:v>Count</c:v>
                </c:pt>
              </c:strCache>
            </c:strRef>
          </c:cat>
          <c:val>
            <c:numRef>
              <c:f>Sheet1!$B$5</c:f>
              <c:numCache>
                <c:formatCode>General</c:formatCode>
                <c:ptCount val="1"/>
                <c:pt idx="0">
                  <c:v>8</c:v>
                </c:pt>
              </c:numCache>
            </c:numRef>
          </c:val>
        </c:ser>
        <c:dLbls>
          <c:showLegendKey val="0"/>
          <c:showVal val="0"/>
          <c:showCatName val="0"/>
          <c:showSerName val="0"/>
          <c:showPercent val="0"/>
          <c:showBubbleSize val="0"/>
        </c:dLbls>
        <c:gapWidth val="150"/>
        <c:overlap val="-50"/>
        <c:axId val="80610048"/>
        <c:axId val="80611968"/>
      </c:barChart>
      <c:catAx>
        <c:axId val="80610048"/>
        <c:scaling>
          <c:orientation val="minMax"/>
        </c:scaling>
        <c:delete val="1"/>
        <c:axPos val="b"/>
        <c:majorTickMark val="out"/>
        <c:minorTickMark val="none"/>
        <c:tickLblPos val="nextTo"/>
        <c:crossAx val="80611968"/>
        <c:crosses val="autoZero"/>
        <c:auto val="1"/>
        <c:lblAlgn val="ctr"/>
        <c:lblOffset val="100"/>
        <c:noMultiLvlLbl val="0"/>
      </c:catAx>
      <c:valAx>
        <c:axId val="80611968"/>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80610048"/>
        <c:crosses val="autoZero"/>
        <c:crossBetween val="between"/>
      </c:valAx>
    </c:plotArea>
    <c:legend>
      <c:legendPos val="r"/>
      <c:layout>
        <c:manualLayout>
          <c:xMode val="edge"/>
          <c:yMode val="edge"/>
          <c:x val="0.65899773874350431"/>
          <c:y val="0.22662612399888202"/>
          <c:w val="0.34100226125649569"/>
          <c:h val="0.54674775200223591"/>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8/31/2015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8/31/2015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8/31/2015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8/31/2015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8/31/2015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8/31/2015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Pentagon Chapter</a:t>
            </a:r>
            <a:endParaRPr lang="en-US" sz="6000" b="1" dirty="0" smtClean="0"/>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Pentagon Chapter </a:t>
            </a:r>
            <a:r>
              <a:rPr lang="en-US" sz="3600" b="1" dirty="0" smtClean="0"/>
              <a:t>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Pentagon Chapter </a:t>
            </a:r>
            <a:r>
              <a:rPr lang="en-US" sz="2500" b="1" dirty="0" smtClean="0">
                <a:solidFill>
                  <a:prstClr val="black"/>
                </a:solidFill>
              </a:rPr>
              <a:t>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1657400087"/>
              </p:ext>
            </p:extLst>
          </p:nvPr>
        </p:nvGraphicFramePr>
        <p:xfrm>
          <a:off x="350321" y="2164278"/>
          <a:ext cx="7107383"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407018"/>
            <a:ext cx="7772400" cy="997239"/>
          </a:xfrm>
        </p:spPr>
        <p:txBody>
          <a:bodyPr>
            <a:normAutofit/>
          </a:bodyPr>
          <a:lstStyle/>
          <a:p>
            <a:r>
              <a:rPr lang="en-US" sz="3600" b="1" dirty="0" smtClean="0"/>
              <a:t>Pentagon Chapter </a:t>
            </a:r>
            <a:r>
              <a:rPr lang="en-US" sz="3600" b="1" dirty="0" smtClean="0"/>
              <a:t>Membership</a:t>
            </a:r>
            <a:endParaRPr lang="en-US" sz="3600" dirty="0"/>
          </a:p>
        </p:txBody>
      </p:sp>
      <p:sp>
        <p:nvSpPr>
          <p:cNvPr id="11" name="TextBox 10"/>
          <p:cNvSpPr txBox="1"/>
          <p:nvPr/>
        </p:nvSpPr>
        <p:spPr>
          <a:xfrm>
            <a:off x="816998" y="2291240"/>
            <a:ext cx="7465075" cy="2739211"/>
          </a:xfrm>
          <a:prstGeom prst="rect">
            <a:avLst/>
          </a:prstGeom>
          <a:noFill/>
        </p:spPr>
        <p:txBody>
          <a:bodyPr wrap="square" numCol="1" rtlCol="0">
            <a:spAutoFit/>
          </a:bodyPr>
          <a:lstStyle/>
          <a:p>
            <a:pPr algn="ctr" defTabSz="457200"/>
            <a:endParaRPr lang="en-US" dirty="0">
              <a:solidFill>
                <a:prstClr val="black"/>
              </a:solidFill>
            </a:endParaRPr>
          </a:p>
          <a:p>
            <a:pPr algn="ctr" defTabSz="457200"/>
            <a:endParaRPr lang="en-US" sz="3600" b="1" dirty="0" smtClean="0">
              <a:solidFill>
                <a:prstClr val="black"/>
              </a:solidFill>
            </a:endParaRPr>
          </a:p>
          <a:p>
            <a:pPr algn="ctr" defTabSz="457200"/>
            <a:r>
              <a:rPr lang="en-US" sz="3600" b="1" dirty="0" smtClean="0">
                <a:solidFill>
                  <a:srgbClr val="251977"/>
                </a:solidFill>
              </a:rPr>
              <a:t>45 </a:t>
            </a:r>
            <a:r>
              <a:rPr lang="en-US" sz="3600" b="1" dirty="0" smtClean="0">
                <a:solidFill>
                  <a:srgbClr val="251977"/>
                </a:solidFill>
              </a:rPr>
              <a:t>Total Members</a:t>
            </a:r>
          </a:p>
          <a:p>
            <a:pPr algn="ctr" defTabSz="457200"/>
            <a:endParaRPr lang="en-US" sz="3600" b="1" i="1" dirty="0">
              <a:solidFill>
                <a:srgbClr val="FF0000"/>
              </a:solidFill>
            </a:endParaRPr>
          </a:p>
          <a:p>
            <a:pPr algn="ctr" defTabSz="457200"/>
            <a:endParaRPr lang="en-US" sz="2800" b="1" dirty="0" smtClean="0">
              <a:solidFill>
                <a:prstClr val="black"/>
              </a:solidFill>
            </a:endParaRPr>
          </a:p>
          <a:p>
            <a:pPr algn="ctr" defTabSz="457200"/>
            <a:endParaRPr lang="en-US" dirty="0">
              <a:solidFill>
                <a:prstClr val="black"/>
              </a:solidFill>
            </a:endParaRPr>
          </a:p>
        </p:txBody>
      </p:sp>
    </p:spTree>
    <p:extLst>
      <p:ext uri="{BB962C8B-B14F-4D97-AF65-F5344CB8AC3E}">
        <p14:creationId xmlns:p14="http://schemas.microsoft.com/office/powerpoint/2010/main" val="239674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7" name="Picture 6" descr="salt lake slide.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691" y="1219200"/>
            <a:ext cx="6580209" cy="4796684"/>
          </a:xfrm>
          <a:prstGeom prst="rect">
            <a:avLst/>
          </a:prstGeom>
        </p:spPr>
      </p:pic>
    </p:spTree>
    <p:extLst>
      <p:ext uri="{BB962C8B-B14F-4D97-AF65-F5344CB8AC3E}">
        <p14:creationId xmlns:p14="http://schemas.microsoft.com/office/powerpoint/2010/main" val="382584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1353</TotalTime>
  <Words>308</Words>
  <Application>Microsoft Office PowerPoint</Application>
  <PresentationFormat>On-screen Show (4:3)</PresentationFormat>
  <Paragraphs>97</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Pentagon Chapter Membership</vt:lpstr>
      <vt:lpstr>Pentagon Chapter Membership</vt:lpstr>
      <vt:lpstr>What’s New? – Member Plus Program</vt:lpstr>
      <vt:lpstr>PowerPoint Presentation</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116</cp:revision>
  <cp:lastPrinted>2015-04-09T14:35:04Z</cp:lastPrinted>
  <dcterms:created xsi:type="dcterms:W3CDTF">2014-08-27T14:16:40Z</dcterms:created>
  <dcterms:modified xsi:type="dcterms:W3CDTF">2015-08-31T13:35:51Z</dcterms:modified>
</cp:coreProperties>
</file>