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802ff946532947beb0005cf8b06457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34098560"/>
        <c:axId val="34553856"/>
      </c:lineChart>
      <c:catAx>
        <c:axId val="3409856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34553856"/>
        <c:crosses val="autoZero"/>
        <c:auto val="1"/>
        <c:lblAlgn val="ctr"/>
        <c:lblOffset val="100"/>
        <c:noMultiLvlLbl val="0"/>
      </c:catAx>
      <c:valAx>
        <c:axId val="3455385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3409856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[Individual802ff946532947beb0005cf8b0645717.xls]Individual802ff946532947beb0005!$A$2</c:f>
              <c:strCache>
                <c:ptCount val="1"/>
                <c:pt idx="0">
                  <c:v>Federal Litigation Section</c:v>
                </c:pt>
              </c:strCache>
            </c:strRef>
          </c:tx>
          <c:invertIfNegative val="0"/>
          <c:cat>
            <c:strRef>
              <c:f>[Individual802ff946532947beb0005cf8b0645717.xls]Individual802ff946532947beb0005!$B$1</c:f>
              <c:strCache>
                <c:ptCount val="1"/>
                <c:pt idx="0">
                  <c:v>Count</c:v>
                </c:pt>
              </c:strCache>
            </c:strRef>
          </c:cat>
          <c:val>
            <c:numRef>
              <c:f>[Individual802ff946532947beb0005cf8b0645717.xls]Individual802ff946532947beb0005!$B$2</c:f>
              <c:numCache>
                <c:formatCode>General</c:formatCode>
                <c:ptCount val="1"/>
                <c:pt idx="0">
                  <c:v>35</c:v>
                </c:pt>
              </c:numCache>
            </c:numRef>
          </c:val>
        </c:ser>
        <c:ser>
          <c:idx val="1"/>
          <c:order val="1"/>
          <c:tx>
            <c:strRef>
              <c:f>[Individual802ff946532947beb0005cf8b0645717.xls]Individual802ff946532947beb0005!$A$3</c:f>
              <c:strCache>
                <c:ptCount val="1"/>
                <c:pt idx="0">
                  <c:v>Younger Lawyers Division</c:v>
                </c:pt>
              </c:strCache>
            </c:strRef>
          </c:tx>
          <c:invertIfNegative val="0"/>
          <c:cat>
            <c:strRef>
              <c:f>[Individual802ff946532947beb0005cf8b0645717.xls]Individual802ff946532947beb0005!$B$1</c:f>
              <c:strCache>
                <c:ptCount val="1"/>
                <c:pt idx="0">
                  <c:v>Count</c:v>
                </c:pt>
              </c:strCache>
            </c:strRef>
          </c:cat>
          <c:val>
            <c:numRef>
              <c:f>[Individual802ff946532947beb0005cf8b0645717.xls]Individual802ff946532947beb0005!$B$3</c:f>
              <c:numCache>
                <c:formatCode>General</c:formatCode>
                <c:ptCount val="1"/>
                <c:pt idx="0">
                  <c:v>17</c:v>
                </c:pt>
              </c:numCache>
            </c:numRef>
          </c:val>
        </c:ser>
        <c:ser>
          <c:idx val="2"/>
          <c:order val="2"/>
          <c:tx>
            <c:strRef>
              <c:f>[Individual802ff946532947beb0005cf8b0645717.xls]Individual802ff946532947beb0005!$A$4</c:f>
              <c:strCache>
                <c:ptCount val="1"/>
                <c:pt idx="0">
                  <c:v>Criminal Law Section</c:v>
                </c:pt>
              </c:strCache>
            </c:strRef>
          </c:tx>
          <c:invertIfNegative val="0"/>
          <c:cat>
            <c:strRef>
              <c:f>[Individual802ff946532947beb0005cf8b0645717.xls]Individual802ff946532947beb0005!$B$1</c:f>
              <c:strCache>
                <c:ptCount val="1"/>
                <c:pt idx="0">
                  <c:v>Count</c:v>
                </c:pt>
              </c:strCache>
            </c:strRef>
          </c:cat>
          <c:val>
            <c:numRef>
              <c:f>[Individual802ff946532947beb0005cf8b0645717.xls]Individual802ff946532947beb0005!$B$4</c:f>
              <c:numCache>
                <c:formatCode>General</c:formatCode>
                <c:ptCount val="1"/>
                <c:pt idx="0">
                  <c:v>10</c:v>
                </c:pt>
              </c:numCache>
            </c:numRef>
          </c:val>
        </c:ser>
        <c:ser>
          <c:idx val="3"/>
          <c:order val="3"/>
          <c:tx>
            <c:strRef>
              <c:f>[Individual802ff946532947beb0005cf8b0645717.xls]Individual802ff946532947beb0005!$A$5</c:f>
              <c:strCache>
                <c:ptCount val="1"/>
                <c:pt idx="0">
                  <c:v>Bankruptcy Law Section</c:v>
                </c:pt>
              </c:strCache>
            </c:strRef>
          </c:tx>
          <c:invertIfNegative val="0"/>
          <c:cat>
            <c:strRef>
              <c:f>[Individual802ff946532947beb0005cf8b0645717.xls]Individual802ff946532947beb0005!$B$1</c:f>
              <c:strCache>
                <c:ptCount val="1"/>
                <c:pt idx="0">
                  <c:v>Count</c:v>
                </c:pt>
              </c:strCache>
            </c:strRef>
          </c:cat>
          <c:val>
            <c:numRef>
              <c:f>[Individual802ff946532947beb0005cf8b0645717.xls]Individual802ff946532947beb0005!$B$5</c:f>
              <c:numCache>
                <c:formatCode>General</c:formatCode>
                <c:ptCount val="1"/>
                <c:pt idx="0">
                  <c:v>8</c:v>
                </c:pt>
              </c:numCache>
            </c:numRef>
          </c:val>
        </c:ser>
        <c:dLbls>
          <c:showLegendKey val="0"/>
          <c:showVal val="0"/>
          <c:showCatName val="0"/>
          <c:showSerName val="0"/>
          <c:showPercent val="0"/>
          <c:showBubbleSize val="0"/>
        </c:dLbls>
        <c:gapWidth val="150"/>
        <c:overlap val="-57"/>
        <c:axId val="30788608"/>
        <c:axId val="69112192"/>
      </c:barChart>
      <c:catAx>
        <c:axId val="30788608"/>
        <c:scaling>
          <c:orientation val="minMax"/>
        </c:scaling>
        <c:delete val="1"/>
        <c:axPos val="b"/>
        <c:majorTickMark val="out"/>
        <c:minorTickMark val="none"/>
        <c:tickLblPos val="nextTo"/>
        <c:crossAx val="69112192"/>
        <c:crosses val="autoZero"/>
        <c:auto val="1"/>
        <c:lblAlgn val="ctr"/>
        <c:lblOffset val="100"/>
        <c:noMultiLvlLbl val="0"/>
      </c:catAx>
      <c:valAx>
        <c:axId val="69112192"/>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0788608"/>
        <c:crosses val="autoZero"/>
        <c:crossBetween val="between"/>
      </c:valAx>
    </c:plotArea>
    <c:legend>
      <c:legendPos val="r"/>
      <c:layout>
        <c:manualLayout>
          <c:xMode val="edge"/>
          <c:yMode val="edge"/>
          <c:x val="0.71011385899833701"/>
          <c:y val="0.12284669281700863"/>
          <c:w val="0.28830041325064076"/>
          <c:h val="0.41158935610404884"/>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Palm Beach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Palm Beach </a:t>
            </a:r>
            <a:r>
              <a:rPr lang="en-US" sz="3600" b="1" dirty="0" smtClean="0"/>
              <a:t>Chapter Membership</a:t>
            </a:r>
            <a:endParaRPr lang="en-US" sz="3600" dirty="0"/>
          </a:p>
        </p:txBody>
      </p:sp>
      <p:sp>
        <p:nvSpPr>
          <p:cNvPr id="11" name="TextBox 10"/>
          <p:cNvSpPr txBox="1"/>
          <p:nvPr/>
        </p:nvSpPr>
        <p:spPr>
          <a:xfrm>
            <a:off x="609599" y="5376649"/>
            <a:ext cx="7465075" cy="646331"/>
          </a:xfrm>
          <a:prstGeom prst="rect">
            <a:avLst/>
          </a:prstGeom>
          <a:noFill/>
        </p:spPr>
        <p:txBody>
          <a:bodyPr wrap="square" numCol="1" rtlCol="0">
            <a:spAutoFit/>
          </a:bodyPr>
          <a:lstStyle/>
          <a:p>
            <a:pPr algn="ctr" defTabSz="457200"/>
            <a:r>
              <a:rPr lang="en-US" sz="3600" b="1" dirty="0" smtClean="0">
                <a:solidFill>
                  <a:srgbClr val="251977"/>
                </a:solidFill>
              </a:rPr>
              <a:t>100 Total Members</a:t>
            </a:r>
            <a:endParaRPr lang="en-US" sz="3600" b="1" dirty="0" smtClean="0">
              <a:solidFill>
                <a:srgbClr val="251977"/>
              </a:solidFill>
            </a:endParaRPr>
          </a:p>
        </p:txBody>
      </p:sp>
      <p:pic>
        <p:nvPicPr>
          <p:cNvPr id="7" name="Picture 6" descr="http://fedbar.org/Chapters/Palm-Beach-Chapter/palmbeachcount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623" y="1433983"/>
            <a:ext cx="362902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Palm Beach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Palm Beach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656102194"/>
              </p:ext>
            </p:extLst>
          </p:nvPr>
        </p:nvGraphicFramePr>
        <p:xfrm>
          <a:off x="273131" y="2057400"/>
          <a:ext cx="8008941"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304</Words>
  <Application>Microsoft Office PowerPoint</Application>
  <PresentationFormat>On-screen Show (4:3)</PresentationFormat>
  <Paragraphs>92</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Palm Beach Chapter Membership</vt:lpstr>
      <vt:lpstr>Palm Beach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2015-09-21T20:33:28Z</dcterms:modified>
</cp:coreProperties>
</file>