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f598430fce574039a124a705576cccb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2345472"/>
        <c:axId val="92347008"/>
      </c:lineChart>
      <c:catAx>
        <c:axId val="9234547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2347008"/>
        <c:crosses val="autoZero"/>
        <c:auto val="1"/>
        <c:lblAlgn val="ctr"/>
        <c:lblOffset val="100"/>
        <c:noMultiLvlLbl val="0"/>
      </c:catAx>
      <c:valAx>
        <c:axId val="9234700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234547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[Individualf598430fce574039a124a705576cccb5.xls]Individualf598430fce574039a124a!$A$2</c:f>
              <c:strCache>
                <c:ptCount val="1"/>
                <c:pt idx="0">
                  <c:v>Federal Litigation Section</c:v>
                </c:pt>
              </c:strCache>
            </c:strRef>
          </c:tx>
          <c:invertIfNegative val="0"/>
          <c:cat>
            <c:strRef>
              <c:f>[Individualf598430fce574039a124a705576cccb5.xls]Individualf598430fce574039a124a!$B$1</c:f>
              <c:strCache>
                <c:ptCount val="1"/>
                <c:pt idx="0">
                  <c:v>Count</c:v>
                </c:pt>
              </c:strCache>
            </c:strRef>
          </c:cat>
          <c:val>
            <c:numRef>
              <c:f>[Individualf598430fce574039a124a705576cccb5.xls]Individualf598430fce574039a124a!$B$2</c:f>
              <c:numCache>
                <c:formatCode>General</c:formatCode>
                <c:ptCount val="1"/>
                <c:pt idx="0">
                  <c:v>52</c:v>
                </c:pt>
              </c:numCache>
            </c:numRef>
          </c:val>
        </c:ser>
        <c:ser>
          <c:idx val="1"/>
          <c:order val="1"/>
          <c:tx>
            <c:strRef>
              <c:f>[Individualf598430fce574039a124a705576cccb5.xls]Individualf598430fce574039a124a!$A$3</c:f>
              <c:strCache>
                <c:ptCount val="1"/>
                <c:pt idx="0">
                  <c:v>Intellectual Property Law Section</c:v>
                </c:pt>
              </c:strCache>
            </c:strRef>
          </c:tx>
          <c:invertIfNegative val="0"/>
          <c:cat>
            <c:strRef>
              <c:f>[Individualf598430fce574039a124a705576cccb5.xls]Individualf598430fce574039a124a!$B$1</c:f>
              <c:strCache>
                <c:ptCount val="1"/>
                <c:pt idx="0">
                  <c:v>Count</c:v>
                </c:pt>
              </c:strCache>
            </c:strRef>
          </c:cat>
          <c:val>
            <c:numRef>
              <c:f>[Individualf598430fce574039a124a705576cccb5.xls]Individualf598430fce574039a124a!$B$3</c:f>
              <c:numCache>
                <c:formatCode>General</c:formatCode>
                <c:ptCount val="1"/>
                <c:pt idx="0">
                  <c:v>36</c:v>
                </c:pt>
              </c:numCache>
            </c:numRef>
          </c:val>
        </c:ser>
        <c:ser>
          <c:idx val="2"/>
          <c:order val="2"/>
          <c:tx>
            <c:strRef>
              <c:f>[Individualf598430fce574039a124a705576cccb5.xls]Individualf598430fce574039a124a!$A$4</c:f>
              <c:strCache>
                <c:ptCount val="1"/>
                <c:pt idx="0">
                  <c:v>Younger Lawyers Division</c:v>
                </c:pt>
              </c:strCache>
            </c:strRef>
          </c:tx>
          <c:invertIfNegative val="0"/>
          <c:cat>
            <c:strRef>
              <c:f>[Individualf598430fce574039a124a705576cccb5.xls]Individualf598430fce574039a124a!$B$1</c:f>
              <c:strCache>
                <c:ptCount val="1"/>
                <c:pt idx="0">
                  <c:v>Count</c:v>
                </c:pt>
              </c:strCache>
            </c:strRef>
          </c:cat>
          <c:val>
            <c:numRef>
              <c:f>[Individualf598430fce574039a124a705576cccb5.xls]Individualf598430fce574039a124a!$B$4</c:f>
              <c:numCache>
                <c:formatCode>General</c:formatCode>
                <c:ptCount val="1"/>
                <c:pt idx="0">
                  <c:v>33</c:v>
                </c:pt>
              </c:numCache>
            </c:numRef>
          </c:val>
        </c:ser>
        <c:ser>
          <c:idx val="3"/>
          <c:order val="3"/>
          <c:tx>
            <c:strRef>
              <c:f>[Individualf598430fce574039a124a705576cccb5.xls]Individualf598430fce574039a124a!$A$5</c:f>
              <c:strCache>
                <c:ptCount val="1"/>
                <c:pt idx="0">
                  <c:v>Criminal Law Section</c:v>
                </c:pt>
              </c:strCache>
            </c:strRef>
          </c:tx>
          <c:invertIfNegative val="0"/>
          <c:cat>
            <c:strRef>
              <c:f>[Individualf598430fce574039a124a705576cccb5.xls]Individualf598430fce574039a124a!$B$1</c:f>
              <c:strCache>
                <c:ptCount val="1"/>
                <c:pt idx="0">
                  <c:v>Count</c:v>
                </c:pt>
              </c:strCache>
            </c:strRef>
          </c:cat>
          <c:val>
            <c:numRef>
              <c:f>[Individualf598430fce574039a124a705576cccb5.xls]Individualf598430fce574039a124a!$B$5</c:f>
              <c:numCache>
                <c:formatCode>General</c:formatCode>
                <c:ptCount val="1"/>
                <c:pt idx="0">
                  <c:v>22</c:v>
                </c:pt>
              </c:numCache>
            </c:numRef>
          </c:val>
        </c:ser>
        <c:dLbls>
          <c:showLegendKey val="0"/>
          <c:showVal val="0"/>
          <c:showCatName val="0"/>
          <c:showSerName val="0"/>
          <c:showPercent val="0"/>
          <c:showBubbleSize val="0"/>
        </c:dLbls>
        <c:gapWidth val="150"/>
        <c:overlap val="-43"/>
        <c:axId val="27640960"/>
        <c:axId val="27642496"/>
      </c:barChart>
      <c:catAx>
        <c:axId val="27640960"/>
        <c:scaling>
          <c:orientation val="minMax"/>
        </c:scaling>
        <c:delete val="1"/>
        <c:axPos val="b"/>
        <c:majorTickMark val="out"/>
        <c:minorTickMark val="none"/>
        <c:tickLblPos val="nextTo"/>
        <c:crossAx val="27642496"/>
        <c:crosses val="autoZero"/>
        <c:auto val="1"/>
        <c:lblAlgn val="ctr"/>
        <c:lblOffset val="100"/>
        <c:noMultiLvlLbl val="0"/>
      </c:catAx>
      <c:valAx>
        <c:axId val="2764249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7640960"/>
        <c:crosses val="autoZero"/>
        <c:crossBetween val="between"/>
      </c:valAx>
    </c:plotArea>
    <c:legend>
      <c:legendPos val="r"/>
      <c:layout>
        <c:manualLayout>
          <c:xMode val="edge"/>
          <c:yMode val="edge"/>
          <c:x val="0.71646675407681881"/>
          <c:y val="9.401497701404217E-2"/>
          <c:w val="0.27232649292795896"/>
          <c:h val="0.4876126408311568"/>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Orange County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Orange County </a:t>
            </a:r>
            <a:r>
              <a:rPr lang="en-US" sz="3600" b="1" dirty="0" smtClean="0"/>
              <a:t>Chapter Membership</a:t>
            </a:r>
            <a:endParaRPr lang="en-US" sz="3600" dirty="0"/>
          </a:p>
        </p:txBody>
      </p:sp>
      <p:sp>
        <p:nvSpPr>
          <p:cNvPr id="11" name="TextBox 10"/>
          <p:cNvSpPr txBox="1"/>
          <p:nvPr/>
        </p:nvSpPr>
        <p:spPr>
          <a:xfrm>
            <a:off x="609599" y="5435963"/>
            <a:ext cx="7465075" cy="646331"/>
          </a:xfrm>
          <a:prstGeom prst="rect">
            <a:avLst/>
          </a:prstGeom>
          <a:noFill/>
        </p:spPr>
        <p:txBody>
          <a:bodyPr wrap="square" numCol="1" rtlCol="0">
            <a:spAutoFit/>
          </a:bodyPr>
          <a:lstStyle/>
          <a:p>
            <a:pPr algn="ctr" defTabSz="457200"/>
            <a:r>
              <a:rPr lang="en-US" sz="3600" b="1" dirty="0" smtClean="0">
                <a:solidFill>
                  <a:srgbClr val="251977"/>
                </a:solidFill>
              </a:rPr>
              <a:t>179 Total Members</a:t>
            </a:r>
            <a:endParaRPr lang="en-US" sz="3600" b="1" dirty="0" smtClean="0">
              <a:solidFill>
                <a:srgbClr val="251977"/>
              </a:solidFill>
            </a:endParaRPr>
          </a:p>
        </p:txBody>
      </p:sp>
      <p:pic>
        <p:nvPicPr>
          <p:cNvPr id="7" name="Picture 6" descr="http://fedbar.org/Chapters/Orange-County-Chapter/orangecount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461" y="1433983"/>
            <a:ext cx="31813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Orange County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Orange County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026869795"/>
              </p:ext>
            </p:extLst>
          </p:nvPr>
        </p:nvGraphicFramePr>
        <p:xfrm>
          <a:off x="213755" y="2057400"/>
          <a:ext cx="7932717"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104405" y="1981198"/>
            <a:ext cx="6673933" cy="2308324"/>
          </a:xfrm>
          <a:prstGeom prst="rect">
            <a:avLst/>
          </a:prstGeom>
          <a:noFill/>
        </p:spPr>
        <p:txBody>
          <a:bodyPr wrap="square" rtlCol="0">
            <a:spAutoFit/>
          </a:bodyPr>
          <a:lstStyle/>
          <a:p>
            <a:pPr algn="ctr"/>
            <a:r>
              <a:rPr lang="en-US" sz="3600" b="1" dirty="0" smtClean="0">
                <a:solidFill>
                  <a:srgbClr val="000092"/>
                </a:solidFill>
              </a:rPr>
              <a:t>2015 </a:t>
            </a:r>
            <a:r>
              <a:rPr lang="en-US" sz="3600" b="1" dirty="0" smtClean="0">
                <a:solidFill>
                  <a:srgbClr val="000092"/>
                </a:solidFill>
              </a:rPr>
              <a:t>Chapter Activity </a:t>
            </a:r>
            <a:br>
              <a:rPr lang="en-US" sz="3600" b="1" dirty="0" smtClean="0">
                <a:solidFill>
                  <a:srgbClr val="000092"/>
                </a:solidFill>
              </a:rPr>
            </a:br>
            <a:r>
              <a:rPr lang="en-US" sz="3600" b="1" dirty="0" smtClean="0">
                <a:solidFill>
                  <a:srgbClr val="000092"/>
                </a:solidFill>
              </a:rPr>
              <a:t>Presidential </a:t>
            </a:r>
            <a:r>
              <a:rPr lang="en-US" sz="3600" b="1" dirty="0" smtClean="0">
                <a:solidFill>
                  <a:srgbClr val="000092"/>
                </a:solidFill>
              </a:rPr>
              <a:t>Achievement Award</a:t>
            </a:r>
            <a:endParaRPr lang="en-US" sz="3600" b="1" dirty="0" smtClean="0">
              <a:solidFill>
                <a:srgbClr val="000092"/>
              </a:solidFill>
            </a:endParaRPr>
          </a:p>
          <a:p>
            <a:pPr algn="ctr"/>
            <a:endParaRPr lang="en-US" sz="3600" dirty="0">
              <a:solidFill>
                <a:srgbClr val="000092"/>
              </a:solidFill>
            </a:endParaRPr>
          </a:p>
          <a:p>
            <a:pPr algn="ctr"/>
            <a:endParaRPr lang="en-US" sz="36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Orange County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3574" t="20250" r="11664" b="15058"/>
          <a:stretch/>
        </p:blipFill>
        <p:spPr bwMode="auto">
          <a:xfrm>
            <a:off x="2603057" y="926275"/>
            <a:ext cx="3948045" cy="540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316</Words>
  <Application>Microsoft Office PowerPoint</Application>
  <PresentationFormat>On-screen Show (4:3)</PresentationFormat>
  <Paragraphs>97</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Orange County Chapter Membership</vt:lpstr>
      <vt:lpstr>Orange County Chapter Membership</vt:lpstr>
      <vt:lpstr>FBA Award Recipient</vt:lpstr>
      <vt:lpstr>Orange County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2015-09-18T19:24:07Z</dcterms:modified>
</cp:coreProperties>
</file>