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8a68d22654d45018d7a3b7e6110740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5250560"/>
        <c:axId val="35252096"/>
      </c:lineChart>
      <c:catAx>
        <c:axId val="352505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252096"/>
        <c:crosses val="autoZero"/>
        <c:auto val="1"/>
        <c:lblAlgn val="ctr"/>
        <c:lblOffset val="100"/>
        <c:noMultiLvlLbl val="0"/>
      </c:catAx>
      <c:valAx>
        <c:axId val="3525209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52505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[Individual18a68d22654d45018d7a3b7e6110740d.xls]Individual18a68d22654d45018d7a3!$A$2</c:f>
              <c:strCache>
                <c:ptCount val="1"/>
                <c:pt idx="0">
                  <c:v>Federal Litigation Section</c:v>
                </c:pt>
              </c:strCache>
            </c:strRef>
          </c:tx>
          <c:invertIfNegative val="0"/>
          <c:cat>
            <c:strRef>
              <c:f>[Individual18a68d22654d45018d7a3b7e6110740d.xls]Individual18a68d22654d45018d7a3!$B$1</c:f>
              <c:strCache>
                <c:ptCount val="1"/>
                <c:pt idx="0">
                  <c:v>Count</c:v>
                </c:pt>
              </c:strCache>
            </c:strRef>
          </c:cat>
          <c:val>
            <c:numRef>
              <c:f>[Individual18a68d22654d45018d7a3b7e6110740d.xls]Individual18a68d22654d45018d7a3!$B$2</c:f>
              <c:numCache>
                <c:formatCode>General</c:formatCode>
                <c:ptCount val="1"/>
                <c:pt idx="0">
                  <c:v>72</c:v>
                </c:pt>
              </c:numCache>
            </c:numRef>
          </c:val>
        </c:ser>
        <c:ser>
          <c:idx val="1"/>
          <c:order val="1"/>
          <c:tx>
            <c:strRef>
              <c:f>[Individual18a68d22654d45018d7a3b7e6110740d.xls]Individual18a68d22654d45018d7a3!$A$3</c:f>
              <c:strCache>
                <c:ptCount val="1"/>
                <c:pt idx="0">
                  <c:v>Younger Lawyers Division</c:v>
                </c:pt>
              </c:strCache>
            </c:strRef>
          </c:tx>
          <c:invertIfNegative val="0"/>
          <c:cat>
            <c:strRef>
              <c:f>[Individual18a68d22654d45018d7a3b7e6110740d.xls]Individual18a68d22654d45018d7a3!$B$1</c:f>
              <c:strCache>
                <c:ptCount val="1"/>
                <c:pt idx="0">
                  <c:v>Count</c:v>
                </c:pt>
              </c:strCache>
            </c:strRef>
          </c:cat>
          <c:val>
            <c:numRef>
              <c:f>[Individual18a68d22654d45018d7a3b7e6110740d.xls]Individual18a68d22654d45018d7a3!$B$3</c:f>
              <c:numCache>
                <c:formatCode>General</c:formatCode>
                <c:ptCount val="1"/>
                <c:pt idx="0">
                  <c:v>41</c:v>
                </c:pt>
              </c:numCache>
            </c:numRef>
          </c:val>
        </c:ser>
        <c:ser>
          <c:idx val="2"/>
          <c:order val="2"/>
          <c:tx>
            <c:strRef>
              <c:f>[Individual18a68d22654d45018d7a3b7e6110740d.xls]Individual18a68d22654d45018d7a3!$A$4</c:f>
              <c:strCache>
                <c:ptCount val="1"/>
                <c:pt idx="0">
                  <c:v>Intellectual Property Law Section</c:v>
                </c:pt>
              </c:strCache>
            </c:strRef>
          </c:tx>
          <c:invertIfNegative val="0"/>
          <c:cat>
            <c:strRef>
              <c:f>[Individual18a68d22654d45018d7a3b7e6110740d.xls]Individual18a68d22654d45018d7a3!$B$1</c:f>
              <c:strCache>
                <c:ptCount val="1"/>
                <c:pt idx="0">
                  <c:v>Count</c:v>
                </c:pt>
              </c:strCache>
            </c:strRef>
          </c:cat>
          <c:val>
            <c:numRef>
              <c:f>[Individual18a68d22654d45018d7a3b7e6110740d.xls]Individual18a68d22654d45018d7a3!$B$4</c:f>
              <c:numCache>
                <c:formatCode>General</c:formatCode>
                <c:ptCount val="1"/>
                <c:pt idx="0">
                  <c:v>30</c:v>
                </c:pt>
              </c:numCache>
            </c:numRef>
          </c:val>
        </c:ser>
        <c:ser>
          <c:idx val="3"/>
          <c:order val="3"/>
          <c:tx>
            <c:strRef>
              <c:f>[Individual18a68d22654d45018d7a3b7e6110740d.xls]Individual18a68d22654d45018d7a3!$A$5</c:f>
              <c:strCache>
                <c:ptCount val="1"/>
                <c:pt idx="0">
                  <c:v>Federal Career Service Division</c:v>
                </c:pt>
              </c:strCache>
            </c:strRef>
          </c:tx>
          <c:invertIfNegative val="0"/>
          <c:cat>
            <c:strRef>
              <c:f>[Individual18a68d22654d45018d7a3b7e6110740d.xls]Individual18a68d22654d45018d7a3!$B$1</c:f>
              <c:strCache>
                <c:ptCount val="1"/>
                <c:pt idx="0">
                  <c:v>Count</c:v>
                </c:pt>
              </c:strCache>
            </c:strRef>
          </c:cat>
          <c:val>
            <c:numRef>
              <c:f>[Individual18a68d22654d45018d7a3b7e6110740d.xls]Individual18a68d22654d45018d7a3!$B$5</c:f>
              <c:numCache>
                <c:formatCode>General</c:formatCode>
                <c:ptCount val="1"/>
                <c:pt idx="0">
                  <c:v>26</c:v>
                </c:pt>
              </c:numCache>
            </c:numRef>
          </c:val>
        </c:ser>
        <c:ser>
          <c:idx val="4"/>
          <c:order val="4"/>
          <c:tx>
            <c:strRef>
              <c:f>[Individual18a68d22654d45018d7a3b7e6110740d.xls]Individual18a68d22654d45018d7a3!$A$6</c:f>
              <c:strCache>
                <c:ptCount val="1"/>
                <c:pt idx="0">
                  <c:v>Criminal Law Section</c:v>
                </c:pt>
              </c:strCache>
            </c:strRef>
          </c:tx>
          <c:invertIfNegative val="0"/>
          <c:cat>
            <c:strRef>
              <c:f>[Individual18a68d22654d45018d7a3b7e6110740d.xls]Individual18a68d22654d45018d7a3!$B$1</c:f>
              <c:strCache>
                <c:ptCount val="1"/>
                <c:pt idx="0">
                  <c:v>Count</c:v>
                </c:pt>
              </c:strCache>
            </c:strRef>
          </c:cat>
          <c:val>
            <c:numRef>
              <c:f>[Individual18a68d22654d45018d7a3b7e6110740d.xls]Individual18a68d22654d45018d7a3!$B$6</c:f>
              <c:numCache>
                <c:formatCode>General</c:formatCode>
                <c:ptCount val="1"/>
                <c:pt idx="0">
                  <c:v>20</c:v>
                </c:pt>
              </c:numCache>
            </c:numRef>
          </c:val>
        </c:ser>
        <c:dLbls>
          <c:showLegendKey val="0"/>
          <c:showVal val="0"/>
          <c:showCatName val="0"/>
          <c:showSerName val="0"/>
          <c:showPercent val="0"/>
          <c:showBubbleSize val="0"/>
        </c:dLbls>
        <c:gapWidth val="150"/>
        <c:axId val="42038400"/>
        <c:axId val="42039936"/>
      </c:barChart>
      <c:catAx>
        <c:axId val="42038400"/>
        <c:scaling>
          <c:orientation val="minMax"/>
        </c:scaling>
        <c:delete val="1"/>
        <c:axPos val="b"/>
        <c:majorTickMark val="out"/>
        <c:minorTickMark val="none"/>
        <c:tickLblPos val="nextTo"/>
        <c:crossAx val="42039936"/>
        <c:crosses val="autoZero"/>
        <c:auto val="1"/>
        <c:lblAlgn val="ctr"/>
        <c:lblOffset val="100"/>
        <c:noMultiLvlLbl val="0"/>
      </c:catAx>
      <c:valAx>
        <c:axId val="4203993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42038400"/>
        <c:crosses val="autoZero"/>
        <c:crossBetween val="between"/>
      </c:valAx>
    </c:plotArea>
    <c:legend>
      <c:legendPos val="r"/>
      <c:layout>
        <c:manualLayout>
          <c:xMode val="edge"/>
          <c:yMode val="edge"/>
          <c:x val="0.68163983102817083"/>
          <c:y val="4.9549195732418401E-2"/>
          <c:w val="0.31672742943286858"/>
          <c:h val="0.5398242562090999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Northern District of California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Northern District of California 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246 Total Members</a:t>
            </a:r>
          </a:p>
          <a:p>
            <a:pPr algn="ctr" defTabSz="457200"/>
            <a:r>
              <a:rPr lang="en-US" sz="3600" b="1" i="1" dirty="0" smtClean="0">
                <a:solidFill>
                  <a:srgbClr val="FF0000"/>
                </a:solidFill>
              </a:rPr>
              <a:t>2% Increase in One Year!</a:t>
            </a:r>
          </a:p>
        </p:txBody>
      </p:sp>
      <p:pic>
        <p:nvPicPr>
          <p:cNvPr id="3" name="Picture 2" descr="http://www.fedbar.org/Chapters/Northern-District-of-California-Chapter/NorthernDistrictofCAChap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405" y="1433984"/>
            <a:ext cx="31813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Northern District of California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NDCA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413766288"/>
              </p:ext>
            </p:extLst>
          </p:nvPr>
        </p:nvGraphicFramePr>
        <p:xfrm>
          <a:off x="178130" y="2057400"/>
          <a:ext cx="855023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316</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Northern District of California Chapter Membership</vt:lpstr>
      <vt:lpstr>Northern District of California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2015-09-18T19:28:11Z</dcterms:modified>
</cp:coreProperties>
</file>