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Northeast%20Tennessee\NE%20Tennessee%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9803008"/>
        <c:axId val="73409280"/>
      </c:lineChart>
      <c:catAx>
        <c:axId val="6980300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3409280"/>
        <c:crosses val="autoZero"/>
        <c:auto val="1"/>
        <c:lblAlgn val="ctr"/>
        <c:lblOffset val="100"/>
        <c:noMultiLvlLbl val="0"/>
      </c:catAx>
      <c:valAx>
        <c:axId val="7340928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980300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661408626039479E-2"/>
          <c:y val="4.3313833016894919E-2"/>
          <c:w val="0.54436196924502911"/>
          <c:h val="0.9133723339662102"/>
        </c:manualLayout>
      </c:layout>
      <c:barChart>
        <c:barDir val="col"/>
        <c:grouping val="clustered"/>
        <c:varyColors val="0"/>
        <c:ser>
          <c:idx val="0"/>
          <c:order val="0"/>
          <c:tx>
            <c:strRef>
              <c:f>Individual99f53fc5e63a4f9ea1b3f!$A$2</c:f>
              <c:strCache>
                <c:ptCount val="1"/>
                <c:pt idx="0">
                  <c:v>Federal Litigation Section</c:v>
                </c:pt>
              </c:strCache>
            </c:strRef>
          </c:tx>
          <c:invertIfNegative val="0"/>
          <c:cat>
            <c:strRef>
              <c:f>Individual99f53fc5e63a4f9ea1b3f!$B$1</c:f>
              <c:strCache>
                <c:ptCount val="1"/>
                <c:pt idx="0">
                  <c:v>Count</c:v>
                </c:pt>
              </c:strCache>
            </c:strRef>
          </c:cat>
          <c:val>
            <c:numRef>
              <c:f>Individual99f53fc5e63a4f9ea1b3f!$B$2</c:f>
              <c:numCache>
                <c:formatCode>General</c:formatCode>
                <c:ptCount val="1"/>
                <c:pt idx="0">
                  <c:v>16</c:v>
                </c:pt>
              </c:numCache>
            </c:numRef>
          </c:val>
        </c:ser>
        <c:ser>
          <c:idx val="1"/>
          <c:order val="1"/>
          <c:tx>
            <c:strRef>
              <c:f>Individual99f53fc5e63a4f9ea1b3f!$A$3</c:f>
              <c:strCache>
                <c:ptCount val="1"/>
                <c:pt idx="0">
                  <c:v>Younger Lawyers Division</c:v>
                </c:pt>
              </c:strCache>
            </c:strRef>
          </c:tx>
          <c:invertIfNegative val="0"/>
          <c:cat>
            <c:strRef>
              <c:f>Individual99f53fc5e63a4f9ea1b3f!$B$1</c:f>
              <c:strCache>
                <c:ptCount val="1"/>
                <c:pt idx="0">
                  <c:v>Count</c:v>
                </c:pt>
              </c:strCache>
            </c:strRef>
          </c:cat>
          <c:val>
            <c:numRef>
              <c:f>Individual99f53fc5e63a4f9ea1b3f!$B$3</c:f>
              <c:numCache>
                <c:formatCode>General</c:formatCode>
                <c:ptCount val="1"/>
                <c:pt idx="0">
                  <c:v>14</c:v>
                </c:pt>
              </c:numCache>
            </c:numRef>
          </c:val>
        </c:ser>
        <c:ser>
          <c:idx val="2"/>
          <c:order val="2"/>
          <c:tx>
            <c:strRef>
              <c:f>Individual99f53fc5e63a4f9ea1b3f!$A$4</c:f>
              <c:strCache>
                <c:ptCount val="1"/>
                <c:pt idx="0">
                  <c:v>Labor and Employment Law Section</c:v>
                </c:pt>
              </c:strCache>
            </c:strRef>
          </c:tx>
          <c:invertIfNegative val="0"/>
          <c:cat>
            <c:strRef>
              <c:f>Individual99f53fc5e63a4f9ea1b3f!$B$1</c:f>
              <c:strCache>
                <c:ptCount val="1"/>
                <c:pt idx="0">
                  <c:v>Count</c:v>
                </c:pt>
              </c:strCache>
            </c:strRef>
          </c:cat>
          <c:val>
            <c:numRef>
              <c:f>Individual99f53fc5e63a4f9ea1b3f!$B$4</c:f>
              <c:numCache>
                <c:formatCode>General</c:formatCode>
                <c:ptCount val="1"/>
                <c:pt idx="0">
                  <c:v>13</c:v>
                </c:pt>
              </c:numCache>
            </c:numRef>
          </c:val>
        </c:ser>
        <c:ser>
          <c:idx val="3"/>
          <c:order val="3"/>
          <c:tx>
            <c:strRef>
              <c:f>Individual99f53fc5e63a4f9ea1b3f!$A$5</c:f>
              <c:strCache>
                <c:ptCount val="1"/>
                <c:pt idx="0">
                  <c:v>Bankruptcy Law Section</c:v>
                </c:pt>
              </c:strCache>
            </c:strRef>
          </c:tx>
          <c:invertIfNegative val="0"/>
          <c:cat>
            <c:strRef>
              <c:f>Individual99f53fc5e63a4f9ea1b3f!$B$1</c:f>
              <c:strCache>
                <c:ptCount val="1"/>
                <c:pt idx="0">
                  <c:v>Count</c:v>
                </c:pt>
              </c:strCache>
            </c:strRef>
          </c:cat>
          <c:val>
            <c:numRef>
              <c:f>Individual99f53fc5e63a4f9ea1b3f!$B$5</c:f>
              <c:numCache>
                <c:formatCode>General</c:formatCode>
                <c:ptCount val="1"/>
                <c:pt idx="0">
                  <c:v>11</c:v>
                </c:pt>
              </c:numCache>
            </c:numRef>
          </c:val>
        </c:ser>
        <c:dLbls>
          <c:showLegendKey val="0"/>
          <c:showVal val="0"/>
          <c:showCatName val="0"/>
          <c:showSerName val="0"/>
          <c:showPercent val="0"/>
          <c:showBubbleSize val="0"/>
        </c:dLbls>
        <c:gapWidth val="150"/>
        <c:overlap val="-49"/>
        <c:axId val="52676096"/>
        <c:axId val="52677632"/>
      </c:barChart>
      <c:catAx>
        <c:axId val="52676096"/>
        <c:scaling>
          <c:orientation val="minMax"/>
        </c:scaling>
        <c:delete val="1"/>
        <c:axPos val="b"/>
        <c:majorTickMark val="out"/>
        <c:minorTickMark val="none"/>
        <c:tickLblPos val="nextTo"/>
        <c:crossAx val="52677632"/>
        <c:crosses val="autoZero"/>
        <c:auto val="1"/>
        <c:lblAlgn val="ctr"/>
        <c:lblOffset val="100"/>
        <c:noMultiLvlLbl val="0"/>
      </c:catAx>
      <c:valAx>
        <c:axId val="52677632"/>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52676096"/>
        <c:crosses val="autoZero"/>
        <c:crossBetween val="between"/>
      </c:valAx>
    </c:plotArea>
    <c:legend>
      <c:legendPos val="r"/>
      <c:layout>
        <c:manualLayout>
          <c:xMode val="edge"/>
          <c:yMode val="edge"/>
          <c:x val="0.62203868238408588"/>
          <c:y val="5.2207519347719229E-2"/>
          <c:w val="0.37642696398171294"/>
          <c:h val="0.5773475072041943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Northeast Tennessee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Northeast Tennessee </a:t>
            </a:r>
            <a:r>
              <a:rPr lang="en-US" sz="3600" b="1" dirty="0" smtClean="0"/>
              <a:t>Chapter Membership</a:t>
            </a:r>
            <a:endParaRPr lang="en-US" sz="3600" dirty="0"/>
          </a:p>
        </p:txBody>
      </p:sp>
      <p:sp>
        <p:nvSpPr>
          <p:cNvPr id="11" name="TextBox 10"/>
          <p:cNvSpPr txBox="1"/>
          <p:nvPr/>
        </p:nvSpPr>
        <p:spPr>
          <a:xfrm>
            <a:off x="609599" y="4635012"/>
            <a:ext cx="7465075" cy="1200329"/>
          </a:xfrm>
          <a:prstGeom prst="rect">
            <a:avLst/>
          </a:prstGeom>
          <a:noFill/>
        </p:spPr>
        <p:txBody>
          <a:bodyPr wrap="square" numCol="1" rtlCol="0">
            <a:spAutoFit/>
          </a:bodyPr>
          <a:lstStyle/>
          <a:p>
            <a:pPr algn="ctr" defTabSz="457200"/>
            <a:r>
              <a:rPr lang="en-US" sz="3600" b="1" dirty="0" smtClean="0">
                <a:solidFill>
                  <a:srgbClr val="251977"/>
                </a:solidFill>
              </a:rPr>
              <a:t>66 Total </a:t>
            </a:r>
            <a:r>
              <a:rPr lang="en-US" sz="3600" b="1" dirty="0" smtClean="0">
                <a:solidFill>
                  <a:srgbClr val="251977"/>
                </a:solidFill>
              </a:rPr>
              <a:t>Members</a:t>
            </a:r>
          </a:p>
          <a:p>
            <a:pPr algn="ctr" defTabSz="457200"/>
            <a:r>
              <a:rPr lang="en-US" sz="3600" b="1" i="1" dirty="0" smtClean="0">
                <a:solidFill>
                  <a:srgbClr val="FF0000"/>
                </a:solidFill>
              </a:rPr>
              <a:t>6% </a:t>
            </a:r>
            <a:r>
              <a:rPr lang="en-US" sz="3600" b="1" i="1" dirty="0" smtClean="0">
                <a:solidFill>
                  <a:srgbClr val="FF0000"/>
                </a:solidFill>
              </a:rPr>
              <a:t>Increase in One Year!</a:t>
            </a:r>
          </a:p>
        </p:txBody>
      </p:sp>
      <p:pic>
        <p:nvPicPr>
          <p:cNvPr id="7" name="Picture 6" descr="http://fedbar.org/Chapters/Northeast-Tennessee-Chapter/northeasttenn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359" y="2121725"/>
            <a:ext cx="5741892" cy="169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Northeast Tennessee </a:t>
            </a:r>
            <a:r>
              <a:rPr lang="en-US" sz="3600" b="1" dirty="0" smtClean="0"/>
              <a:t>Chapter Membership</a:t>
            </a:r>
            <a:endParaRPr lang="en-US" sz="3600" dirty="0"/>
          </a:p>
        </p:txBody>
      </p:sp>
      <p:sp>
        <p:nvSpPr>
          <p:cNvPr id="9" name="TextBox 8"/>
          <p:cNvSpPr txBox="1"/>
          <p:nvPr/>
        </p:nvSpPr>
        <p:spPr>
          <a:xfrm>
            <a:off x="612699" y="1083625"/>
            <a:ext cx="7905012"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NE Tennessee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125647613"/>
              </p:ext>
            </p:extLst>
          </p:nvPr>
        </p:nvGraphicFramePr>
        <p:xfrm>
          <a:off x="427511" y="2057400"/>
          <a:ext cx="827710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311</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Northeast Tennessee Chapter Membership</vt:lpstr>
      <vt:lpstr>Northeast Tennessee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2015-09-11T15:34:35Z</dcterms:modified>
</cp:coreProperties>
</file>