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North%20Louisiana\North%20Louisiana%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2576128"/>
        <c:axId val="82577664"/>
      </c:lineChart>
      <c:catAx>
        <c:axId val="8257612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2577664"/>
        <c:crosses val="autoZero"/>
        <c:auto val="1"/>
        <c:lblAlgn val="ctr"/>
        <c:lblOffset val="100"/>
        <c:noMultiLvlLbl val="0"/>
      </c:catAx>
      <c:valAx>
        <c:axId val="8257766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257612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Individual653ac8c8255f4c2a8eb88!$A$2</c:f>
              <c:strCache>
                <c:ptCount val="1"/>
                <c:pt idx="0">
                  <c:v>Federal Litigation Section</c:v>
                </c:pt>
              </c:strCache>
            </c:strRef>
          </c:tx>
          <c:invertIfNegative val="0"/>
          <c:cat>
            <c:strRef>
              <c:f>Individual653ac8c8255f4c2a8eb88!$B$1</c:f>
              <c:strCache>
                <c:ptCount val="1"/>
                <c:pt idx="0">
                  <c:v>Count</c:v>
                </c:pt>
              </c:strCache>
            </c:strRef>
          </c:cat>
          <c:val>
            <c:numRef>
              <c:f>Individual653ac8c8255f4c2a8eb88!$B$2</c:f>
              <c:numCache>
                <c:formatCode>General</c:formatCode>
                <c:ptCount val="1"/>
                <c:pt idx="0">
                  <c:v>7</c:v>
                </c:pt>
              </c:numCache>
            </c:numRef>
          </c:val>
        </c:ser>
        <c:ser>
          <c:idx val="1"/>
          <c:order val="1"/>
          <c:tx>
            <c:strRef>
              <c:f>Individual653ac8c8255f4c2a8eb88!$A$3</c:f>
              <c:strCache>
                <c:ptCount val="1"/>
                <c:pt idx="0">
                  <c:v>Younger Lawyers Division</c:v>
                </c:pt>
              </c:strCache>
            </c:strRef>
          </c:tx>
          <c:invertIfNegative val="0"/>
          <c:cat>
            <c:strRef>
              <c:f>Individual653ac8c8255f4c2a8eb88!$B$1</c:f>
              <c:strCache>
                <c:ptCount val="1"/>
                <c:pt idx="0">
                  <c:v>Count</c:v>
                </c:pt>
              </c:strCache>
            </c:strRef>
          </c:cat>
          <c:val>
            <c:numRef>
              <c:f>Individual653ac8c8255f4c2a8eb88!$B$3</c:f>
              <c:numCache>
                <c:formatCode>General</c:formatCode>
                <c:ptCount val="1"/>
                <c:pt idx="0">
                  <c:v>6</c:v>
                </c:pt>
              </c:numCache>
            </c:numRef>
          </c:val>
        </c:ser>
        <c:ser>
          <c:idx val="2"/>
          <c:order val="2"/>
          <c:tx>
            <c:strRef>
              <c:f>Individual653ac8c8255f4c2a8eb88!$A$4</c:f>
              <c:strCache>
                <c:ptCount val="1"/>
                <c:pt idx="0">
                  <c:v>Environment, Energy and Natural Resources Section</c:v>
                </c:pt>
              </c:strCache>
            </c:strRef>
          </c:tx>
          <c:invertIfNegative val="0"/>
          <c:cat>
            <c:strRef>
              <c:f>Individual653ac8c8255f4c2a8eb88!$B$1</c:f>
              <c:strCache>
                <c:ptCount val="1"/>
                <c:pt idx="0">
                  <c:v>Count</c:v>
                </c:pt>
              </c:strCache>
            </c:strRef>
          </c:cat>
          <c:val>
            <c:numRef>
              <c:f>Individual653ac8c8255f4c2a8eb88!$B$4</c:f>
              <c:numCache>
                <c:formatCode>General</c:formatCode>
                <c:ptCount val="1"/>
                <c:pt idx="0">
                  <c:v>4</c:v>
                </c:pt>
              </c:numCache>
            </c:numRef>
          </c:val>
        </c:ser>
        <c:dLbls>
          <c:showLegendKey val="0"/>
          <c:showVal val="0"/>
          <c:showCatName val="0"/>
          <c:showSerName val="0"/>
          <c:showPercent val="0"/>
          <c:showBubbleSize val="0"/>
        </c:dLbls>
        <c:gapWidth val="150"/>
        <c:overlap val="-58"/>
        <c:axId val="121415552"/>
        <c:axId val="121417088"/>
      </c:barChart>
      <c:catAx>
        <c:axId val="121415552"/>
        <c:scaling>
          <c:orientation val="minMax"/>
        </c:scaling>
        <c:delete val="1"/>
        <c:axPos val="b"/>
        <c:majorTickMark val="out"/>
        <c:minorTickMark val="none"/>
        <c:tickLblPos val="nextTo"/>
        <c:crossAx val="121417088"/>
        <c:crosses val="autoZero"/>
        <c:auto val="1"/>
        <c:lblAlgn val="ctr"/>
        <c:lblOffset val="100"/>
        <c:noMultiLvlLbl val="0"/>
      </c:catAx>
      <c:valAx>
        <c:axId val="121417088"/>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121415552"/>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 Louisiana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 Louisiana </a:t>
            </a:r>
            <a:r>
              <a:rPr lang="en-US" sz="3600" b="1" dirty="0" smtClean="0"/>
              <a:t>Chapter Membership</a:t>
            </a:r>
            <a:endParaRPr lang="en-US" sz="3600" dirty="0"/>
          </a:p>
        </p:txBody>
      </p:sp>
      <p:sp>
        <p:nvSpPr>
          <p:cNvPr id="11" name="TextBox 10"/>
          <p:cNvSpPr txBox="1"/>
          <p:nvPr/>
        </p:nvSpPr>
        <p:spPr>
          <a:xfrm>
            <a:off x="609599" y="5376308"/>
            <a:ext cx="7465075" cy="646331"/>
          </a:xfrm>
          <a:prstGeom prst="rect">
            <a:avLst/>
          </a:prstGeom>
          <a:noFill/>
        </p:spPr>
        <p:txBody>
          <a:bodyPr wrap="square" numCol="1" rtlCol="0">
            <a:spAutoFit/>
          </a:bodyPr>
          <a:lstStyle/>
          <a:p>
            <a:pPr algn="ctr" defTabSz="457200"/>
            <a:r>
              <a:rPr lang="en-US" sz="3600" b="1" dirty="0" smtClean="0">
                <a:solidFill>
                  <a:srgbClr val="251977"/>
                </a:solidFill>
              </a:rPr>
              <a:t>33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North-Louisiana-Chapter/northlouisian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4010" y="1433983"/>
            <a:ext cx="399097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 Louisiana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North Louisiana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142626852"/>
              </p:ext>
            </p:extLst>
          </p:nvPr>
        </p:nvGraphicFramePr>
        <p:xfrm>
          <a:off x="159008" y="2095995"/>
          <a:ext cx="7398327"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1365</TotalTime>
  <Words>304</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 Louisiana Chapter Membership</vt:lpstr>
      <vt:lpstr>North Louisiana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2015-09-09T19:45:36Z</dcterms:modified>
</cp:coreProperties>
</file>