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18" r:id="rId15"/>
    <p:sldId id="319"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48c22f71e385489b96717a87412e2d6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350656"/>
        <c:axId val="23553152"/>
      </c:lineChart>
      <c:catAx>
        <c:axId val="2335065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3553152"/>
        <c:crosses val="autoZero"/>
        <c:auto val="1"/>
        <c:lblAlgn val="ctr"/>
        <c:lblOffset val="100"/>
        <c:noMultiLvlLbl val="0"/>
      </c:catAx>
      <c:valAx>
        <c:axId val="2355315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35065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[Individual48c22f71e385489b96717a87412e2d61.xls]Individual48c22f71e385489b96717!$A$2</c:f>
              <c:strCache>
                <c:ptCount val="1"/>
                <c:pt idx="0">
                  <c:v>Younger Lawyers Division</c:v>
                </c:pt>
              </c:strCache>
            </c:strRef>
          </c:tx>
          <c:invertIfNegative val="0"/>
          <c:cat>
            <c:strRef>
              <c:f>[Individual48c22f71e385489b96717a87412e2d61.xls]Individual48c22f71e385489b96717!$B$1</c:f>
              <c:strCache>
                <c:ptCount val="1"/>
                <c:pt idx="0">
                  <c:v>Count</c:v>
                </c:pt>
              </c:strCache>
            </c:strRef>
          </c:cat>
          <c:val>
            <c:numRef>
              <c:f>[Individual48c22f71e385489b96717a87412e2d61.xls]Individual48c22f71e385489b96717!$B$2</c:f>
              <c:numCache>
                <c:formatCode>General</c:formatCode>
                <c:ptCount val="1"/>
                <c:pt idx="0">
                  <c:v>11</c:v>
                </c:pt>
              </c:numCache>
            </c:numRef>
          </c:val>
        </c:ser>
        <c:ser>
          <c:idx val="1"/>
          <c:order val="1"/>
          <c:tx>
            <c:strRef>
              <c:f>[Individual48c22f71e385489b96717a87412e2d61.xls]Individual48c22f71e385489b96717!$A$3</c:f>
              <c:strCache>
                <c:ptCount val="1"/>
                <c:pt idx="0">
                  <c:v>Criminal Law Section</c:v>
                </c:pt>
              </c:strCache>
            </c:strRef>
          </c:tx>
          <c:invertIfNegative val="0"/>
          <c:cat>
            <c:strRef>
              <c:f>[Individual48c22f71e385489b96717a87412e2d61.xls]Individual48c22f71e385489b96717!$B$1</c:f>
              <c:strCache>
                <c:ptCount val="1"/>
                <c:pt idx="0">
                  <c:v>Count</c:v>
                </c:pt>
              </c:strCache>
            </c:strRef>
          </c:cat>
          <c:val>
            <c:numRef>
              <c:f>[Individual48c22f71e385489b96717a87412e2d61.xls]Individual48c22f71e385489b96717!$B$3</c:f>
              <c:numCache>
                <c:formatCode>General</c:formatCode>
                <c:ptCount val="1"/>
                <c:pt idx="0">
                  <c:v>11</c:v>
                </c:pt>
              </c:numCache>
            </c:numRef>
          </c:val>
        </c:ser>
        <c:ser>
          <c:idx val="2"/>
          <c:order val="2"/>
          <c:tx>
            <c:strRef>
              <c:f>[Individual48c22f71e385489b96717a87412e2d61.xls]Individual48c22f71e385489b96717!$A$4</c:f>
              <c:strCache>
                <c:ptCount val="1"/>
                <c:pt idx="0">
                  <c:v>Federal Litigation Section</c:v>
                </c:pt>
              </c:strCache>
            </c:strRef>
          </c:tx>
          <c:invertIfNegative val="0"/>
          <c:cat>
            <c:strRef>
              <c:f>[Individual48c22f71e385489b96717a87412e2d61.xls]Individual48c22f71e385489b96717!$B$1</c:f>
              <c:strCache>
                <c:ptCount val="1"/>
                <c:pt idx="0">
                  <c:v>Count</c:v>
                </c:pt>
              </c:strCache>
            </c:strRef>
          </c:cat>
          <c:val>
            <c:numRef>
              <c:f>[Individual48c22f71e385489b96717a87412e2d61.xls]Individual48c22f71e385489b96717!$B$4</c:f>
              <c:numCache>
                <c:formatCode>General</c:formatCode>
                <c:ptCount val="1"/>
                <c:pt idx="0">
                  <c:v>9</c:v>
                </c:pt>
              </c:numCache>
            </c:numRef>
          </c:val>
        </c:ser>
        <c:ser>
          <c:idx val="3"/>
          <c:order val="3"/>
          <c:tx>
            <c:strRef>
              <c:f>[Individual48c22f71e385489b96717a87412e2d61.xls]Individual48c22f71e385489b96717!$A$5</c:f>
              <c:strCache>
                <c:ptCount val="1"/>
                <c:pt idx="0">
                  <c:v>Federal Career Service Division</c:v>
                </c:pt>
              </c:strCache>
            </c:strRef>
          </c:tx>
          <c:invertIfNegative val="0"/>
          <c:cat>
            <c:strRef>
              <c:f>[Individual48c22f71e385489b96717a87412e2d61.xls]Individual48c22f71e385489b96717!$B$1</c:f>
              <c:strCache>
                <c:ptCount val="1"/>
                <c:pt idx="0">
                  <c:v>Count</c:v>
                </c:pt>
              </c:strCache>
            </c:strRef>
          </c:cat>
          <c:val>
            <c:numRef>
              <c:f>[Individual48c22f71e385489b96717a87412e2d61.xls]Individual48c22f71e385489b96717!$B$5</c:f>
              <c:numCache>
                <c:formatCode>General</c:formatCode>
                <c:ptCount val="1"/>
                <c:pt idx="0">
                  <c:v>7</c:v>
                </c:pt>
              </c:numCache>
            </c:numRef>
          </c:val>
        </c:ser>
        <c:ser>
          <c:idx val="4"/>
          <c:order val="4"/>
          <c:tx>
            <c:strRef>
              <c:f>[Individual48c22f71e385489b96717a87412e2d61.xls]Individual48c22f71e385489b96717!$A$6</c:f>
              <c:strCache>
                <c:ptCount val="1"/>
                <c:pt idx="0">
                  <c:v>Labor and Employment Law Section</c:v>
                </c:pt>
              </c:strCache>
            </c:strRef>
          </c:tx>
          <c:invertIfNegative val="0"/>
          <c:cat>
            <c:strRef>
              <c:f>[Individual48c22f71e385489b96717a87412e2d61.xls]Individual48c22f71e385489b96717!$B$1</c:f>
              <c:strCache>
                <c:ptCount val="1"/>
                <c:pt idx="0">
                  <c:v>Count</c:v>
                </c:pt>
              </c:strCache>
            </c:strRef>
          </c:cat>
          <c:val>
            <c:numRef>
              <c:f>[Individual48c22f71e385489b96717a87412e2d61.xls]Individual48c22f71e385489b96717!$B$6</c:f>
              <c:numCache>
                <c:formatCode>General</c:formatCode>
                <c:ptCount val="1"/>
                <c:pt idx="0">
                  <c:v>7</c:v>
                </c:pt>
              </c:numCache>
            </c:numRef>
          </c:val>
        </c:ser>
        <c:dLbls>
          <c:showLegendKey val="0"/>
          <c:showVal val="0"/>
          <c:showCatName val="0"/>
          <c:showSerName val="0"/>
          <c:showPercent val="0"/>
          <c:showBubbleSize val="0"/>
        </c:dLbls>
        <c:gapWidth val="124"/>
        <c:overlap val="-55"/>
        <c:axId val="35164928"/>
        <c:axId val="35166464"/>
      </c:barChart>
      <c:catAx>
        <c:axId val="35164928"/>
        <c:scaling>
          <c:orientation val="minMax"/>
        </c:scaling>
        <c:delete val="1"/>
        <c:axPos val="b"/>
        <c:majorTickMark val="out"/>
        <c:minorTickMark val="none"/>
        <c:tickLblPos val="nextTo"/>
        <c:crossAx val="35166464"/>
        <c:crosses val="autoZero"/>
        <c:auto val="1"/>
        <c:lblAlgn val="ctr"/>
        <c:lblOffset val="100"/>
        <c:noMultiLvlLbl val="0"/>
      </c:catAx>
      <c:valAx>
        <c:axId val="351664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5164928"/>
        <c:crosses val="autoZero"/>
        <c:crossBetween val="between"/>
      </c:valAx>
    </c:plotArea>
    <c:legend>
      <c:legendPos val="r"/>
      <c:layout>
        <c:manualLayout>
          <c:xMode val="edge"/>
          <c:yMode val="edge"/>
          <c:x val="0.66741705816365493"/>
          <c:y val="4.5182827513757857E-2"/>
          <c:w val="0.32353263603221294"/>
          <c:h val="0.54549725806917959"/>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 Central Florida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 Central Florida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59 Total </a:t>
            </a:r>
            <a:r>
              <a:rPr lang="en-US" sz="3600" b="1" dirty="0" smtClean="0">
                <a:solidFill>
                  <a:srgbClr val="251977"/>
                </a:solidFill>
              </a:rPr>
              <a:t>Members</a:t>
            </a:r>
          </a:p>
          <a:p>
            <a:pPr algn="ctr" defTabSz="457200"/>
            <a:r>
              <a:rPr lang="en-US" sz="3600" b="1" i="1" dirty="0" smtClean="0">
                <a:solidFill>
                  <a:srgbClr val="FF0000"/>
                </a:solidFill>
              </a:rPr>
              <a:t>14% </a:t>
            </a:r>
            <a:r>
              <a:rPr lang="en-US" sz="3600" b="1" i="1" dirty="0" smtClean="0">
                <a:solidFill>
                  <a:srgbClr val="FF0000"/>
                </a:solidFill>
              </a:rPr>
              <a:t>Increase in One Year!</a:t>
            </a:r>
          </a:p>
        </p:txBody>
      </p:sp>
      <p:pic>
        <p:nvPicPr>
          <p:cNvPr id="7" name="Picture 6" descr="http://fedbar.org/Chapters/North-Central-Florida-Chapter/northcentralflorid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1325" y="1475149"/>
            <a:ext cx="3440133" cy="343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 Central Florida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North Central Florida </a:t>
            </a:r>
            <a:r>
              <a:rPr lang="en-US" sz="2500" b="1" dirty="0" smtClean="0">
                <a:solidFill>
                  <a:prstClr val="black"/>
                </a:solidFill>
              </a:rPr>
              <a:t>Chapter </a:t>
            </a:r>
            <a:r>
              <a:rPr lang="en-US" sz="2500" b="1" dirty="0" smtClean="0">
                <a:solidFill>
                  <a:prstClr val="black"/>
                </a:solidFill>
              </a:rPr>
              <a:t>that </a:t>
            </a:r>
            <a:r>
              <a:rPr lang="en-US" sz="2500" b="1" dirty="0" smtClean="0">
                <a:solidFill>
                  <a:prstClr val="black"/>
                </a:solidFill>
              </a:rPr>
              <a:t>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996493392"/>
              </p:ext>
            </p:extLst>
          </p:nvPr>
        </p:nvGraphicFramePr>
        <p:xfrm>
          <a:off x="285007" y="2057400"/>
          <a:ext cx="8419605"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2565973"/>
            <a:ext cx="6323059" cy="1169551"/>
          </a:xfrm>
          <a:prstGeom prst="rect">
            <a:avLst/>
          </a:prstGeom>
          <a:noFill/>
        </p:spPr>
        <p:txBody>
          <a:bodyPr wrap="square" rtlCol="0">
            <a:spAutoFit/>
          </a:bodyPr>
          <a:lstStyle/>
          <a:p>
            <a:pPr algn="ctr"/>
            <a:r>
              <a:rPr lang="en-US" sz="3500" b="1" dirty="0" smtClean="0">
                <a:solidFill>
                  <a:srgbClr val="000092"/>
                </a:solidFill>
              </a:rPr>
              <a:t>2015 Chapter Activity </a:t>
            </a:r>
            <a:br>
              <a:rPr lang="en-US" sz="3500" b="1" dirty="0" smtClean="0">
                <a:solidFill>
                  <a:srgbClr val="000092"/>
                </a:solidFill>
              </a:rPr>
            </a:br>
            <a:r>
              <a:rPr lang="en-US" sz="3500" b="1" dirty="0" smtClean="0">
                <a:solidFill>
                  <a:srgbClr val="000092"/>
                </a:solidFill>
              </a:rPr>
              <a:t>Presidential Achievement </a:t>
            </a:r>
            <a:r>
              <a:rPr lang="en-US" sz="3500" b="1" dirty="0" smtClean="0">
                <a:solidFill>
                  <a:srgbClr val="000092"/>
                </a:solidFill>
              </a:rPr>
              <a:t>Award</a:t>
            </a:r>
            <a:endParaRPr lang="en-US" sz="3500" b="1" dirty="0" smtClean="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322</Words>
  <Application>Microsoft Office PowerPoint</Application>
  <PresentationFormat>On-screen Show (4:3)</PresentationFormat>
  <Paragraphs>96</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 Central Florida Chapter Membership</vt:lpstr>
      <vt:lpstr>North Central Florida Chapter Membership</vt:lpstr>
      <vt:lpstr>FBA Award Recipient</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2015-09-21T20:24:42Z</dcterms:modified>
</cp:coreProperties>
</file>