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http://schemas.openxmlformats.org/presentationml/2006/main" xmlns:a="http://schemas.openxmlformats.org/drawingml/2006/main" xmlns:r="http://schemas.openxmlformats.org/officeDocument/2006/relationships" saveSubsetFonts="1" bookmarkIdSeed="2">
  <p:sldMasterIdLst>
    <p:sldMasterId id="2147483648" r:id="rId1"/>
  </p:sldMasterIdLst>
  <p:notesMasterIdLst>
    <p:notesMasterId r:id="rId14"/>
  </p:notesMasterIdLst>
  <p:sldIdLst>
    <p:sldId id="256" r:id="rId2"/>
    <p:sldId id="257" r:id="rId3"/>
    <p:sldId id="258" r:id="rId4"/>
    <p:sldId id="259" r:id="rId5"/>
    <p:sldId id="265" r:id="rId6"/>
    <p:sldId id="260" r:id="rId7"/>
    <p:sldId id="261" r:id="rId8"/>
    <p:sldId id="262" r:id="rId9"/>
    <p:sldId id="263" r:id="rId10"/>
    <p:sldId id="266" r:id="rId11"/>
    <p:sldId id="268" r:id="rId12"/>
    <p:sldId id="267" r:id="rId13"/>
  </p:sldIdLst>
  <p:sldSz cx="7497763" cy="9601200"/>
  <p:notesSz cx="71628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19" autoAdjust="0"/>
    <p:restoredTop sz="94682" autoAdjust="0"/>
  </p:normalViewPr>
  <p:slideViewPr>
    <p:cSldViewPr>
      <p:cViewPr>
        <p:scale>
          <a:sx n="100" d="100"/>
          <a:sy n="100" d="100"/>
        </p:scale>
        <p:origin x="-1416" y="2261"/>
      </p:cViewPr>
      <p:guideLst>
        <p:guide orient="horz" pos="3024"/>
        <p:guide pos="236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563"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57650" y="0"/>
            <a:ext cx="3103563" cy="473075"/>
          </a:xfrm>
          <a:prstGeom prst="rect">
            <a:avLst/>
          </a:prstGeom>
        </p:spPr>
        <p:txBody>
          <a:bodyPr vert="horz" lIns="91440" tIns="45720" rIns="91440" bIns="45720" rtlCol="0"/>
          <a:lstStyle>
            <a:lvl1pPr algn="r">
              <a:defRPr sz="1200"/>
            </a:lvl1pPr>
          </a:lstStyle>
          <a:p>
            <a:fld id="{95F75CF1-1906-485F-8925-80005E252E25}" type="datetimeFigureOut">
              <a:rPr lang="en-US" smtClean="0"/>
              <a:t>4/30/2014</a:t>
            </a:fld>
            <a:endParaRPr lang="en-US"/>
          </a:p>
        </p:txBody>
      </p:sp>
      <p:sp>
        <p:nvSpPr>
          <p:cNvPr id="4" name="Slide Image Placeholder 3"/>
          <p:cNvSpPr>
            <a:spLocks noGrp="1" noRot="1" noChangeAspect="1"/>
          </p:cNvSpPr>
          <p:nvPr>
            <p:ph type="sldImg" idx="2"/>
          </p:nvPr>
        </p:nvSpPr>
        <p:spPr>
          <a:xfrm>
            <a:off x="2197100" y="708025"/>
            <a:ext cx="2768600" cy="3543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5963" y="4487863"/>
            <a:ext cx="5730875" cy="42529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4138"/>
            <a:ext cx="3103563"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57650" y="8974138"/>
            <a:ext cx="3103563" cy="473075"/>
          </a:xfrm>
          <a:prstGeom prst="rect">
            <a:avLst/>
          </a:prstGeom>
        </p:spPr>
        <p:txBody>
          <a:bodyPr vert="horz" lIns="91440" tIns="45720" rIns="91440" bIns="45720" rtlCol="0" anchor="b"/>
          <a:lstStyle>
            <a:lvl1pPr algn="r">
              <a:defRPr sz="1200"/>
            </a:lvl1pPr>
          </a:lstStyle>
          <a:p>
            <a:fld id="{8905DB38-C963-4168-8078-4833262B6085}" type="slidenum">
              <a:rPr lang="en-US" smtClean="0"/>
              <a:t>‹#›</a:t>
            </a:fld>
            <a:endParaRPr lang="en-US"/>
          </a:p>
        </p:txBody>
      </p:sp>
    </p:spTree>
    <p:extLst>
      <p:ext uri="{BB962C8B-B14F-4D97-AF65-F5344CB8AC3E}">
        <p14:creationId xmlns:p14="http://schemas.microsoft.com/office/powerpoint/2010/main" val="348565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260036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2332" y="2982596"/>
            <a:ext cx="6373099"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124665" y="5440680"/>
            <a:ext cx="5248434" cy="24536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17691E-64D4-4D98-93E9-E1F34ABEB7E5}"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B9DF-7BDA-40B5-8EAD-C02F619BF9BF}" type="slidenum">
              <a:rPr lang="en-US" smtClean="0"/>
              <a:t>‹#›</a:t>
            </a:fld>
            <a:endParaRPr lang="en-US"/>
          </a:p>
        </p:txBody>
      </p:sp>
    </p:spTree>
    <p:extLst>
      <p:ext uri="{BB962C8B-B14F-4D97-AF65-F5344CB8AC3E}">
        <p14:creationId xmlns:p14="http://schemas.microsoft.com/office/powerpoint/2010/main" val="308380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7691E-64D4-4D98-93E9-E1F34ABEB7E5}"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B9DF-7BDA-40B5-8EAD-C02F619BF9BF}" type="slidenum">
              <a:rPr lang="en-US" smtClean="0"/>
              <a:t>‹#›</a:t>
            </a:fld>
            <a:endParaRPr lang="en-US"/>
          </a:p>
        </p:txBody>
      </p:sp>
    </p:spTree>
    <p:extLst>
      <p:ext uri="{BB962C8B-B14F-4D97-AF65-F5344CB8AC3E}">
        <p14:creationId xmlns:p14="http://schemas.microsoft.com/office/powerpoint/2010/main" val="332475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58306" y="537845"/>
            <a:ext cx="1382400" cy="114703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7200" y="537845"/>
            <a:ext cx="4026143" cy="114703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7691E-64D4-4D98-93E9-E1F34ABEB7E5}"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B9DF-7BDA-40B5-8EAD-C02F619BF9BF}" type="slidenum">
              <a:rPr lang="en-US" smtClean="0"/>
              <a:t>‹#›</a:t>
            </a:fld>
            <a:endParaRPr lang="en-US"/>
          </a:p>
        </p:txBody>
      </p:sp>
    </p:spTree>
    <p:extLst>
      <p:ext uri="{BB962C8B-B14F-4D97-AF65-F5344CB8AC3E}">
        <p14:creationId xmlns:p14="http://schemas.microsoft.com/office/powerpoint/2010/main" val="170800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7691E-64D4-4D98-93E9-E1F34ABEB7E5}"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B9DF-7BDA-40B5-8EAD-C02F619BF9BF}" type="slidenum">
              <a:rPr lang="en-US" smtClean="0"/>
              <a:t>‹#›</a:t>
            </a:fld>
            <a:endParaRPr lang="en-US"/>
          </a:p>
        </p:txBody>
      </p:sp>
    </p:spTree>
    <p:extLst>
      <p:ext uri="{BB962C8B-B14F-4D97-AF65-F5344CB8AC3E}">
        <p14:creationId xmlns:p14="http://schemas.microsoft.com/office/powerpoint/2010/main" val="27882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2271" y="6169661"/>
            <a:ext cx="6373099" cy="190690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2271" y="4069399"/>
            <a:ext cx="6373099" cy="21002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7691E-64D4-4D98-93E9-E1F34ABEB7E5}"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B9DF-7BDA-40B5-8EAD-C02F619BF9BF}" type="slidenum">
              <a:rPr lang="en-US" smtClean="0"/>
              <a:t>‹#›</a:t>
            </a:fld>
            <a:endParaRPr lang="en-US"/>
          </a:p>
        </p:txBody>
      </p:sp>
    </p:spTree>
    <p:extLst>
      <p:ext uri="{BB962C8B-B14F-4D97-AF65-F5344CB8AC3E}">
        <p14:creationId xmlns:p14="http://schemas.microsoft.com/office/powerpoint/2010/main" val="154596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7200" y="3135948"/>
            <a:ext cx="2703621" cy="88722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35784" y="3135948"/>
            <a:ext cx="2704922" cy="88722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17691E-64D4-4D98-93E9-E1F34ABEB7E5}"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B9DF-7BDA-40B5-8EAD-C02F619BF9BF}" type="slidenum">
              <a:rPr lang="en-US" smtClean="0"/>
              <a:t>‹#›</a:t>
            </a:fld>
            <a:endParaRPr lang="en-US"/>
          </a:p>
        </p:txBody>
      </p:sp>
    </p:spTree>
    <p:extLst>
      <p:ext uri="{BB962C8B-B14F-4D97-AF65-F5344CB8AC3E}">
        <p14:creationId xmlns:p14="http://schemas.microsoft.com/office/powerpoint/2010/main" val="321450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4888" y="384493"/>
            <a:ext cx="6747987"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4888" y="2149158"/>
            <a:ext cx="3312814"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4888" y="3044825"/>
            <a:ext cx="3312814"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08760" y="2149158"/>
            <a:ext cx="3314115"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08760" y="3044825"/>
            <a:ext cx="3314115"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17691E-64D4-4D98-93E9-E1F34ABEB7E5}" type="datetimeFigureOut">
              <a:rPr lang="en-US" smtClean="0"/>
              <a:t>4/30/2014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3B9DF-7BDA-40B5-8EAD-C02F619BF9BF}" type="slidenum">
              <a:rPr lang="en-US" smtClean="0"/>
              <a:t>‹#›</a:t>
            </a:fld>
            <a:endParaRPr lang="en-US"/>
          </a:p>
        </p:txBody>
      </p:sp>
    </p:spTree>
    <p:extLst>
      <p:ext uri="{BB962C8B-B14F-4D97-AF65-F5344CB8AC3E}">
        <p14:creationId xmlns:p14="http://schemas.microsoft.com/office/powerpoint/2010/main" val="405776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17691E-64D4-4D98-93E9-E1F34ABEB7E5}" type="datetimeFigureOut">
              <a:rPr lang="en-US" smtClean="0"/>
              <a:t>4/30/2014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3B9DF-7BDA-40B5-8EAD-C02F619BF9BF}" type="slidenum">
              <a:rPr lang="en-US" smtClean="0"/>
              <a:t>‹#›</a:t>
            </a:fld>
            <a:endParaRPr lang="en-US"/>
          </a:p>
        </p:txBody>
      </p:sp>
    </p:spTree>
    <p:extLst>
      <p:ext uri="{BB962C8B-B14F-4D97-AF65-F5344CB8AC3E}">
        <p14:creationId xmlns:p14="http://schemas.microsoft.com/office/powerpoint/2010/main" val="14949273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7691E-64D4-4D98-93E9-E1F34ABEB7E5}" type="datetimeFigureOut">
              <a:rPr lang="en-US" smtClean="0"/>
              <a:t>4/30/2014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3B9DF-7BDA-40B5-8EAD-C02F619BF9BF}" type="slidenum">
              <a:rPr lang="en-US" smtClean="0"/>
              <a:t>‹#›</a:t>
            </a:fld>
            <a:endParaRPr lang="en-US"/>
          </a:p>
        </p:txBody>
      </p:sp>
    </p:spTree>
    <p:extLst>
      <p:ext uri="{BB962C8B-B14F-4D97-AF65-F5344CB8AC3E}">
        <p14:creationId xmlns:p14="http://schemas.microsoft.com/office/powerpoint/2010/main" val="342077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4889" y="382270"/>
            <a:ext cx="2466712" cy="16268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31417" y="382271"/>
            <a:ext cx="4191458"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4889" y="2009141"/>
            <a:ext cx="2466712"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7691E-64D4-4D98-93E9-E1F34ABEB7E5}"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B9DF-7BDA-40B5-8EAD-C02F619BF9BF}" type="slidenum">
              <a:rPr lang="en-US" smtClean="0"/>
              <a:t>‹#›</a:t>
            </a:fld>
            <a:endParaRPr lang="en-US"/>
          </a:p>
        </p:txBody>
      </p:sp>
    </p:spTree>
    <p:extLst>
      <p:ext uri="{BB962C8B-B14F-4D97-AF65-F5344CB8AC3E}">
        <p14:creationId xmlns:p14="http://schemas.microsoft.com/office/powerpoint/2010/main" val="113901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9614" y="6720840"/>
            <a:ext cx="4498658" cy="79343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69614" y="857885"/>
            <a:ext cx="4498658"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69614" y="7514273"/>
            <a:ext cx="4498658" cy="11268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7691E-64D4-4D98-93E9-E1F34ABEB7E5}"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B9DF-7BDA-40B5-8EAD-C02F619BF9BF}" type="slidenum">
              <a:rPr lang="en-US" smtClean="0"/>
              <a:t>‹#›</a:t>
            </a:fld>
            <a:endParaRPr lang="en-US"/>
          </a:p>
        </p:txBody>
      </p:sp>
    </p:spTree>
    <p:extLst>
      <p:ext uri="{BB962C8B-B14F-4D97-AF65-F5344CB8AC3E}">
        <p14:creationId xmlns:p14="http://schemas.microsoft.com/office/powerpoint/2010/main" val="286410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4888" y="384493"/>
            <a:ext cx="6747987" cy="1600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74888" y="2240281"/>
            <a:ext cx="6747987" cy="6336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74888" y="8898891"/>
            <a:ext cx="1749478" cy="511175"/>
          </a:xfrm>
          <a:prstGeom prst="rect">
            <a:avLst/>
          </a:prstGeom>
        </p:spPr>
        <p:txBody>
          <a:bodyPr vert="horz" lIns="91440" tIns="45720" rIns="91440" bIns="45720" rtlCol="0" anchor="ctr"/>
          <a:lstStyle>
            <a:lvl1pPr algn="l">
              <a:defRPr sz="1200">
                <a:solidFill>
                  <a:schemeClr val="tx1">
                    <a:tint val="75000"/>
                  </a:schemeClr>
                </a:solidFill>
              </a:defRPr>
            </a:lvl1pPr>
          </a:lstStyle>
          <a:p>
            <a:fld id="{1617691E-64D4-4D98-93E9-E1F34ABEB7E5}" type="datetimeFigureOut">
              <a:rPr lang="en-US" smtClean="0"/>
              <a:t>4/30/2014</a:t>
            </a:fld>
            <a:endParaRPr lang="en-US"/>
          </a:p>
        </p:txBody>
      </p:sp>
      <p:sp>
        <p:nvSpPr>
          <p:cNvPr id="5" name="Footer Placeholder 4"/>
          <p:cNvSpPr>
            <a:spLocks noGrp="1"/>
          </p:cNvSpPr>
          <p:nvPr>
            <p:ph type="ftr" sz="quarter" idx="3"/>
          </p:nvPr>
        </p:nvSpPr>
        <p:spPr>
          <a:xfrm>
            <a:off x="2561736" y="8898891"/>
            <a:ext cx="2374292" cy="511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73397" y="8898891"/>
            <a:ext cx="1749478" cy="511175"/>
          </a:xfrm>
          <a:prstGeom prst="rect">
            <a:avLst/>
          </a:prstGeom>
        </p:spPr>
        <p:txBody>
          <a:bodyPr vert="horz" lIns="91440" tIns="45720" rIns="91440" bIns="45720" rtlCol="0" anchor="ctr"/>
          <a:lstStyle>
            <a:lvl1pPr algn="r">
              <a:defRPr sz="1200">
                <a:solidFill>
                  <a:schemeClr val="tx1">
                    <a:tint val="75000"/>
                  </a:schemeClr>
                </a:solidFill>
              </a:defRPr>
            </a:lvl1pPr>
          </a:lstStyle>
          <a:p>
            <a:fld id="{CD23B9DF-7BDA-40B5-8EAD-C02F619BF9BF}" type="slidenum">
              <a:rPr lang="en-US" smtClean="0"/>
              <a:t>‹#›</a:t>
            </a:fld>
            <a:endParaRPr lang="en-US"/>
          </a:p>
        </p:txBody>
      </p:sp>
    </p:spTree>
    <p:extLst>
      <p:ext uri="{BB962C8B-B14F-4D97-AF65-F5344CB8AC3E}">
        <p14:creationId xmlns:p14="http://schemas.microsoft.com/office/powerpoint/2010/main" val="236039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tunes.apple.com/us/app/fed-courts/id550673161?ls=1&amp;mt=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www.fedbar.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ww.fedbar.org/Education/Webinars.aspx" TargetMode="External"/><Relationship Id="rId3" Type="http://schemas.openxmlformats.org/officeDocument/2006/relationships/hyperlink" Target="http://www.vaed.uscourts.gov/ecf/Training.html" TargetMode="External"/><Relationship Id="rId7" Type="http://schemas.openxmlformats.org/officeDocument/2006/relationships/hyperlink" Target="http://www.fedbar.org/Education/Calendar-CLE-events/2014-Annual-Meeting-and-Convention.aspx" TargetMode="External"/><Relationship Id="rId2" Type="http://schemas.openxmlformats.org/officeDocument/2006/relationships/image" Target="../media/image11.wmf"/><Relationship Id="rId1" Type="http://schemas.openxmlformats.org/officeDocument/2006/relationships/slideLayout" Target="../slideLayouts/slideLayout7.xml"/><Relationship Id="rId6" Type="http://schemas.openxmlformats.org/officeDocument/2006/relationships/hyperlink" Target="http://www.fedbar.org/Education/Calendar-CLE-events/Women-in-the-Law.aspx" TargetMode="External"/><Relationship Id="rId5" Type="http://schemas.openxmlformats.org/officeDocument/2006/relationships/hyperlink" Target="http://www.fedbar.org/Education/Calendar-CLE-events/26th-Annual-Insurance-Tax-Seminar-.aspx" TargetMode="External"/><Relationship Id="rId4" Type="http://schemas.openxmlformats.org/officeDocument/2006/relationships/hyperlink" Target="http://www.fedbar.org/Education/Calendar-CLE-events/Immigration-Law-Section-2014-Immigration-Law-Seminar-.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ltrogers@kaufcan.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053" name="Picture 1" descr="Description: http://www.vaed.uscourts.gov/images/norfo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 y="351780"/>
            <a:ext cx="2751138" cy="18932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530" y="351780"/>
            <a:ext cx="4342764" cy="19164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9391" y="106680"/>
            <a:ext cx="7078980" cy="2438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5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0" y="2244985"/>
            <a:ext cx="7078663" cy="228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3756660" y="1482090"/>
            <a:ext cx="2979420" cy="78613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4800" b="1" i="1" dirty="0">
                <a:solidFill>
                  <a:srgbClr val="FFFFFF"/>
                </a:solidFill>
                <a:effectLst/>
                <a:latin typeface="Garamond"/>
                <a:ea typeface="Times New Roman"/>
              </a:rPr>
              <a:t>Fed Tide</a:t>
            </a:r>
            <a:endParaRPr lang="en-US" sz="1200" dirty="0">
              <a:effectLst/>
              <a:latin typeface="Times New Roman"/>
              <a:ea typeface="Times New Roman"/>
            </a:endParaRPr>
          </a:p>
        </p:txBody>
      </p:sp>
      <p:sp>
        <p:nvSpPr>
          <p:cNvPr id="10" name="Text Box 2"/>
          <p:cNvSpPr txBox="1">
            <a:spLocks noChangeArrowheads="1"/>
          </p:cNvSpPr>
          <p:nvPr/>
        </p:nvSpPr>
        <p:spPr bwMode="auto">
          <a:xfrm>
            <a:off x="209392" y="2203422"/>
            <a:ext cx="2886190" cy="2324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900" b="1" dirty="0" smtClean="0">
                <a:solidFill>
                  <a:srgbClr val="FFFFFF"/>
                </a:solidFill>
                <a:effectLst/>
                <a:latin typeface="Arial"/>
                <a:ea typeface="Times New Roman"/>
              </a:rPr>
              <a:t>April 2014</a:t>
            </a:r>
            <a:endParaRPr lang="en-US" sz="1200" dirty="0">
              <a:effectLst/>
              <a:latin typeface="Times New Roman"/>
              <a:ea typeface="Times New Roman"/>
            </a:endParaRPr>
          </a:p>
        </p:txBody>
      </p:sp>
      <p:sp>
        <p:nvSpPr>
          <p:cNvPr id="11" name="Text Box 2"/>
          <p:cNvSpPr txBox="1">
            <a:spLocks noChangeArrowheads="1"/>
          </p:cNvSpPr>
          <p:nvPr/>
        </p:nvSpPr>
        <p:spPr bwMode="auto">
          <a:xfrm>
            <a:off x="3167552" y="2203422"/>
            <a:ext cx="4130040" cy="22860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900" b="1" dirty="0">
                <a:solidFill>
                  <a:srgbClr val="FFFFFF"/>
                </a:solidFill>
                <a:effectLst/>
                <a:latin typeface="Arial"/>
                <a:ea typeface="Times New Roman"/>
              </a:rPr>
              <a:t>The Newsletter of the Tidewater Chapter of the Federal Bar</a:t>
            </a:r>
            <a:r>
              <a:rPr lang="en-US" sz="900" dirty="0">
                <a:solidFill>
                  <a:srgbClr val="FFFFFF"/>
                </a:solidFill>
                <a:effectLst/>
                <a:latin typeface="Arial"/>
                <a:ea typeface="Times New Roman"/>
              </a:rPr>
              <a:t> </a:t>
            </a:r>
            <a:r>
              <a:rPr lang="en-US" sz="900" b="1" dirty="0">
                <a:solidFill>
                  <a:srgbClr val="FFFFFF"/>
                </a:solidFill>
                <a:effectLst/>
                <a:latin typeface="Arial"/>
                <a:ea typeface="Times New Roman"/>
              </a:rPr>
              <a:t>Association</a:t>
            </a:r>
            <a:endParaRPr lang="en-US" sz="1200" dirty="0">
              <a:effectLst/>
              <a:latin typeface="Times New Roman"/>
              <a:ea typeface="Times New Roman"/>
            </a:endParaRPr>
          </a:p>
        </p:txBody>
      </p:sp>
      <p:sp>
        <p:nvSpPr>
          <p:cNvPr id="12" name="Rectangle 11"/>
          <p:cNvSpPr>
            <a:spLocks noChangeArrowheads="1"/>
          </p:cNvSpPr>
          <p:nvPr/>
        </p:nvSpPr>
        <p:spPr bwMode="auto">
          <a:xfrm flipH="1">
            <a:off x="224628" y="2473584"/>
            <a:ext cx="2000252" cy="7077941"/>
          </a:xfrm>
          <a:prstGeom prst="rect">
            <a:avLst/>
          </a:prstGeom>
          <a:solidFill>
            <a:srgbClr val="4F81BD"/>
          </a:solidFill>
          <a:effectLst>
            <a:outerShdw blurRad="50800" dist="38100" dir="2700000" algn="tl" rotWithShape="0">
              <a:prstClr val="black">
                <a:alpha val="40000"/>
              </a:prstClr>
            </a:outerShdw>
          </a:effectLst>
          <a:extLst>
            <a:ext uri="{91240B29-F687-4F45-9708-019B960494DF}">
              <a14:hiddenLine xmlns:a14="http://schemas.microsoft.com/office/drawing/2010/main" w="19050">
                <a:solidFill>
                  <a:srgbClr val="000000"/>
                </a:solidFill>
                <a:miter lim="800000"/>
                <a:headEnd/>
                <a:tailEnd/>
              </a14:hiddenLine>
            </a:ext>
          </a:extLst>
        </p:spPr>
        <p:txBody>
          <a:bodyPr rot="0" vert="horz" wrap="square" lIns="274320" tIns="274320" rIns="274320" bIns="274320" anchor="t" anchorCtr="0" upright="1">
            <a:noAutofit/>
          </a:bodyPr>
          <a:lstStyle/>
          <a:p>
            <a:pPr marL="0" marR="0" algn="ctr">
              <a:spcBef>
                <a:spcPts val="1200"/>
              </a:spcBef>
              <a:spcAft>
                <a:spcPts val="0"/>
              </a:spcAft>
            </a:pPr>
            <a:r>
              <a:rPr lang="en-US" sz="1400" i="1" dirty="0">
                <a:solidFill>
                  <a:srgbClr val="DBE5F1"/>
                </a:solidFill>
                <a:effectLst/>
                <a:latin typeface="Arial"/>
                <a:ea typeface="Times New Roman"/>
                <a:cs typeface="Times New Roman"/>
              </a:rPr>
              <a:t>Officers &amp; Directors</a:t>
            </a:r>
            <a:endParaRPr lang="en-US" sz="1600" dirty="0">
              <a:solidFill>
                <a:srgbClr val="FFFF99"/>
              </a:solidFill>
              <a:effectLst/>
              <a:latin typeface="Trebuchet MS"/>
              <a:ea typeface="Times New Roman"/>
              <a:cs typeface="Times New Roman"/>
            </a:endParaRPr>
          </a:p>
          <a:p>
            <a:pPr marL="0" marR="0" algn="ctr">
              <a:spcBef>
                <a:spcPts val="0"/>
              </a:spcBef>
              <a:spcAft>
                <a:spcPts val="0"/>
              </a:spcAft>
            </a:pPr>
            <a:r>
              <a:rPr lang="en-US" sz="1400" b="1" dirty="0">
                <a:solidFill>
                  <a:srgbClr val="000000"/>
                </a:solidFill>
                <a:effectLst/>
                <a:latin typeface="Garamond"/>
                <a:ea typeface="Times New Roman"/>
                <a:cs typeface="Times New Roman"/>
              </a:rPr>
              <a:t> </a:t>
            </a:r>
            <a:endParaRPr lang="en-US" sz="1600" dirty="0">
              <a:solidFill>
                <a:srgbClr val="FFFF99"/>
              </a:solidFill>
              <a:effectLst/>
              <a:latin typeface="Trebuchet MS"/>
              <a:ea typeface="Times New Roman"/>
              <a:cs typeface="Times New Roman"/>
            </a:endParaRPr>
          </a:p>
          <a:p>
            <a:pPr marL="0" marR="0" algn="ctr">
              <a:spcBef>
                <a:spcPts val="0"/>
              </a:spcBef>
              <a:spcAft>
                <a:spcPts val="0"/>
              </a:spcAft>
            </a:pPr>
            <a:r>
              <a:rPr lang="en-US" sz="1400" b="1" dirty="0">
                <a:solidFill>
                  <a:srgbClr val="000000"/>
                </a:solidFill>
                <a:effectLst/>
                <a:latin typeface="Garamond"/>
                <a:ea typeface="Times New Roman"/>
                <a:cs typeface="Times New Roman"/>
              </a:rPr>
              <a:t>President</a:t>
            </a:r>
            <a:endParaRPr lang="en-US" sz="1600" dirty="0">
              <a:solidFill>
                <a:srgbClr val="FFFF99"/>
              </a:solidFill>
              <a:effectLst/>
              <a:latin typeface="Trebuchet MS"/>
              <a:ea typeface="Times New Roman"/>
              <a:cs typeface="Times New Roman"/>
            </a:endParaRPr>
          </a:p>
          <a:p>
            <a:pPr algn="ctr"/>
            <a:r>
              <a:rPr lang="en-US" sz="1100" dirty="0">
                <a:solidFill>
                  <a:srgbClr val="DBE5F1"/>
                </a:solidFill>
                <a:latin typeface="Garamond"/>
                <a:ea typeface="Times New Roman"/>
                <a:cs typeface="Times New Roman"/>
              </a:rPr>
              <a:t>Larry Dash</a:t>
            </a:r>
            <a:endParaRPr lang="en-US" sz="1600" dirty="0">
              <a:solidFill>
                <a:srgbClr val="FFFF99"/>
              </a:solidFill>
              <a:latin typeface="Trebuchet MS"/>
              <a:ea typeface="Times New Roman"/>
              <a:cs typeface="Times New Roman"/>
            </a:endParaRPr>
          </a:p>
          <a:p>
            <a:pPr algn="ctr"/>
            <a:r>
              <a:rPr lang="en-US" sz="1100" dirty="0">
                <a:solidFill>
                  <a:srgbClr val="DBE5F1"/>
                </a:solidFill>
                <a:latin typeface="Garamond"/>
                <a:ea typeface="Times New Roman"/>
                <a:cs typeface="Times New Roman"/>
              </a:rPr>
              <a:t>Assistant Federal Public Defender</a:t>
            </a:r>
            <a:endParaRPr lang="en-US" sz="1600" dirty="0">
              <a:solidFill>
                <a:srgbClr val="FFFF99"/>
              </a:solidFill>
              <a:latin typeface="Trebuchet MS"/>
              <a:ea typeface="Times New Roman"/>
              <a:cs typeface="Times New Roman"/>
            </a:endParaRPr>
          </a:p>
          <a:p>
            <a:pPr marL="0" marR="0" algn="ctr">
              <a:spcBef>
                <a:spcPts val="0"/>
              </a:spcBef>
              <a:spcAft>
                <a:spcPts val="0"/>
              </a:spcAft>
            </a:pPr>
            <a:r>
              <a:rPr lang="en-US" sz="1100" dirty="0">
                <a:solidFill>
                  <a:srgbClr val="DBE5F1"/>
                </a:solidFill>
                <a:effectLst/>
                <a:latin typeface="Garamond"/>
                <a:ea typeface="Times New Roman"/>
                <a:cs typeface="Times New Roman"/>
              </a:rPr>
              <a:t> </a:t>
            </a:r>
            <a:endParaRPr lang="en-US" sz="1600" dirty="0">
              <a:solidFill>
                <a:srgbClr val="FFFF99"/>
              </a:solidFill>
              <a:effectLst/>
              <a:latin typeface="Trebuchet MS"/>
              <a:ea typeface="Times New Roman"/>
              <a:cs typeface="Times New Roman"/>
            </a:endParaRPr>
          </a:p>
          <a:p>
            <a:pPr marL="0" marR="0" algn="ctr">
              <a:spcBef>
                <a:spcPts val="0"/>
              </a:spcBef>
              <a:spcAft>
                <a:spcPts val="0"/>
              </a:spcAft>
            </a:pPr>
            <a:r>
              <a:rPr lang="en-US" sz="1400" b="1" dirty="0">
                <a:solidFill>
                  <a:srgbClr val="000000"/>
                </a:solidFill>
                <a:effectLst/>
                <a:latin typeface="Garamond"/>
                <a:ea typeface="Times New Roman"/>
                <a:cs typeface="Times New Roman"/>
              </a:rPr>
              <a:t>President Elect</a:t>
            </a:r>
            <a:endParaRPr lang="en-US" sz="1600" dirty="0">
              <a:solidFill>
                <a:srgbClr val="FFFF99"/>
              </a:solidFill>
              <a:effectLst/>
              <a:latin typeface="Trebuchet MS"/>
              <a:ea typeface="Times New Roman"/>
              <a:cs typeface="Times New Roman"/>
            </a:endParaRPr>
          </a:p>
          <a:p>
            <a:pPr algn="ctr"/>
            <a:r>
              <a:rPr lang="en-US" sz="1100" dirty="0">
                <a:solidFill>
                  <a:srgbClr val="DBE5F1"/>
                </a:solidFill>
                <a:latin typeface="Garamond"/>
                <a:ea typeface="Times New Roman"/>
                <a:cs typeface="Times New Roman"/>
              </a:rPr>
              <a:t>Susan Blackman</a:t>
            </a:r>
            <a:endParaRPr lang="en-US" sz="1600" dirty="0">
              <a:solidFill>
                <a:srgbClr val="FFFF99"/>
              </a:solidFill>
              <a:latin typeface="Trebuchet MS"/>
              <a:ea typeface="Times New Roman"/>
              <a:cs typeface="Times New Roman"/>
            </a:endParaRPr>
          </a:p>
          <a:p>
            <a:pPr algn="ctr"/>
            <a:r>
              <a:rPr lang="en-US" sz="1100" dirty="0" err="1">
                <a:solidFill>
                  <a:srgbClr val="DBE5F1"/>
                </a:solidFill>
                <a:latin typeface="Garamond"/>
                <a:ea typeface="Times New Roman"/>
                <a:cs typeface="Times New Roman"/>
              </a:rPr>
              <a:t>Willcox</a:t>
            </a:r>
            <a:r>
              <a:rPr lang="en-US" sz="1100" dirty="0">
                <a:solidFill>
                  <a:srgbClr val="DBE5F1"/>
                </a:solidFill>
                <a:latin typeface="Garamond"/>
                <a:ea typeface="Times New Roman"/>
                <a:cs typeface="Times New Roman"/>
              </a:rPr>
              <a:t> &amp; Savage</a:t>
            </a:r>
            <a:endParaRPr lang="en-US" sz="1600" dirty="0">
              <a:solidFill>
                <a:srgbClr val="FFFF99"/>
              </a:solidFill>
              <a:latin typeface="Trebuchet MS"/>
              <a:ea typeface="Times New Roman"/>
              <a:cs typeface="Times New Roman"/>
            </a:endParaRPr>
          </a:p>
          <a:p>
            <a:pPr algn="ctr"/>
            <a:r>
              <a:rPr lang="en-US" sz="1100" dirty="0">
                <a:solidFill>
                  <a:srgbClr val="FFFFFF"/>
                </a:solidFill>
                <a:latin typeface="Garamond"/>
                <a:ea typeface="Times New Roman"/>
                <a:cs typeface="Times New Roman"/>
              </a:rPr>
              <a:t> </a:t>
            </a:r>
            <a:endParaRPr lang="en-US" sz="1600" dirty="0">
              <a:solidFill>
                <a:srgbClr val="FFFF99"/>
              </a:solidFill>
              <a:latin typeface="Trebuchet MS"/>
              <a:ea typeface="Times New Roman"/>
              <a:cs typeface="Times New Roman"/>
            </a:endParaRPr>
          </a:p>
          <a:p>
            <a:pPr marL="0" marR="0" algn="ctr">
              <a:spcBef>
                <a:spcPts val="0"/>
              </a:spcBef>
              <a:spcAft>
                <a:spcPts val="0"/>
              </a:spcAft>
            </a:pPr>
            <a:r>
              <a:rPr lang="en-US" sz="1100" dirty="0">
                <a:solidFill>
                  <a:srgbClr val="FFFFFF"/>
                </a:solidFill>
                <a:effectLst/>
                <a:latin typeface="Garamond"/>
                <a:ea typeface="Times New Roman"/>
                <a:cs typeface="Times New Roman"/>
              </a:rPr>
              <a:t> </a:t>
            </a:r>
            <a:endParaRPr lang="en-US" sz="1600" dirty="0">
              <a:solidFill>
                <a:srgbClr val="FFFF99"/>
              </a:solidFill>
              <a:effectLst/>
              <a:latin typeface="Trebuchet MS"/>
              <a:ea typeface="Times New Roman"/>
              <a:cs typeface="Times New Roman"/>
            </a:endParaRPr>
          </a:p>
          <a:p>
            <a:pPr marL="0" marR="0" algn="ctr">
              <a:spcBef>
                <a:spcPts val="0"/>
              </a:spcBef>
              <a:spcAft>
                <a:spcPts val="0"/>
              </a:spcAft>
            </a:pPr>
            <a:r>
              <a:rPr lang="en-US" sz="1400" b="1" dirty="0">
                <a:solidFill>
                  <a:srgbClr val="000000"/>
                </a:solidFill>
                <a:effectLst/>
                <a:latin typeface="Garamond"/>
                <a:ea typeface="Times New Roman"/>
                <a:cs typeface="Times New Roman"/>
              </a:rPr>
              <a:t>Vice President</a:t>
            </a:r>
            <a:endParaRPr lang="en-US" sz="1600" dirty="0">
              <a:solidFill>
                <a:srgbClr val="FFFF99"/>
              </a:solidFill>
              <a:effectLst/>
              <a:latin typeface="Trebuchet MS"/>
              <a:ea typeface="Times New Roman"/>
              <a:cs typeface="Times New Roman"/>
            </a:endParaRPr>
          </a:p>
          <a:p>
            <a:pPr algn="ctr"/>
            <a:r>
              <a:rPr lang="en-US" sz="1100" dirty="0">
                <a:solidFill>
                  <a:srgbClr val="DBE5F1"/>
                </a:solidFill>
                <a:latin typeface="Garamond"/>
                <a:ea typeface="Times New Roman"/>
                <a:cs typeface="Times New Roman"/>
              </a:rPr>
              <a:t>Erin Ashcroft</a:t>
            </a:r>
            <a:endParaRPr lang="en-US" sz="1600" dirty="0">
              <a:solidFill>
                <a:srgbClr val="FFFF99"/>
              </a:solidFill>
              <a:latin typeface="Trebuchet MS"/>
              <a:ea typeface="Times New Roman"/>
              <a:cs typeface="Times New Roman"/>
            </a:endParaRPr>
          </a:p>
          <a:p>
            <a:pPr algn="ctr"/>
            <a:r>
              <a:rPr lang="en-US" sz="1100" dirty="0" err="1">
                <a:solidFill>
                  <a:srgbClr val="DBE5F1"/>
                </a:solidFill>
                <a:latin typeface="Garamond"/>
                <a:ea typeface="Times New Roman"/>
                <a:cs typeface="Times New Roman"/>
              </a:rPr>
              <a:t>STIHL</a:t>
            </a:r>
            <a:r>
              <a:rPr lang="en-US" sz="1100" dirty="0">
                <a:solidFill>
                  <a:srgbClr val="DBE5F1"/>
                </a:solidFill>
                <a:latin typeface="Garamond"/>
                <a:ea typeface="Times New Roman"/>
                <a:cs typeface="Times New Roman"/>
              </a:rPr>
              <a:t> Inc.</a:t>
            </a:r>
            <a:endParaRPr lang="en-US" sz="1600" dirty="0">
              <a:solidFill>
                <a:srgbClr val="FFFF99"/>
              </a:solidFill>
              <a:latin typeface="Trebuchet MS"/>
              <a:ea typeface="Times New Roman"/>
              <a:cs typeface="Times New Roman"/>
            </a:endParaRPr>
          </a:p>
          <a:p>
            <a:pPr marL="0" marR="0" algn="ctr">
              <a:spcBef>
                <a:spcPts val="0"/>
              </a:spcBef>
              <a:spcAft>
                <a:spcPts val="0"/>
              </a:spcAft>
            </a:pPr>
            <a:r>
              <a:rPr lang="en-US" sz="1100" dirty="0">
                <a:solidFill>
                  <a:srgbClr val="FFFFFF"/>
                </a:solidFill>
                <a:effectLst/>
                <a:latin typeface="Garamond"/>
                <a:ea typeface="Times New Roman"/>
                <a:cs typeface="Times New Roman"/>
              </a:rPr>
              <a:t> </a:t>
            </a:r>
            <a:endParaRPr lang="en-US" sz="1600" dirty="0">
              <a:solidFill>
                <a:srgbClr val="FFFF99"/>
              </a:solidFill>
              <a:effectLst/>
              <a:latin typeface="Trebuchet MS"/>
              <a:ea typeface="Times New Roman"/>
              <a:cs typeface="Times New Roman"/>
            </a:endParaRPr>
          </a:p>
          <a:p>
            <a:pPr marL="0" marR="0" algn="ctr">
              <a:spcBef>
                <a:spcPts val="0"/>
              </a:spcBef>
              <a:spcAft>
                <a:spcPts val="0"/>
              </a:spcAft>
            </a:pPr>
            <a:r>
              <a:rPr lang="en-US" sz="1400" b="1" dirty="0">
                <a:solidFill>
                  <a:srgbClr val="000000"/>
                </a:solidFill>
                <a:effectLst/>
                <a:latin typeface="Garamond"/>
                <a:ea typeface="Times New Roman"/>
                <a:cs typeface="Times New Roman"/>
              </a:rPr>
              <a:t>Treasurer</a:t>
            </a:r>
            <a:endParaRPr lang="en-US" sz="1600" dirty="0">
              <a:solidFill>
                <a:srgbClr val="FFFF99"/>
              </a:solidFill>
              <a:effectLst/>
              <a:latin typeface="Trebuchet MS"/>
              <a:ea typeface="Times New Roman"/>
              <a:cs typeface="Times New Roman"/>
            </a:endParaRPr>
          </a:p>
          <a:p>
            <a:pPr algn="ctr"/>
            <a:r>
              <a:rPr lang="en-US" sz="1100" dirty="0">
                <a:solidFill>
                  <a:srgbClr val="DBE5F1"/>
                </a:solidFill>
                <a:latin typeface="Garamond"/>
                <a:ea typeface="Times New Roman"/>
                <a:cs typeface="Times New Roman"/>
              </a:rPr>
              <a:t>John Gardner</a:t>
            </a:r>
            <a:endParaRPr lang="en-US" sz="1600" dirty="0">
              <a:solidFill>
                <a:srgbClr val="FFFF99"/>
              </a:solidFill>
              <a:latin typeface="Trebuchet MS"/>
              <a:ea typeface="Times New Roman"/>
              <a:cs typeface="Times New Roman"/>
            </a:endParaRPr>
          </a:p>
          <a:p>
            <a:pPr algn="ctr"/>
            <a:r>
              <a:rPr lang="en-US" sz="1100" dirty="0">
                <a:solidFill>
                  <a:srgbClr val="DBE5F1"/>
                </a:solidFill>
                <a:latin typeface="Garamond"/>
                <a:ea typeface="Times New Roman"/>
                <a:cs typeface="Times New Roman"/>
              </a:rPr>
              <a:t>Gardner &amp; Mendoza, PC</a:t>
            </a:r>
            <a:endParaRPr lang="en-US" sz="1600" dirty="0">
              <a:solidFill>
                <a:srgbClr val="FFFF99"/>
              </a:solidFill>
              <a:latin typeface="Trebuchet MS"/>
              <a:ea typeface="Times New Roman"/>
              <a:cs typeface="Times New Roman"/>
            </a:endParaRPr>
          </a:p>
          <a:p>
            <a:pPr marL="0" marR="0" algn="ctr">
              <a:spcBef>
                <a:spcPts val="0"/>
              </a:spcBef>
              <a:spcAft>
                <a:spcPts val="0"/>
              </a:spcAft>
            </a:pPr>
            <a:r>
              <a:rPr lang="en-US" sz="1100" dirty="0">
                <a:solidFill>
                  <a:srgbClr val="FFFFFF"/>
                </a:solidFill>
                <a:effectLst/>
                <a:latin typeface="Garamond"/>
                <a:ea typeface="Times New Roman"/>
                <a:cs typeface="Times New Roman"/>
              </a:rPr>
              <a:t> </a:t>
            </a:r>
            <a:endParaRPr lang="en-US" sz="1600" dirty="0">
              <a:solidFill>
                <a:srgbClr val="FFFF99"/>
              </a:solidFill>
              <a:effectLst/>
              <a:latin typeface="Trebuchet MS"/>
              <a:ea typeface="Times New Roman"/>
              <a:cs typeface="Times New Roman"/>
            </a:endParaRPr>
          </a:p>
          <a:p>
            <a:pPr marL="0" marR="0" algn="ctr">
              <a:spcBef>
                <a:spcPts val="0"/>
              </a:spcBef>
              <a:spcAft>
                <a:spcPts val="0"/>
              </a:spcAft>
            </a:pPr>
            <a:r>
              <a:rPr lang="en-US" sz="1400" b="1" dirty="0">
                <a:solidFill>
                  <a:srgbClr val="000000"/>
                </a:solidFill>
                <a:effectLst/>
                <a:latin typeface="Garamond"/>
                <a:ea typeface="Times New Roman"/>
                <a:cs typeface="Times New Roman"/>
              </a:rPr>
              <a:t>Secretary</a:t>
            </a:r>
            <a:endParaRPr lang="en-US" sz="1600" dirty="0">
              <a:solidFill>
                <a:srgbClr val="FFFF99"/>
              </a:solidFill>
              <a:effectLst/>
              <a:latin typeface="Trebuchet MS"/>
              <a:ea typeface="Times New Roman"/>
              <a:cs typeface="Times New Roman"/>
            </a:endParaRPr>
          </a:p>
          <a:p>
            <a:pPr algn="ctr"/>
            <a:r>
              <a:rPr lang="en-US" sz="1100" dirty="0">
                <a:solidFill>
                  <a:srgbClr val="DBE5F1"/>
                </a:solidFill>
                <a:latin typeface="Garamond"/>
                <a:ea typeface="Times New Roman"/>
                <a:cs typeface="Times New Roman"/>
              </a:rPr>
              <a:t>Mark </a:t>
            </a:r>
            <a:r>
              <a:rPr lang="en-US" sz="1100" dirty="0" err="1">
                <a:solidFill>
                  <a:srgbClr val="DBE5F1"/>
                </a:solidFill>
                <a:latin typeface="Garamond"/>
                <a:ea typeface="Times New Roman"/>
                <a:cs typeface="Times New Roman"/>
              </a:rPr>
              <a:t>Warmbier</a:t>
            </a:r>
            <a:endParaRPr lang="en-US" sz="1600" dirty="0">
              <a:solidFill>
                <a:srgbClr val="FFFF99"/>
              </a:solidFill>
              <a:latin typeface="Trebuchet MS"/>
              <a:ea typeface="Times New Roman"/>
              <a:cs typeface="Times New Roman"/>
            </a:endParaRPr>
          </a:p>
          <a:p>
            <a:pPr algn="ctr"/>
            <a:r>
              <a:rPr lang="en-US" sz="1100" dirty="0">
                <a:solidFill>
                  <a:srgbClr val="DBE5F1"/>
                </a:solidFill>
                <a:latin typeface="Garamond"/>
                <a:ea typeface="Times New Roman"/>
                <a:cs typeface="Times New Roman"/>
              </a:rPr>
              <a:t>Kaufman &amp; </a:t>
            </a:r>
            <a:r>
              <a:rPr lang="en-US" sz="1100" dirty="0" err="1">
                <a:solidFill>
                  <a:srgbClr val="DBE5F1"/>
                </a:solidFill>
                <a:latin typeface="Garamond"/>
                <a:ea typeface="Times New Roman"/>
                <a:cs typeface="Times New Roman"/>
              </a:rPr>
              <a:t>Canoles</a:t>
            </a:r>
            <a:r>
              <a:rPr lang="en-US" sz="1100" dirty="0">
                <a:solidFill>
                  <a:srgbClr val="DBE5F1"/>
                </a:solidFill>
                <a:latin typeface="Garamond"/>
                <a:ea typeface="Times New Roman"/>
                <a:cs typeface="Times New Roman"/>
              </a:rPr>
              <a:t>, P.C.</a:t>
            </a:r>
            <a:endParaRPr lang="en-US" sz="1600" dirty="0">
              <a:solidFill>
                <a:srgbClr val="FFFF99"/>
              </a:solidFill>
              <a:latin typeface="Trebuchet MS"/>
              <a:ea typeface="Times New Roman"/>
              <a:cs typeface="Times New Roman"/>
            </a:endParaRPr>
          </a:p>
          <a:p>
            <a:pPr marL="0" marR="0" algn="ctr">
              <a:spcBef>
                <a:spcPts val="0"/>
              </a:spcBef>
              <a:spcAft>
                <a:spcPts val="0"/>
              </a:spcAft>
            </a:pPr>
            <a:r>
              <a:rPr lang="en-US" sz="1100" dirty="0">
                <a:solidFill>
                  <a:srgbClr val="FFFFFF"/>
                </a:solidFill>
                <a:effectLst/>
                <a:latin typeface="Garamond"/>
                <a:ea typeface="Times New Roman"/>
                <a:cs typeface="Times New Roman"/>
              </a:rPr>
              <a:t> </a:t>
            </a:r>
            <a:endParaRPr lang="en-US" sz="1600" dirty="0">
              <a:solidFill>
                <a:srgbClr val="FFFF99"/>
              </a:solidFill>
              <a:effectLst/>
              <a:latin typeface="Trebuchet MS"/>
              <a:ea typeface="Times New Roman"/>
              <a:cs typeface="Times New Roman"/>
            </a:endParaRPr>
          </a:p>
          <a:p>
            <a:pPr marL="0" marR="0" algn="ctr">
              <a:spcBef>
                <a:spcPts val="0"/>
              </a:spcBef>
              <a:spcAft>
                <a:spcPts val="0"/>
              </a:spcAft>
            </a:pPr>
            <a:r>
              <a:rPr lang="en-US" sz="1400" b="1" dirty="0">
                <a:solidFill>
                  <a:srgbClr val="000000"/>
                </a:solidFill>
                <a:effectLst/>
                <a:latin typeface="Garamond"/>
                <a:ea typeface="Times New Roman"/>
                <a:cs typeface="Times New Roman"/>
              </a:rPr>
              <a:t>Membership Coordinator</a:t>
            </a:r>
            <a:endParaRPr lang="en-US" sz="1600" dirty="0">
              <a:solidFill>
                <a:srgbClr val="FFFF99"/>
              </a:solidFill>
              <a:effectLst/>
              <a:latin typeface="Trebuchet MS"/>
              <a:ea typeface="Times New Roman"/>
              <a:cs typeface="Times New Roman"/>
            </a:endParaRPr>
          </a:p>
          <a:p>
            <a:pPr marL="0" marR="0" algn="ctr">
              <a:spcBef>
                <a:spcPts val="0"/>
              </a:spcBef>
              <a:spcAft>
                <a:spcPts val="0"/>
              </a:spcAft>
            </a:pPr>
            <a:r>
              <a:rPr lang="en-US" sz="1100" dirty="0" smtClean="0">
                <a:solidFill>
                  <a:srgbClr val="FFFFFF"/>
                </a:solidFill>
                <a:effectLst/>
                <a:latin typeface="Garamond"/>
                <a:ea typeface="Times New Roman"/>
                <a:cs typeface="Times New Roman"/>
              </a:rPr>
              <a:t>Robert </a:t>
            </a:r>
            <a:r>
              <a:rPr lang="en-US" sz="1100" dirty="0" err="1" smtClean="0">
                <a:solidFill>
                  <a:srgbClr val="FFFFFF"/>
                </a:solidFill>
                <a:effectLst/>
                <a:latin typeface="Garamond"/>
                <a:ea typeface="Times New Roman"/>
                <a:cs typeface="Times New Roman"/>
              </a:rPr>
              <a:t>Stenzhorn</a:t>
            </a:r>
            <a:endParaRPr lang="en-US" sz="1100" dirty="0" smtClean="0">
              <a:solidFill>
                <a:srgbClr val="FFFFFF"/>
              </a:solidFill>
              <a:effectLst/>
              <a:latin typeface="Garamond"/>
              <a:ea typeface="Times New Roman"/>
              <a:cs typeface="Times New Roman"/>
            </a:endParaRPr>
          </a:p>
          <a:p>
            <a:pPr marL="0" marR="0" algn="ctr">
              <a:spcBef>
                <a:spcPts val="0"/>
              </a:spcBef>
              <a:spcAft>
                <a:spcPts val="0"/>
              </a:spcAft>
            </a:pPr>
            <a:r>
              <a:rPr lang="en-US" sz="1100" dirty="0">
                <a:solidFill>
                  <a:srgbClr val="FFFFFF"/>
                </a:solidFill>
                <a:effectLst/>
                <a:latin typeface="Garamond"/>
                <a:ea typeface="Times New Roman"/>
                <a:cs typeface="Times New Roman"/>
              </a:rPr>
              <a:t> </a:t>
            </a:r>
            <a:endParaRPr lang="en-US" sz="1600" dirty="0">
              <a:solidFill>
                <a:srgbClr val="FFFF99"/>
              </a:solidFill>
              <a:effectLst/>
              <a:latin typeface="Trebuchet MS"/>
              <a:ea typeface="Times New Roman"/>
              <a:cs typeface="Times New Roman"/>
            </a:endParaRPr>
          </a:p>
          <a:p>
            <a:pPr marL="0" marR="0" algn="ctr">
              <a:spcBef>
                <a:spcPts val="0"/>
              </a:spcBef>
              <a:spcAft>
                <a:spcPts val="0"/>
              </a:spcAft>
            </a:pPr>
            <a:r>
              <a:rPr lang="en-US" sz="1400" b="1" dirty="0">
                <a:solidFill>
                  <a:srgbClr val="000000"/>
                </a:solidFill>
                <a:effectLst/>
                <a:latin typeface="Garamond"/>
                <a:ea typeface="Times New Roman"/>
                <a:cs typeface="Times New Roman"/>
              </a:rPr>
              <a:t>Newsletter Editor</a:t>
            </a:r>
            <a:endParaRPr lang="en-US" sz="1600" dirty="0">
              <a:solidFill>
                <a:srgbClr val="FFFF99"/>
              </a:solidFill>
              <a:effectLst/>
              <a:latin typeface="Trebuchet MS"/>
              <a:ea typeface="Times New Roman"/>
              <a:cs typeface="Times New Roman"/>
            </a:endParaRPr>
          </a:p>
          <a:p>
            <a:pPr marL="0" marR="0" algn="ctr">
              <a:spcBef>
                <a:spcPts val="0"/>
              </a:spcBef>
              <a:spcAft>
                <a:spcPts val="0"/>
              </a:spcAft>
            </a:pPr>
            <a:r>
              <a:rPr lang="en-US" sz="1100" dirty="0">
                <a:solidFill>
                  <a:srgbClr val="DBE5F1"/>
                </a:solidFill>
                <a:effectLst/>
                <a:latin typeface="Garamond"/>
                <a:ea typeface="Times New Roman"/>
                <a:cs typeface="Times New Roman"/>
              </a:rPr>
              <a:t>Lauren </a:t>
            </a:r>
            <a:r>
              <a:rPr lang="en-US" sz="1100" dirty="0" err="1">
                <a:solidFill>
                  <a:srgbClr val="DBE5F1"/>
                </a:solidFill>
                <a:effectLst/>
                <a:latin typeface="Garamond"/>
                <a:ea typeface="Times New Roman"/>
                <a:cs typeface="Times New Roman"/>
              </a:rPr>
              <a:t>Tallent</a:t>
            </a:r>
            <a:r>
              <a:rPr lang="en-US" sz="1100" dirty="0">
                <a:solidFill>
                  <a:srgbClr val="DBE5F1"/>
                </a:solidFill>
                <a:effectLst/>
                <a:latin typeface="Garamond"/>
                <a:ea typeface="Times New Roman"/>
                <a:cs typeface="Times New Roman"/>
              </a:rPr>
              <a:t> Rogers</a:t>
            </a:r>
            <a:endParaRPr lang="en-US" sz="1600" dirty="0">
              <a:solidFill>
                <a:srgbClr val="FFFF99"/>
              </a:solidFill>
              <a:effectLst/>
              <a:latin typeface="Trebuchet MS"/>
              <a:ea typeface="Times New Roman"/>
              <a:cs typeface="Times New Roman"/>
            </a:endParaRPr>
          </a:p>
          <a:p>
            <a:pPr marL="0" marR="0" algn="ctr">
              <a:spcBef>
                <a:spcPts val="0"/>
              </a:spcBef>
              <a:spcAft>
                <a:spcPts val="0"/>
              </a:spcAft>
            </a:pPr>
            <a:r>
              <a:rPr lang="en-US" sz="1100" dirty="0">
                <a:solidFill>
                  <a:srgbClr val="DBE5F1"/>
                </a:solidFill>
                <a:effectLst/>
                <a:latin typeface="Garamond"/>
                <a:ea typeface="Times New Roman"/>
                <a:cs typeface="Times New Roman"/>
              </a:rPr>
              <a:t>Kaufman &amp; </a:t>
            </a:r>
            <a:r>
              <a:rPr lang="en-US" sz="1100" dirty="0" err="1">
                <a:solidFill>
                  <a:srgbClr val="DBE5F1"/>
                </a:solidFill>
                <a:effectLst/>
                <a:latin typeface="Garamond"/>
                <a:ea typeface="Times New Roman"/>
                <a:cs typeface="Times New Roman"/>
              </a:rPr>
              <a:t>Canoles</a:t>
            </a:r>
            <a:r>
              <a:rPr lang="en-US" sz="1100" dirty="0">
                <a:solidFill>
                  <a:srgbClr val="DBE5F1"/>
                </a:solidFill>
                <a:effectLst/>
                <a:latin typeface="Garamond"/>
                <a:ea typeface="Times New Roman"/>
                <a:cs typeface="Times New Roman"/>
              </a:rPr>
              <a:t>, P.C.</a:t>
            </a:r>
            <a:endParaRPr lang="en-US" sz="1600" dirty="0">
              <a:solidFill>
                <a:srgbClr val="FFFF99"/>
              </a:solidFill>
              <a:effectLst/>
              <a:latin typeface="Trebuchet MS"/>
              <a:ea typeface="Times New Roman"/>
              <a:cs typeface="Times New Roman"/>
            </a:endParaRPr>
          </a:p>
          <a:p>
            <a:pPr marL="0" marR="0">
              <a:spcBef>
                <a:spcPts val="0"/>
              </a:spcBef>
              <a:spcAft>
                <a:spcPts val="0"/>
              </a:spcAft>
            </a:pPr>
            <a:r>
              <a:rPr lang="en-US" sz="900" dirty="0">
                <a:solidFill>
                  <a:srgbClr val="FFFFFF"/>
                </a:solidFill>
                <a:effectLst/>
                <a:latin typeface="Times New Roman"/>
                <a:ea typeface="Times New Roman"/>
              </a:rPr>
              <a:t> </a:t>
            </a:r>
            <a:endParaRPr lang="en-US" sz="1200" dirty="0">
              <a:effectLst/>
              <a:latin typeface="Times New Roman"/>
              <a:ea typeface="Times New Roman"/>
            </a:endParaRPr>
          </a:p>
        </p:txBody>
      </p:sp>
      <p:sp>
        <p:nvSpPr>
          <p:cNvPr id="4" name="Rectangle 10"/>
          <p:cNvSpPr>
            <a:spLocks noChangeArrowheads="1"/>
          </p:cNvSpPr>
          <p:nvPr/>
        </p:nvSpPr>
        <p:spPr bwMode="auto">
          <a:xfrm>
            <a:off x="0" y="0"/>
            <a:ext cx="749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2341231" y="2590800"/>
            <a:ext cx="4924121" cy="5950347"/>
          </a:xfrm>
          <a:prstGeom prst="rect">
            <a:avLst/>
          </a:prstGeom>
        </p:spPr>
        <p:txBody>
          <a:bodyPr wrap="square">
            <a:spAutoFit/>
          </a:bodyPr>
          <a:lstStyle/>
          <a:p>
            <a:pPr lvl="0" fontAlgn="base">
              <a:spcBef>
                <a:spcPct val="0"/>
              </a:spcBef>
              <a:spcAft>
                <a:spcPct val="0"/>
              </a:spcAft>
            </a:pPr>
            <a:r>
              <a:rPr kumimoji="0" lang="en-US" b="1" i="0" u="sng" strike="noStrike" cap="none" normalizeH="0" baseline="0" dirty="0" smtClean="0">
                <a:ln>
                  <a:noFill/>
                </a:ln>
                <a:solidFill>
                  <a:schemeClr val="tx1"/>
                </a:solidFill>
                <a:effectLst/>
                <a:latin typeface="Garamond" pitchFamily="18" charset="0"/>
                <a:ea typeface="Times New Roman" pitchFamily="18" charset="0"/>
                <a:cs typeface="Arial" pitchFamily="34" charset="0"/>
              </a:rPr>
              <a:t>PRESIDENT’S MESSAGE</a:t>
            </a:r>
            <a:endParaRPr kumimoji="0" lang="en-US" b="1" i="1" u="sng" strike="noStrike" cap="none" normalizeH="0" baseline="0" dirty="0" smtClean="0">
              <a:ln>
                <a:noFill/>
              </a:ln>
              <a:solidFill>
                <a:schemeClr val="tx1"/>
              </a:solidFill>
              <a:effectLst/>
              <a:latin typeface="Garamond" pitchFamily="18" charset="0"/>
              <a:ea typeface="Times New Roman" pitchFamily="18" charset="0"/>
              <a:cs typeface="Arial" pitchFamily="34" charset="0"/>
            </a:endParaRPr>
          </a:p>
          <a:p>
            <a:pPr lvl="0" fontAlgn="base">
              <a:spcBef>
                <a:spcPct val="0"/>
              </a:spcBef>
              <a:spcAft>
                <a:spcPct val="0"/>
              </a:spcAf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ts val="100"/>
              </a:spcAft>
            </a:pPr>
            <a:r>
              <a:rPr kumimoji="0" lang="en-US" sz="1100" b="1" i="1"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Larry Dash, Assistant Federal</a:t>
            </a:r>
            <a:r>
              <a:rPr kumimoji="0" lang="en-US" sz="1100" b="1" i="1" u="none" strike="noStrike" cap="none" normalizeH="0" dirty="0" smtClean="0">
                <a:ln>
                  <a:noFill/>
                </a:ln>
                <a:solidFill>
                  <a:schemeClr val="tx1"/>
                </a:solidFill>
                <a:effectLst/>
                <a:latin typeface="Garamond" pitchFamily="18" charset="0"/>
                <a:ea typeface="Times New Roman" pitchFamily="18" charset="0"/>
                <a:cs typeface="Arial" pitchFamily="34" charset="0"/>
              </a:rPr>
              <a:t> Public Defender</a:t>
            </a:r>
            <a:endParaRPr kumimoji="0" lang="en-US" sz="1100" b="1" i="1" u="none" strike="noStrike" cap="none" normalizeH="0" baseline="0" dirty="0" smtClean="0">
              <a:ln>
                <a:noFill/>
              </a:ln>
              <a:solidFill>
                <a:schemeClr val="tx1"/>
              </a:solidFill>
              <a:effectLst/>
              <a:latin typeface="Garamond" pitchFamily="18" charset="0"/>
              <a:ea typeface="Times New Roman" pitchFamily="18" charset="0"/>
              <a:cs typeface="Arial" pitchFamily="34" charset="0"/>
            </a:endParaRPr>
          </a:p>
          <a:p>
            <a:pPr lvl="0" eaLnBrk="0" fontAlgn="base" hangingPunct="0">
              <a:spcBef>
                <a:spcPct val="0"/>
              </a:spcBef>
              <a:spcAft>
                <a:spcPts val="100"/>
              </a:spcAf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algn="just"/>
            <a:r>
              <a:rPr lang="en-US" sz="1200" dirty="0" smtClean="0">
                <a:latin typeface="Garamond" pitchFamily="18" charset="0"/>
              </a:rPr>
              <a:t>Welcome </a:t>
            </a:r>
            <a:r>
              <a:rPr lang="en-US" sz="1200" dirty="0">
                <a:latin typeface="Garamond" pitchFamily="18" charset="0"/>
              </a:rPr>
              <a:t>to the Spring 2014 edition of the Fed Tide.  Last month we had our first meeting of the year and had a tremendous turnout.  We were near maximum capacity.  Thank you very much for your participation and if you were unable to join us last month, please mark your calendars for our next meeting currently scheduled for </a:t>
            </a:r>
            <a:r>
              <a:rPr lang="en-US" sz="1200" b="1" u="sng" dirty="0">
                <a:latin typeface="Garamond" pitchFamily="18" charset="0"/>
              </a:rPr>
              <a:t>June 12, 2014</a:t>
            </a:r>
            <a:r>
              <a:rPr lang="en-US" sz="1200" dirty="0">
                <a:latin typeface="Garamond" pitchFamily="18" charset="0"/>
              </a:rPr>
              <a:t>.  In addition to our next meeting, on </a:t>
            </a:r>
            <a:r>
              <a:rPr lang="en-US" sz="1200" b="1" u="sng" dirty="0">
                <a:latin typeface="Garamond" pitchFamily="18" charset="0"/>
              </a:rPr>
              <a:t>June </a:t>
            </a:r>
            <a:r>
              <a:rPr lang="en-US" sz="1200" b="1" u="sng" dirty="0" smtClean="0">
                <a:latin typeface="Garamond" pitchFamily="18" charset="0"/>
              </a:rPr>
              <a:t>25, 2014 </a:t>
            </a:r>
            <a:r>
              <a:rPr lang="en-US" sz="1200" dirty="0">
                <a:latin typeface="Garamond" pitchFamily="18" charset="0"/>
              </a:rPr>
              <a:t>we will once again be sponsoring an Introduction to Federal Court </a:t>
            </a:r>
            <a:r>
              <a:rPr lang="en-US" sz="1200" dirty="0" smtClean="0">
                <a:latin typeface="Garamond" pitchFamily="18" charset="0"/>
              </a:rPr>
              <a:t>seminar for </a:t>
            </a:r>
            <a:r>
              <a:rPr lang="en-US" sz="1200" dirty="0">
                <a:latin typeface="Garamond" pitchFamily="18" charset="0"/>
              </a:rPr>
              <a:t>summer associates and summers interns.  If you or your firm will have summer associates or interns, please contact Erin Ashcroft or John Gardner for further information and </a:t>
            </a:r>
            <a:r>
              <a:rPr lang="en-US" sz="1200" dirty="0" smtClean="0">
                <a:latin typeface="Garamond" pitchFamily="18" charset="0"/>
              </a:rPr>
              <a:t>to sign </a:t>
            </a:r>
            <a:r>
              <a:rPr lang="en-US" sz="1200" dirty="0">
                <a:latin typeface="Garamond" pitchFamily="18" charset="0"/>
              </a:rPr>
              <a:t>your folks up for the program.  It's a great chance for these law students to hear from judges of the court as well as receive a briefing on virtually all of the players in the federal court.</a:t>
            </a:r>
          </a:p>
          <a:p>
            <a:pPr algn="just"/>
            <a:r>
              <a:rPr lang="en-US" sz="1200" dirty="0">
                <a:latin typeface="Garamond" pitchFamily="18" charset="0"/>
              </a:rPr>
              <a:t> </a:t>
            </a:r>
          </a:p>
          <a:p>
            <a:pPr algn="just"/>
            <a:r>
              <a:rPr lang="en-US" sz="1200" dirty="0" smtClean="0">
                <a:latin typeface="Garamond" pitchFamily="18" charset="0"/>
              </a:rPr>
              <a:t>In </a:t>
            </a:r>
            <a:r>
              <a:rPr lang="en-US" sz="1200" dirty="0">
                <a:latin typeface="Garamond" pitchFamily="18" charset="0"/>
              </a:rPr>
              <a:t>this edition, you will find a Q &amp; A with District Court Judge Raymond Jackson.  Thank you Judge Jackson for agreeing to this </a:t>
            </a:r>
            <a:r>
              <a:rPr lang="en-US" sz="1200" dirty="0" smtClean="0">
                <a:latin typeface="Garamond" pitchFamily="18" charset="0"/>
              </a:rPr>
              <a:t>interview.  Additionally</a:t>
            </a:r>
            <a:r>
              <a:rPr lang="en-US" sz="1200" dirty="0">
                <a:latin typeface="Garamond" pitchFamily="18" charset="0"/>
              </a:rPr>
              <a:t>, you will also see that one of our own members, Steve Jackson, is running for an elected officer position </a:t>
            </a:r>
            <a:r>
              <a:rPr lang="en-US" sz="1200" dirty="0" smtClean="0">
                <a:latin typeface="Garamond" pitchFamily="18" charset="0"/>
              </a:rPr>
              <a:t>of </a:t>
            </a:r>
            <a:r>
              <a:rPr lang="en-US" sz="1200" dirty="0" err="1" smtClean="0">
                <a:latin typeface="Garamond" pitchFamily="18" charset="0"/>
              </a:rPr>
              <a:t>FBA</a:t>
            </a:r>
            <a:r>
              <a:rPr lang="en-US" sz="1200" dirty="0" smtClean="0">
                <a:latin typeface="Garamond" pitchFamily="18" charset="0"/>
              </a:rPr>
              <a:t> </a:t>
            </a:r>
            <a:r>
              <a:rPr lang="en-US" sz="1200" dirty="0">
                <a:latin typeface="Garamond" pitchFamily="18" charset="0"/>
              </a:rPr>
              <a:t>Director of Group 1 – Vice Presidents for the Circuits for the 2015 term, at the national level.  Each member should be receiving a ballot, by email, from the </a:t>
            </a:r>
            <a:r>
              <a:rPr lang="en-US" sz="1200" dirty="0" err="1">
                <a:latin typeface="Garamond" pitchFamily="18" charset="0"/>
              </a:rPr>
              <a:t>FBA</a:t>
            </a:r>
            <a:r>
              <a:rPr lang="en-US" sz="1200" dirty="0">
                <a:latin typeface="Garamond" pitchFamily="18" charset="0"/>
              </a:rPr>
              <a:t> sometime in June.  Please show your support for Steve and return your completed ballot.</a:t>
            </a:r>
          </a:p>
          <a:p>
            <a:pPr algn="just"/>
            <a:r>
              <a:rPr lang="en-US" sz="1200" dirty="0">
                <a:latin typeface="Garamond" pitchFamily="18" charset="0"/>
              </a:rPr>
              <a:t> </a:t>
            </a:r>
          </a:p>
          <a:p>
            <a:pPr algn="just"/>
            <a:r>
              <a:rPr lang="en-US" sz="1200" dirty="0">
                <a:latin typeface="Garamond" pitchFamily="18" charset="0"/>
              </a:rPr>
              <a:t>We would love to have articles submitted.  So if you have a topic you would like to write </a:t>
            </a:r>
            <a:r>
              <a:rPr lang="en-US" sz="1200" dirty="0" smtClean="0">
                <a:latin typeface="Garamond" pitchFamily="18" charset="0"/>
              </a:rPr>
              <a:t>about </a:t>
            </a:r>
            <a:r>
              <a:rPr lang="en-US" sz="1200" dirty="0">
                <a:latin typeface="Garamond" pitchFamily="18" charset="0"/>
              </a:rPr>
              <a:t>and that you believe would be of interest to everyone, please submit them to our editor, Lauren Tallent Rogers.</a:t>
            </a:r>
          </a:p>
          <a:p>
            <a:pPr algn="just"/>
            <a:r>
              <a:rPr lang="en-US" sz="1200" dirty="0">
                <a:latin typeface="Garamond" pitchFamily="18" charset="0"/>
              </a:rPr>
              <a:t> </a:t>
            </a:r>
          </a:p>
          <a:p>
            <a:pPr algn="just"/>
            <a:r>
              <a:rPr lang="en-US" sz="1200" dirty="0">
                <a:latin typeface="Garamond" pitchFamily="18" charset="0"/>
              </a:rPr>
              <a:t>Finally, a huge thanks goes out to Lauren for putting this newsletter together.</a:t>
            </a:r>
          </a:p>
          <a:p>
            <a:pPr algn="just"/>
            <a:r>
              <a:rPr lang="en-US" sz="1200" dirty="0">
                <a:latin typeface="Garamond" pitchFamily="18" charset="0"/>
              </a:rPr>
              <a:t> </a:t>
            </a:r>
          </a:p>
          <a:p>
            <a:pPr algn="just"/>
            <a:r>
              <a:rPr lang="en-US" sz="1200" i="1" dirty="0">
                <a:latin typeface="Garamond" pitchFamily="18" charset="0"/>
              </a:rPr>
              <a:t>Larry</a:t>
            </a:r>
          </a:p>
          <a:p>
            <a:r>
              <a:rPr lang="en-US" sz="1200" dirty="0">
                <a:latin typeface="Garamond" pitchFamily="18" charset="0"/>
              </a:rPr>
              <a:t> </a:t>
            </a:r>
          </a:p>
        </p:txBody>
      </p:sp>
    </p:spTree>
    <p:extLst>
      <p:ext uri="{BB962C8B-B14F-4D97-AF65-F5344CB8AC3E}">
        <p14:creationId xmlns:p14="http://schemas.microsoft.com/office/powerpoint/2010/main" val="3505157996"/>
      </p:ext>
    </p:extLst>
  </p:cSld>
  <p:clrMapOvr>
    <a:masterClrMapping/>
  </p:clrMapOvr>
  <p:timing>
    <p:tnLst>
      <p:par>
        <p:cTn id="1" dur="indefinite" restart="never" nodeType="tmRoot"/>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548481" y="533400"/>
            <a:ext cx="6426767" cy="2971800"/>
          </a:xfrm>
          <a:prstGeom prst="rect">
            <a:avLst/>
          </a:prstGeom>
          <a:solidFill>
            <a:schemeClr val="accent1"/>
          </a:solidFill>
          <a:ln>
            <a:solidFill>
              <a:schemeClr val="tx2"/>
            </a:solidFill>
          </a:ln>
          <a:effectLst>
            <a:glow rad="101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Autofit/>
          </a:bodyPr>
          <a:lstStyle/>
          <a:p>
            <a:pPr algn="ctr"/>
            <a:endParaRPr lang="en-US" b="1" dirty="0" smtClean="0"/>
          </a:p>
          <a:p>
            <a:pPr algn="ctr"/>
            <a:r>
              <a:rPr lang="en-US" sz="2800" b="1" dirty="0" smtClean="0"/>
              <a:t>LOOKING AHEAD </a:t>
            </a:r>
          </a:p>
          <a:p>
            <a:pPr algn="ctr"/>
            <a:r>
              <a:rPr lang="en-US" sz="2000" b="1" dirty="0" smtClean="0"/>
              <a:t>Tidewater </a:t>
            </a:r>
            <a:r>
              <a:rPr lang="en-US" sz="2000" b="1" dirty="0" err="1" smtClean="0"/>
              <a:t>FBA</a:t>
            </a:r>
            <a:r>
              <a:rPr lang="en-US" sz="2000" b="1" dirty="0" smtClean="0"/>
              <a:t> Chapter Luncheon on </a:t>
            </a:r>
            <a:r>
              <a:rPr lang="en-US" sz="2000" b="1" u="sng" dirty="0" smtClean="0"/>
              <a:t>June 12, 2014</a:t>
            </a:r>
          </a:p>
          <a:p>
            <a:pPr algn="ctr"/>
            <a:r>
              <a:rPr lang="en-US" sz="2000" b="1" dirty="0" smtClean="0"/>
              <a:t> </a:t>
            </a:r>
            <a:r>
              <a:rPr lang="en-US" b="1" i="1" dirty="0" smtClean="0">
                <a:latin typeface="Garamond" pitchFamily="18" charset="0"/>
              </a:rPr>
              <a:t>Mark your calendars, More info to come soon</a:t>
            </a:r>
            <a:r>
              <a:rPr lang="en-US" i="1" dirty="0" smtClean="0">
                <a:latin typeface="Garamond" pitchFamily="18" charset="0"/>
              </a:rPr>
              <a:t>!</a:t>
            </a:r>
          </a:p>
          <a:p>
            <a:r>
              <a:rPr lang="en-US" dirty="0" smtClean="0"/>
              <a:t> </a:t>
            </a:r>
          </a:p>
          <a:p>
            <a:pPr algn="ctr"/>
            <a:r>
              <a:rPr lang="en-US" sz="2000" b="1" dirty="0" smtClean="0"/>
              <a:t>Introduction to Federal Court – </a:t>
            </a:r>
            <a:r>
              <a:rPr lang="en-US" sz="2000" b="1" u="sng" dirty="0" smtClean="0"/>
              <a:t>June 25, 2014</a:t>
            </a:r>
          </a:p>
          <a:p>
            <a:pPr algn="ctr"/>
            <a:r>
              <a:rPr lang="en-US" b="1" i="1" dirty="0" smtClean="0">
                <a:latin typeface="Garamond" pitchFamily="18" charset="0"/>
              </a:rPr>
              <a:t>An introduction to Federal Court for Summer Associates and Summer Interns</a:t>
            </a:r>
          </a:p>
          <a:p>
            <a:endParaRPr lang="en-US" dirty="0"/>
          </a:p>
        </p:txBody>
      </p:sp>
      <p:sp>
        <p:nvSpPr>
          <p:cNvPr id="3" name="Rectangle 2"/>
          <p:cNvSpPr/>
          <p:nvPr/>
        </p:nvSpPr>
        <p:spPr>
          <a:xfrm>
            <a:off x="609123" y="3733800"/>
            <a:ext cx="6426767" cy="2514600"/>
          </a:xfrm>
          <a:prstGeom prst="rect">
            <a:avLst/>
          </a:prstGeom>
          <a:solidFill>
            <a:schemeClr val="tx2">
              <a:lumMod val="20000"/>
              <a:lumOff val="80000"/>
            </a:schemeClr>
          </a:solidFill>
          <a:ln>
            <a:solidFill>
              <a:schemeClr val="tx2"/>
            </a:solidFill>
          </a:ln>
          <a:effectLst>
            <a:glow rad="101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Autofit/>
          </a:bodyPr>
          <a:lstStyle/>
          <a:p>
            <a:pPr algn="ctr"/>
            <a:endParaRPr lang="en-US" b="1" dirty="0" smtClean="0"/>
          </a:p>
          <a:p>
            <a:pPr algn="ctr"/>
            <a:r>
              <a:rPr lang="en-US" b="1" dirty="0" smtClean="0"/>
              <a:t>Richmond </a:t>
            </a:r>
            <a:r>
              <a:rPr lang="en-US" b="1" dirty="0" err="1" smtClean="0"/>
              <a:t>FBA</a:t>
            </a:r>
            <a:r>
              <a:rPr lang="en-US" b="1" dirty="0" smtClean="0"/>
              <a:t> Chapter is holding a</a:t>
            </a:r>
          </a:p>
          <a:p>
            <a:pPr algn="ctr"/>
            <a:r>
              <a:rPr lang="en-US" b="1" dirty="0" smtClean="0"/>
              <a:t>Civil </a:t>
            </a:r>
            <a:r>
              <a:rPr lang="en-US" b="1" dirty="0"/>
              <a:t>Rights CLE and Reception Honoring the United States Court of Appeals for the Fourth Circuit </a:t>
            </a:r>
          </a:p>
          <a:p>
            <a:pPr algn="ctr"/>
            <a:r>
              <a:rPr lang="en-US" dirty="0" smtClean="0"/>
              <a:t> </a:t>
            </a:r>
            <a:r>
              <a:rPr lang="en-US" b="1" u="sng" dirty="0" smtClean="0"/>
              <a:t>on Wednesday, May 14, 2014</a:t>
            </a:r>
          </a:p>
          <a:p>
            <a:pPr algn="ctr"/>
            <a:endParaRPr lang="en-US" dirty="0"/>
          </a:p>
          <a:p>
            <a:pPr algn="ctr"/>
            <a:r>
              <a:rPr lang="en-US" dirty="0" smtClean="0"/>
              <a:t>RSVP using attached form by </a:t>
            </a:r>
            <a:r>
              <a:rPr lang="en-US" b="1" dirty="0" smtClean="0"/>
              <a:t>May 7, 2014.</a:t>
            </a:r>
            <a:r>
              <a:rPr lang="en-US" dirty="0" smtClean="0"/>
              <a:t>  </a:t>
            </a:r>
          </a:p>
        </p:txBody>
      </p:sp>
      <p:sp>
        <p:nvSpPr>
          <p:cNvPr id="6" name="TextBox 5"/>
          <p:cNvSpPr txBox="1"/>
          <p:nvPr/>
        </p:nvSpPr>
        <p:spPr>
          <a:xfrm>
            <a:off x="167481" y="6553200"/>
            <a:ext cx="7079457" cy="2646878"/>
          </a:xfrm>
          <a:prstGeom prst="rect">
            <a:avLst/>
          </a:prstGeom>
          <a:noFill/>
          <a:ln w="57150">
            <a:solidFill>
              <a:schemeClr val="tx1"/>
            </a:solidFill>
          </a:ln>
          <a:effectLst>
            <a:glow rad="139700">
              <a:schemeClr val="accent1">
                <a:satMod val="175000"/>
                <a:alpha val="40000"/>
              </a:schemeClr>
            </a:glow>
          </a:effectLst>
        </p:spPr>
        <p:txBody>
          <a:bodyPr wrap="square" lIns="1920240" rIns="182880" rtlCol="0">
            <a:spAutoFit/>
          </a:bodyPr>
          <a:lstStyle/>
          <a:p>
            <a:pPr algn="ctr"/>
            <a:r>
              <a:rPr lang="en-US" sz="1600" b="1" dirty="0" smtClean="0"/>
              <a:t>FED TIDE F.Y.I. --  New Federal Courts App</a:t>
            </a:r>
          </a:p>
          <a:p>
            <a:pPr algn="just"/>
            <a:r>
              <a:rPr lang="en-US" sz="1250" dirty="0" smtClean="0"/>
              <a:t>Federal Practitioners may be interested to know about the </a:t>
            </a:r>
            <a:r>
              <a:rPr lang="en-US" sz="1250" dirty="0" err="1" smtClean="0"/>
              <a:t>FedCourts</a:t>
            </a:r>
            <a:r>
              <a:rPr lang="en-US" sz="1250" dirty="0" smtClean="0"/>
              <a:t> Application for </a:t>
            </a:r>
            <a:r>
              <a:rPr lang="en-US" sz="1250" dirty="0" err="1" smtClean="0"/>
              <a:t>iphone</a:t>
            </a:r>
            <a:r>
              <a:rPr lang="en-US" sz="1250" dirty="0" smtClean="0"/>
              <a:t> and </a:t>
            </a:r>
            <a:r>
              <a:rPr lang="en-US" sz="1250" dirty="0" err="1" smtClean="0"/>
              <a:t>ipad</a:t>
            </a:r>
            <a:r>
              <a:rPr lang="en-US" sz="1250" dirty="0" smtClean="0"/>
              <a:t>.  Though this app is not formally sponsored  by the US government, the app provides </a:t>
            </a:r>
            <a:r>
              <a:rPr lang="en-US" sz="1250" dirty="0"/>
              <a:t>access to PACER, the federal rules of </a:t>
            </a:r>
            <a:r>
              <a:rPr lang="en-US" sz="1250" dirty="0" smtClean="0"/>
              <a:t>civil, criminal</a:t>
            </a:r>
            <a:r>
              <a:rPr lang="en-US" sz="1250" dirty="0"/>
              <a:t>, bankruptcy, and appellate </a:t>
            </a:r>
            <a:r>
              <a:rPr lang="en-US" sz="1250" dirty="0" smtClean="0"/>
              <a:t>procedure, federal </a:t>
            </a:r>
            <a:r>
              <a:rPr lang="en-US" sz="1250" dirty="0"/>
              <a:t>rules of evidence, local rules for </a:t>
            </a:r>
            <a:r>
              <a:rPr lang="en-US" sz="1250" dirty="0" smtClean="0"/>
              <a:t>EVERY federal </a:t>
            </a:r>
            <a:r>
              <a:rPr lang="en-US" sz="1250" dirty="0"/>
              <a:t>court in the country, and the location </a:t>
            </a:r>
            <a:r>
              <a:rPr lang="en-US" sz="1250" dirty="0" smtClean="0"/>
              <a:t>of every </a:t>
            </a:r>
            <a:r>
              <a:rPr lang="en-US" sz="1250" dirty="0"/>
              <a:t>federal courthouse with </a:t>
            </a:r>
            <a:r>
              <a:rPr lang="en-US" sz="1250" dirty="0" smtClean="0"/>
              <a:t>turn-by-turn navigation </a:t>
            </a:r>
            <a:r>
              <a:rPr lang="en-US" sz="1250" dirty="0"/>
              <a:t>using GPS to </a:t>
            </a:r>
            <a:r>
              <a:rPr lang="en-US" sz="1250" dirty="0" smtClean="0"/>
              <a:t>each.  If interested</a:t>
            </a:r>
            <a:r>
              <a:rPr lang="en-US" sz="1250" dirty="0"/>
              <a:t> </a:t>
            </a:r>
            <a:r>
              <a:rPr lang="en-US" sz="1250" dirty="0" smtClean="0"/>
              <a:t>and for more information about how to download visit: </a:t>
            </a:r>
          </a:p>
          <a:p>
            <a:pPr algn="just"/>
            <a:r>
              <a:rPr lang="en-US" sz="1250" dirty="0" smtClean="0"/>
              <a:t>https</a:t>
            </a:r>
            <a:r>
              <a:rPr lang="en-US" sz="1250" dirty="0"/>
              <a:t>://</a:t>
            </a:r>
            <a:r>
              <a:rPr lang="en-US" sz="1250" dirty="0" smtClean="0"/>
              <a:t>itunes.apple.com/us/app/fed-courts/id550673161?ls=1&amp;mt=8</a:t>
            </a:r>
            <a:endParaRPr lang="en-US" sz="1250" dirty="0" smtClean="0"/>
          </a:p>
          <a:p>
            <a:pPr algn="just"/>
            <a:endParaRPr lang="en-US" sz="1250" dirty="0" smtClean="0"/>
          </a:p>
          <a:p>
            <a:pPr algn="just"/>
            <a:r>
              <a:rPr lang="en-US" sz="1250" dirty="0" smtClean="0"/>
              <a:t>Members are encouraged to let us know if there are other applications or resources federal </a:t>
            </a:r>
            <a:r>
              <a:rPr lang="en-US" sz="1250" dirty="0" err="1" smtClean="0"/>
              <a:t>practioners</a:t>
            </a:r>
            <a:r>
              <a:rPr lang="en-US" sz="1250" dirty="0" smtClean="0"/>
              <a:t> may find useful.</a:t>
            </a:r>
          </a:p>
          <a:p>
            <a:pPr algn="just"/>
            <a:endParaRPr lang="en-US" sz="1250" dirty="0"/>
          </a:p>
        </p:txBody>
      </p:sp>
      <p:pic>
        <p:nvPicPr>
          <p:cNvPr id="7" name="Picture 2" descr="C:\Users\ltrogers\AppData\Local\Microsoft\Windows\Temporary Internet Files\Content.IE5\EQZT9ZLO\MC9004398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1" y="707648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394037"/>
      </p:ext>
    </p:extLst>
  </p:cSld>
  <p:clrMapOvr>
    <a:masterClrMapping/>
  </p:clrMapOvr>
  <p:timing>
    <p:tnLst>
      <p:par>
        <p:cTn id="1" dur="indefinite" restart="never" nodeType="tmRoot"/>
      </p:par>
    </p:tn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750" t="9371" r="15786" b="18285"/>
          <a:stretch/>
        </p:blipFill>
        <p:spPr bwMode="auto">
          <a:xfrm>
            <a:off x="738822" y="335279"/>
            <a:ext cx="6134259" cy="794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177198"/>
      </p:ext>
    </p:extLst>
  </p:cSld>
  <p:clrMapOvr>
    <a:masterClrMapping/>
  </p:clrMapOvr>
  <p:timing>
    <p:tnLst>
      <p:par>
        <p:cTn id="1" dur="indefinite" restart="never" nodeType="tmRoot"/>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405" t="9787" r="11366" b="19573"/>
          <a:stretch/>
        </p:blipFill>
        <p:spPr bwMode="auto">
          <a:xfrm>
            <a:off x="548481" y="304800"/>
            <a:ext cx="6447394"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548481" y="6934200"/>
            <a:ext cx="64473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481" y="66294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620" y="6629400"/>
            <a:ext cx="12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777081" y="6629400"/>
            <a:ext cx="594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038487"/>
      </p:ext>
    </p:extLst>
  </p:cSld>
  <p:clrMapOvr>
    <a:masterClrMapping/>
  </p:clrMapOvr>
  <p:timing>
    <p:tnLst>
      <p:par>
        <p:cTn id="1" dur="indefinite" restart="never" nodeType="tmRoot"/>
      </p:par>
    </p:tn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angle 2"/>
          <p:cNvSpPr/>
          <p:nvPr/>
        </p:nvSpPr>
        <p:spPr>
          <a:xfrm>
            <a:off x="243681" y="152400"/>
            <a:ext cx="7086600" cy="32766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noAutofit/>
          </a:bodyPr>
          <a:lstStyle/>
          <a:p>
            <a:pPr algn="just"/>
            <a:r>
              <a:rPr lang="en-US" sz="1600" i="1" dirty="0" smtClean="0">
                <a:effectLst/>
                <a:latin typeface="Garamond"/>
                <a:ea typeface="Times New Roman"/>
              </a:rPr>
              <a:t> </a:t>
            </a:r>
            <a:endParaRPr lang="en-US" sz="1200" dirty="0" smtClean="0">
              <a:effectLst/>
              <a:latin typeface="Consolas"/>
              <a:ea typeface="Times New Roman"/>
            </a:endParaRPr>
          </a:p>
          <a:p>
            <a:pPr algn="ctr">
              <a:tabLst>
                <a:tab pos="914400" algn="l"/>
                <a:tab pos="457200" algn="l"/>
              </a:tabLst>
            </a:pPr>
            <a:r>
              <a:rPr lang="en-US" sz="2000" b="1" u="sng" dirty="0" smtClean="0">
                <a:solidFill>
                  <a:srgbClr val="1F497D"/>
                </a:solidFill>
                <a:effectLst/>
                <a:latin typeface="Arial"/>
                <a:ea typeface="Times New Roman"/>
                <a:cs typeface="Times New Roman"/>
              </a:rPr>
              <a:t>Strong Turnout at Spring Luncheon </a:t>
            </a:r>
          </a:p>
          <a:p>
            <a:pPr algn="ctr">
              <a:tabLst>
                <a:tab pos="914400" algn="l"/>
                <a:tab pos="457200" algn="l"/>
              </a:tabLst>
            </a:pPr>
            <a:r>
              <a:rPr lang="en-US" sz="2000" b="1" u="sng" dirty="0" smtClean="0">
                <a:solidFill>
                  <a:srgbClr val="1F497D"/>
                </a:solidFill>
                <a:effectLst/>
                <a:latin typeface="Arial"/>
                <a:ea typeface="Times New Roman"/>
                <a:cs typeface="Times New Roman"/>
              </a:rPr>
              <a:t>Featuring The Honorable </a:t>
            </a:r>
            <a:r>
              <a:rPr lang="en-US" sz="2000" b="1" u="sng" dirty="0" smtClean="0">
                <a:solidFill>
                  <a:srgbClr val="1F497D"/>
                </a:solidFill>
                <a:latin typeface="Arial"/>
                <a:ea typeface="Times New Roman"/>
                <a:cs typeface="Times New Roman"/>
              </a:rPr>
              <a:t>Lawrence R. Leonard</a:t>
            </a:r>
            <a:endParaRPr lang="en-US" sz="1200" b="1" dirty="0" smtClean="0">
              <a:effectLst/>
              <a:latin typeface="Times New Roman"/>
              <a:ea typeface="Times New Roman"/>
            </a:endParaRPr>
          </a:p>
          <a:p>
            <a:pPr algn="just"/>
            <a:r>
              <a:rPr lang="en-US" sz="1600" dirty="0" smtClean="0">
                <a:solidFill>
                  <a:srgbClr val="2E2E2E"/>
                </a:solidFill>
                <a:effectLst/>
                <a:latin typeface="Garamond"/>
                <a:ea typeface="Times New Roman"/>
              </a:rPr>
              <a:t> </a:t>
            </a:r>
            <a:endParaRPr lang="en-US" sz="1400" dirty="0" smtClean="0">
              <a:effectLst/>
              <a:latin typeface="Garamond" pitchFamily="18" charset="0"/>
              <a:ea typeface="Times New Roman"/>
            </a:endParaRPr>
          </a:p>
          <a:p>
            <a:pPr algn="just"/>
            <a:r>
              <a:rPr lang="en-US" sz="1400" dirty="0" smtClean="0">
                <a:solidFill>
                  <a:srgbClr val="1F497D"/>
                </a:solidFill>
                <a:effectLst/>
                <a:latin typeface="Garamond" pitchFamily="18" charset="0"/>
                <a:ea typeface="Times New Roman"/>
              </a:rPr>
              <a:t>Over 80 lawyers, judges and law clerks signed up for the Tidewater Chapter’s informal luncheon on March 6, 2014 at Kaufman &amp; </a:t>
            </a:r>
            <a:r>
              <a:rPr lang="en-US" sz="1400" dirty="0" err="1" smtClean="0">
                <a:solidFill>
                  <a:srgbClr val="1F497D"/>
                </a:solidFill>
                <a:effectLst/>
                <a:latin typeface="Garamond" pitchFamily="18" charset="0"/>
                <a:ea typeface="Times New Roman"/>
              </a:rPr>
              <a:t>Canoles</a:t>
            </a:r>
            <a:r>
              <a:rPr lang="en-US" sz="1400" dirty="0" smtClean="0">
                <a:solidFill>
                  <a:srgbClr val="1F497D"/>
                </a:solidFill>
                <a:latin typeface="Garamond" pitchFamily="18" charset="0"/>
                <a:ea typeface="Times New Roman"/>
              </a:rPr>
              <a:t>.  The Chapter was privileged to feature the Honorable Lawrence R. Leonard, United States Magistrate Judge, as our speaker.  The luncheon turnout set a new attendance record and Judge Leonard offered insights from the bench and practice tips for attorneys appearing in federal court.</a:t>
            </a:r>
          </a:p>
          <a:p>
            <a:pPr algn="just"/>
            <a:endParaRPr lang="en-US" sz="1400" dirty="0">
              <a:solidFill>
                <a:srgbClr val="1F497D"/>
              </a:solidFill>
              <a:latin typeface="Garamond" pitchFamily="18" charset="0"/>
              <a:ea typeface="Times New Roman"/>
            </a:endParaRPr>
          </a:p>
          <a:p>
            <a:pPr algn="just"/>
            <a:r>
              <a:rPr lang="en-US" sz="1400" dirty="0" smtClean="0">
                <a:solidFill>
                  <a:srgbClr val="1F497D"/>
                </a:solidFill>
                <a:latin typeface="Garamond" pitchFamily="18" charset="0"/>
                <a:ea typeface="Times New Roman"/>
              </a:rPr>
              <a:t>Prior to taking the bench in October of 2012, Judge Leonard served as a managing assistant United States Attorney in the Eastern District of Virginia.  Before joining the United States Attorney’s Office here in Virginia, Judge Leonard was a partner at a law firm in Kansas City, Missouri.  </a:t>
            </a:r>
            <a:endParaRPr lang="en-US" sz="1400" dirty="0">
              <a:latin typeface="Garamond" pitchFamily="18" charset="0"/>
              <a:ea typeface="Times New Roman"/>
            </a:endParaRPr>
          </a:p>
          <a:p>
            <a:pPr algn="just"/>
            <a:endParaRPr lang="en-US" sz="1000" dirty="0" smtClean="0">
              <a:solidFill>
                <a:schemeClr val="tx2">
                  <a:lumMod val="60000"/>
                  <a:lumOff val="40000"/>
                </a:schemeClr>
              </a:solidFill>
              <a:effectLst/>
              <a:latin typeface="Consolas"/>
              <a:ea typeface="Times New Roman"/>
            </a:endParaRPr>
          </a:p>
          <a:p>
            <a:pPr algn="just"/>
            <a:r>
              <a:rPr lang="en-US" sz="1100" dirty="0" smtClean="0">
                <a:effectLst/>
                <a:latin typeface="Garamond"/>
                <a:ea typeface="Times New Roman"/>
              </a:rPr>
              <a:t> </a:t>
            </a:r>
            <a:endParaRPr lang="en-US" sz="1000" dirty="0" smtClean="0">
              <a:effectLst/>
              <a:latin typeface="Consolas"/>
              <a:ea typeface="Times New Roman"/>
            </a:endParaRPr>
          </a:p>
          <a:p>
            <a:pPr algn="just"/>
            <a:r>
              <a:rPr lang="en-US" sz="1100" i="1" dirty="0" smtClean="0">
                <a:effectLst/>
                <a:latin typeface="Garamond"/>
                <a:ea typeface="Times New Roman"/>
              </a:rPr>
              <a:t> </a:t>
            </a:r>
            <a:endParaRPr lang="en-US" sz="1000" dirty="0" smtClean="0">
              <a:effectLst/>
              <a:latin typeface="Consolas"/>
              <a:ea typeface="Times New Roman"/>
            </a:endParaRPr>
          </a:p>
          <a:p>
            <a:pPr algn="just"/>
            <a:r>
              <a:rPr lang="en-US" sz="1100" i="1" dirty="0" smtClean="0">
                <a:effectLst/>
                <a:latin typeface="Garamond"/>
                <a:ea typeface="Times New Roman"/>
              </a:rPr>
              <a:t> </a:t>
            </a:r>
            <a:endParaRPr lang="en-US" sz="1000" dirty="0" smtClean="0">
              <a:effectLst/>
              <a:latin typeface="Consolas"/>
              <a:ea typeface="Times New Roman"/>
            </a:endParaRPr>
          </a:p>
          <a:p>
            <a:pPr algn="just"/>
            <a:r>
              <a:rPr lang="en-US" sz="1100" i="1" dirty="0" smtClean="0">
                <a:effectLst/>
                <a:latin typeface="Garamond"/>
                <a:ea typeface="Times New Roman"/>
              </a:rPr>
              <a:t> </a:t>
            </a:r>
            <a:endParaRPr lang="en-US" sz="1000" dirty="0" smtClean="0">
              <a:effectLst/>
              <a:latin typeface="Consolas"/>
              <a:ea typeface="Times New Roman"/>
            </a:endParaRPr>
          </a:p>
          <a:p>
            <a:pPr algn="just"/>
            <a:r>
              <a:rPr lang="en-US" sz="1100" i="1" dirty="0" smtClean="0">
                <a:effectLst/>
                <a:latin typeface="Garamond"/>
                <a:ea typeface="Times New Roman"/>
              </a:rPr>
              <a:t> </a:t>
            </a:r>
            <a:endParaRPr lang="en-US" sz="1000" dirty="0" smtClean="0">
              <a:effectLst/>
              <a:latin typeface="Consolas"/>
              <a:ea typeface="Times New Roman"/>
            </a:endParaRPr>
          </a:p>
          <a:p>
            <a:r>
              <a:rPr lang="en-US" sz="1100" dirty="0" smtClean="0">
                <a:effectLst/>
                <a:latin typeface="Times New Roman"/>
                <a:ea typeface="Times New Roman"/>
              </a:rPr>
              <a:t> </a:t>
            </a:r>
          </a:p>
          <a:p>
            <a:endParaRPr lang="en-US" sz="1600" dirty="0">
              <a:effectLst/>
              <a:latin typeface="Times New Roman"/>
              <a:ea typeface="Times New Roman"/>
            </a:endParaRP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681" y="3505200"/>
            <a:ext cx="246399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1" y="7315200"/>
            <a:ext cx="3641834" cy="165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86981" y="35814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259262" y="6400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8302" y="6781800"/>
            <a:ext cx="3093561" cy="400110"/>
          </a:xfrm>
          <a:prstGeom prst="rect">
            <a:avLst/>
          </a:prstGeom>
          <a:noFill/>
          <a:ln w="28575">
            <a:solidFill>
              <a:schemeClr val="tx1"/>
            </a:solidFill>
          </a:ln>
        </p:spPr>
        <p:txBody>
          <a:bodyPr wrap="square" rtlCol="0">
            <a:spAutoFit/>
          </a:bodyPr>
          <a:lstStyle/>
          <a:p>
            <a:r>
              <a:rPr lang="en-US" sz="1000" i="1" dirty="0" smtClean="0">
                <a:latin typeface="Garamond" pitchFamily="18" charset="0"/>
              </a:rPr>
              <a:t>The Honorable Lawrence R. Leonard giving his remarks at the March 6, 2014 </a:t>
            </a:r>
            <a:r>
              <a:rPr lang="en-US" sz="1000" i="1" dirty="0" err="1" smtClean="0">
                <a:latin typeface="Garamond" pitchFamily="18" charset="0"/>
              </a:rPr>
              <a:t>FBA</a:t>
            </a:r>
            <a:r>
              <a:rPr lang="en-US" sz="1000" i="1" dirty="0" smtClean="0">
                <a:latin typeface="Garamond" pitchFamily="18" charset="0"/>
              </a:rPr>
              <a:t> luncheon</a:t>
            </a:r>
            <a:endParaRPr lang="en-US" sz="1000" i="1" dirty="0">
              <a:latin typeface="Garamond" pitchFamily="18" charset="0"/>
            </a:endParaRPr>
          </a:p>
        </p:txBody>
      </p:sp>
      <p:sp>
        <p:nvSpPr>
          <p:cNvPr id="4" name="TextBox 3"/>
          <p:cNvSpPr txBox="1"/>
          <p:nvPr/>
        </p:nvSpPr>
        <p:spPr>
          <a:xfrm>
            <a:off x="3489642" y="5943600"/>
            <a:ext cx="3688239" cy="400110"/>
          </a:xfrm>
          <a:prstGeom prst="rect">
            <a:avLst/>
          </a:prstGeom>
          <a:noFill/>
          <a:ln w="28575">
            <a:solidFill>
              <a:schemeClr val="tx1"/>
            </a:solidFill>
          </a:ln>
        </p:spPr>
        <p:txBody>
          <a:bodyPr wrap="square" rtlCol="0">
            <a:spAutoFit/>
          </a:bodyPr>
          <a:lstStyle/>
          <a:p>
            <a:r>
              <a:rPr lang="en-US" sz="1000" i="1" dirty="0" smtClean="0">
                <a:latin typeface="Garamond" pitchFamily="18" charset="0"/>
              </a:rPr>
              <a:t>The Honorable Tommy E. Miller with Tidewater Chapter </a:t>
            </a:r>
            <a:r>
              <a:rPr lang="en-US" sz="1000" i="1" dirty="0" err="1" smtClean="0">
                <a:latin typeface="Garamond" pitchFamily="18" charset="0"/>
              </a:rPr>
              <a:t>FBA</a:t>
            </a:r>
            <a:r>
              <a:rPr lang="en-US" sz="1000" i="1" dirty="0" smtClean="0">
                <a:latin typeface="Garamond" pitchFamily="18" charset="0"/>
              </a:rPr>
              <a:t> President Larry Dash</a:t>
            </a:r>
            <a:endParaRPr lang="en-US" sz="1000" i="1" dirty="0">
              <a:latin typeface="Garamond" pitchFamily="18" charset="0"/>
            </a:endParaRPr>
          </a:p>
        </p:txBody>
      </p:sp>
      <p:sp>
        <p:nvSpPr>
          <p:cNvPr id="5" name="TextBox 4"/>
          <p:cNvSpPr txBox="1"/>
          <p:nvPr/>
        </p:nvSpPr>
        <p:spPr>
          <a:xfrm>
            <a:off x="4015581" y="8534519"/>
            <a:ext cx="3276600" cy="400110"/>
          </a:xfrm>
          <a:prstGeom prst="rect">
            <a:avLst/>
          </a:prstGeom>
          <a:noFill/>
          <a:ln w="28575">
            <a:solidFill>
              <a:schemeClr val="tx1"/>
            </a:solidFill>
          </a:ln>
        </p:spPr>
        <p:txBody>
          <a:bodyPr wrap="square" rtlCol="0">
            <a:spAutoFit/>
          </a:bodyPr>
          <a:lstStyle/>
          <a:p>
            <a:r>
              <a:rPr lang="en-US" sz="1000" i="1" dirty="0" smtClean="0">
                <a:latin typeface="Garamond" pitchFamily="18" charset="0"/>
              </a:rPr>
              <a:t>The Honorable Douglas E. Miller with Tidewater Chapter </a:t>
            </a:r>
            <a:r>
              <a:rPr lang="en-US" sz="1000" i="1" dirty="0" err="1" smtClean="0">
                <a:latin typeface="Garamond" pitchFamily="18" charset="0"/>
              </a:rPr>
              <a:t>FBA</a:t>
            </a:r>
            <a:r>
              <a:rPr lang="en-US" sz="1000" i="1" dirty="0" smtClean="0">
                <a:latin typeface="Garamond" pitchFamily="18" charset="0"/>
              </a:rPr>
              <a:t> President-elect, Susan Blackman</a:t>
            </a:r>
            <a:endParaRPr lang="en-US" sz="1000" i="1" dirty="0">
              <a:latin typeface="Garamond" pitchFamily="18" charset="0"/>
            </a:endParaRPr>
          </a:p>
        </p:txBody>
      </p:sp>
      <p:sp>
        <p:nvSpPr>
          <p:cNvPr id="6" name="TextBox 5"/>
          <p:cNvSpPr txBox="1"/>
          <p:nvPr/>
        </p:nvSpPr>
        <p:spPr>
          <a:xfrm>
            <a:off x="243681" y="9001750"/>
            <a:ext cx="4785600" cy="400110"/>
          </a:xfrm>
          <a:prstGeom prst="rect">
            <a:avLst/>
          </a:prstGeom>
          <a:noFill/>
          <a:ln w="19050">
            <a:solidFill>
              <a:schemeClr val="tx1"/>
            </a:solidFill>
          </a:ln>
        </p:spPr>
        <p:txBody>
          <a:bodyPr wrap="square" rtlCol="0">
            <a:spAutoFit/>
          </a:bodyPr>
          <a:lstStyle/>
          <a:p>
            <a:r>
              <a:rPr lang="en-US" sz="1000" i="1" dirty="0" smtClean="0">
                <a:latin typeface="Garamond" pitchFamily="18" charset="0"/>
              </a:rPr>
              <a:t>The newly appointed Tidewater Chapter </a:t>
            </a:r>
            <a:r>
              <a:rPr lang="en-US" sz="1000" i="1" dirty="0" err="1" smtClean="0">
                <a:latin typeface="Garamond" pitchFamily="18" charset="0"/>
              </a:rPr>
              <a:t>FBA</a:t>
            </a:r>
            <a:r>
              <a:rPr lang="en-US" sz="1000" i="1" dirty="0" smtClean="0">
                <a:latin typeface="Garamond" pitchFamily="18" charset="0"/>
              </a:rPr>
              <a:t> board members being sworn in by the Honorable Rebecca Beach Smith, Chief Judge of the Eastern District of Virginia</a:t>
            </a:r>
            <a:endParaRPr lang="en-US" sz="1000" i="1" dirty="0">
              <a:latin typeface="Garamond" pitchFamily="18" charset="0"/>
            </a:endParaRPr>
          </a:p>
        </p:txBody>
      </p:sp>
    </p:spTree>
    <p:extLst>
      <p:ext uri="{BB962C8B-B14F-4D97-AF65-F5344CB8AC3E}">
        <p14:creationId xmlns:p14="http://schemas.microsoft.com/office/powerpoint/2010/main" val="2900317390"/>
      </p:ext>
    </p:extLst>
  </p:cSld>
  <p:clrMapOvr>
    <a:masterClrMapping/>
  </p:clrMapOvr>
  <p:timing>
    <p:tnLst>
      <p:par>
        <p:cTn id="1" dur="indefinite" restart="never" nodeType="tmRoot"/>
      </p:par>
    </p:tn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Rectangle 5"/>
          <p:cNvSpPr/>
          <p:nvPr/>
        </p:nvSpPr>
        <p:spPr>
          <a:xfrm>
            <a:off x="152400" y="6190729"/>
            <a:ext cx="7065563" cy="3139321"/>
          </a:xfrm>
          <a:prstGeom prst="rect">
            <a:avLst/>
          </a:prstGeom>
          <a:ln cmpd="thickThin">
            <a:solidFill>
              <a:schemeClr val="accent5"/>
            </a:solid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u="sng" dirty="0" smtClean="0">
                <a:effectLst>
                  <a:outerShdw blurRad="38100" dist="38100" dir="2700000" algn="tl">
                    <a:srgbClr val="000000">
                      <a:alpha val="43137"/>
                    </a:srgbClr>
                  </a:outerShdw>
                </a:effectLst>
              </a:rPr>
              <a:t>National </a:t>
            </a:r>
            <a:r>
              <a:rPr lang="en-US" b="1" u="sng" dirty="0" err="1" smtClean="0">
                <a:effectLst>
                  <a:outerShdw blurRad="38100" dist="38100" dir="2700000" algn="tl">
                    <a:srgbClr val="000000">
                      <a:alpha val="43137"/>
                    </a:srgbClr>
                  </a:outerShdw>
                </a:effectLst>
              </a:rPr>
              <a:t>FBA</a:t>
            </a:r>
            <a:r>
              <a:rPr lang="en-US" b="1" u="sng" dirty="0" smtClean="0">
                <a:effectLst>
                  <a:outerShdw blurRad="38100" dist="38100" dir="2700000" algn="tl">
                    <a:srgbClr val="000000">
                      <a:alpha val="43137"/>
                    </a:srgbClr>
                  </a:outerShdw>
                </a:effectLst>
              </a:rPr>
              <a:t> Highlights</a:t>
            </a:r>
            <a:r>
              <a:rPr lang="en-US" b="1" dirty="0" smtClean="0">
                <a:effectLst>
                  <a:outerShdw blurRad="38100" dist="38100" dir="2700000" algn="tl">
                    <a:srgbClr val="000000">
                      <a:alpha val="43137"/>
                    </a:srgbClr>
                  </a:outerShdw>
                </a:effectLst>
              </a:rPr>
              <a:t> -  </a:t>
            </a:r>
            <a:r>
              <a:rPr lang="en-US" sz="1600" b="1" dirty="0" smtClean="0">
                <a:effectLst>
                  <a:outerShdw blurRad="38100" dist="38100" dir="2700000" algn="tl">
                    <a:srgbClr val="000000">
                      <a:alpha val="43137"/>
                    </a:srgbClr>
                  </a:outerShdw>
                </a:effectLst>
              </a:rPr>
              <a:t>an update from Steve Jackson</a:t>
            </a:r>
          </a:p>
          <a:p>
            <a:pPr algn="just"/>
            <a:r>
              <a:rPr lang="en-US" sz="1100" dirty="0"/>
              <a:t> </a:t>
            </a:r>
            <a:r>
              <a:rPr lang="en-US" sz="1100" dirty="0" smtClean="0"/>
              <a:t>       </a:t>
            </a:r>
            <a:r>
              <a:rPr lang="en-US" sz="1200" i="1" dirty="0" smtClean="0"/>
              <a:t>The </a:t>
            </a:r>
            <a:r>
              <a:rPr lang="en-US" sz="1200" i="1" dirty="0"/>
              <a:t>Federal Bar Association held its Mid-Year Meeting in Arlington in March, with a variety of programs and group meetings of the various sections and divisions as well as chapters from across the country. The program included a panel discussion of the 50</a:t>
            </a:r>
            <a:r>
              <a:rPr lang="en-US" sz="1200" i="1" baseline="30000" dirty="0"/>
              <a:t>th</a:t>
            </a:r>
            <a:r>
              <a:rPr lang="en-US" sz="1200" i="1" dirty="0"/>
              <a:t> Anniversary of the Civil Rights and Criminal Justice Acts. A number of chapters from around the country are sponsoring programs celebrating these important legislative milestones and their evolution since 1964.</a:t>
            </a:r>
          </a:p>
          <a:p>
            <a:pPr algn="just"/>
            <a:r>
              <a:rPr lang="en-US" sz="1200" i="1" dirty="0"/>
              <a:t> </a:t>
            </a:r>
            <a:r>
              <a:rPr lang="en-US" sz="1200" i="1" dirty="0" smtClean="0"/>
              <a:t>        In </a:t>
            </a:r>
            <a:r>
              <a:rPr lang="en-US" sz="1200" i="1" dirty="0"/>
              <a:t>April, the </a:t>
            </a:r>
            <a:r>
              <a:rPr lang="en-US" sz="1200" i="1" dirty="0" err="1"/>
              <a:t>FBA</a:t>
            </a:r>
            <a:r>
              <a:rPr lang="en-US" sz="1200" i="1" dirty="0"/>
              <a:t> held its annual Leadership Training program. This event was attended by chapter presidents-elect and other chapter officers from across the country, including our own Erin Ashcroft and Robert </a:t>
            </a:r>
            <a:r>
              <a:rPr lang="en-US" sz="1200" i="1" dirty="0" err="1"/>
              <a:t>Stenzhorn</a:t>
            </a:r>
            <a:r>
              <a:rPr lang="en-US" sz="1200" i="1" dirty="0"/>
              <a:t>. Over the course of two days, chapter leaders discussed programming issues and other challenges facing their chapters. The </a:t>
            </a:r>
            <a:r>
              <a:rPr lang="en-US" sz="1200" i="1" dirty="0" smtClean="0"/>
              <a:t>program </a:t>
            </a:r>
            <a:r>
              <a:rPr lang="en-US" sz="1200" i="1" dirty="0"/>
              <a:t>is designed to help incoming chapter presidents become familiar with the resources available to them from the Federal Bar Association. Participants in the program also had the opportunity to visit Capitol Hill, as part of the </a:t>
            </a:r>
            <a:r>
              <a:rPr lang="en-US" sz="1200" i="1" dirty="0" err="1"/>
              <a:t>FBA’s</a:t>
            </a:r>
            <a:r>
              <a:rPr lang="en-US" sz="1200" i="1" dirty="0"/>
              <a:t> Government Relations delegation, to meet with members of Congress to discuss issues faced by the federal </a:t>
            </a:r>
            <a:r>
              <a:rPr lang="en-US" sz="1200" i="1" dirty="0" smtClean="0"/>
              <a:t>judiciary.</a:t>
            </a:r>
          </a:p>
          <a:p>
            <a:pPr algn="just"/>
            <a:r>
              <a:rPr lang="en-US" sz="1200" i="1" dirty="0"/>
              <a:t> </a:t>
            </a:r>
            <a:r>
              <a:rPr lang="en-US" sz="1200" i="1" dirty="0" smtClean="0"/>
              <a:t>       The </a:t>
            </a:r>
            <a:r>
              <a:rPr lang="en-US" sz="1200" i="1" dirty="0"/>
              <a:t>Annual Meeting is scheduled for </a:t>
            </a:r>
            <a:r>
              <a:rPr lang="en-US" sz="1200" b="1" i="1" u="sng" dirty="0"/>
              <a:t>September 4-6, 2014 </a:t>
            </a:r>
            <a:r>
              <a:rPr lang="en-US" sz="1200" i="1" dirty="0"/>
              <a:t>in Providence, Rhode Island. The Providence Chapter has planned a great mix of CLE and social events set in this historic city. More information on the </a:t>
            </a:r>
            <a:r>
              <a:rPr lang="en-US" sz="1200" i="1" dirty="0" err="1"/>
              <a:t>FBA’s</a:t>
            </a:r>
            <a:r>
              <a:rPr lang="en-US" sz="1200" i="1" dirty="0"/>
              <a:t> upcoming programs, including webinars, is available at </a:t>
            </a:r>
            <a:r>
              <a:rPr lang="en-US" sz="1200" i="1" u="sng" dirty="0"/>
              <a:t>www.fedbar.org</a:t>
            </a:r>
            <a:r>
              <a:rPr lang="en-US" sz="1200" i="1" dirty="0"/>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33980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ltrogers\AppData\Local\Microsoft\Windows\Temporary Internet Files\Content.IE5\PD97OTJ0\MC9003645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8120" y="59422"/>
            <a:ext cx="1411686" cy="1186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382" y="1304925"/>
            <a:ext cx="6705600" cy="4870564"/>
          </a:xfrm>
          <a:prstGeom prst="rect">
            <a:avLst/>
          </a:prstGeom>
          <a:noFill/>
        </p:spPr>
        <p:txBody>
          <a:bodyPr wrap="square" rtlCol="0">
            <a:spAutoFit/>
          </a:bodyPr>
          <a:lstStyle/>
          <a:p>
            <a:pPr marL="1828800" algn="just"/>
            <a:r>
              <a:rPr lang="en-US" sz="1150" dirty="0" smtClean="0">
                <a:latin typeface="Garamond" pitchFamily="18" charset="0"/>
              </a:rPr>
              <a:t>Steve </a:t>
            </a:r>
            <a:r>
              <a:rPr lang="en-US" sz="1150" dirty="0">
                <a:latin typeface="Garamond" pitchFamily="18" charset="0"/>
              </a:rPr>
              <a:t>Jackson is a partner at Pretlow &amp; Pretlow in downtown Suffolk.  Steve is a Richmond native and has lived in Suffolk since 1989.  He has practiced in the areas of complex products liability litigation and workers’ compensation for over 25 years.  He graduated from the University of Virginia </a:t>
            </a:r>
            <a:r>
              <a:rPr lang="en-US" sz="1150" i="1" dirty="0">
                <a:latin typeface="Garamond" pitchFamily="18" charset="0"/>
              </a:rPr>
              <a:t>with distinction</a:t>
            </a:r>
            <a:r>
              <a:rPr lang="en-US" sz="1150" dirty="0">
                <a:latin typeface="Garamond" pitchFamily="18" charset="0"/>
              </a:rPr>
              <a:t> in 1984 and from the University of Richmond School of Law in 1987.  Upon graduation, he served as a law clerk to the Honorable David G. Lowe in the United States District Court for the Eastern District of Virginia and then as an associate and partner with  </a:t>
            </a:r>
            <a:r>
              <a:rPr lang="en-US" sz="1150" dirty="0" err="1">
                <a:latin typeface="Garamond" pitchFamily="18" charset="0"/>
              </a:rPr>
              <a:t>Willcox</a:t>
            </a:r>
            <a:r>
              <a:rPr lang="en-US" sz="1150" dirty="0">
                <a:latin typeface="Garamond" pitchFamily="18" charset="0"/>
              </a:rPr>
              <a:t> &amp; Savage, PC in Norfolk</a:t>
            </a:r>
            <a:r>
              <a:rPr lang="en-US" sz="1150" dirty="0" smtClean="0">
                <a:latin typeface="Garamond" pitchFamily="18" charset="0"/>
              </a:rPr>
              <a:t>.</a:t>
            </a:r>
          </a:p>
          <a:p>
            <a:pPr algn="just"/>
            <a:endParaRPr lang="en-US" sz="1150" dirty="0">
              <a:latin typeface="Garamond" pitchFamily="18" charset="0"/>
            </a:endParaRPr>
          </a:p>
          <a:p>
            <a:pPr algn="just"/>
            <a:r>
              <a:rPr lang="en-US" sz="1150" dirty="0">
                <a:latin typeface="Garamond" pitchFamily="18" charset="0"/>
              </a:rPr>
              <a:t>Steve is a past President (2003-2004) and board member of the Tidewater </a:t>
            </a:r>
            <a:r>
              <a:rPr lang="en-US" sz="1150" dirty="0" err="1">
                <a:latin typeface="Garamond" pitchFamily="18" charset="0"/>
              </a:rPr>
              <a:t>FBA</a:t>
            </a:r>
            <a:r>
              <a:rPr lang="en-US" sz="1150" dirty="0">
                <a:latin typeface="Garamond" pitchFamily="18" charset="0"/>
              </a:rPr>
              <a:t> Chapter.  He served as a Vice-President for the Fourth Circuit and as the Chairman of the Circuit Vice Presidents.  He has also served on the national </a:t>
            </a:r>
            <a:r>
              <a:rPr lang="en-US" sz="1150" dirty="0" err="1">
                <a:latin typeface="Garamond" pitchFamily="18" charset="0"/>
              </a:rPr>
              <a:t>FBA</a:t>
            </a:r>
            <a:r>
              <a:rPr lang="en-US" sz="1150" dirty="0">
                <a:latin typeface="Garamond" pitchFamily="18" charset="0"/>
              </a:rPr>
              <a:t> Board of Directors since 2007 and was appointed by Presidents Robert </a:t>
            </a:r>
            <a:r>
              <a:rPr lang="en-US" sz="1150" dirty="0" err="1">
                <a:latin typeface="Garamond" pitchFamily="18" charset="0"/>
              </a:rPr>
              <a:t>DeSousa</a:t>
            </a:r>
            <a:r>
              <a:rPr lang="en-US" sz="1150" dirty="0">
                <a:latin typeface="Garamond" pitchFamily="18" charset="0"/>
              </a:rPr>
              <a:t> and Gustavo </a:t>
            </a:r>
            <a:r>
              <a:rPr lang="en-US" sz="1150" dirty="0" err="1">
                <a:latin typeface="Garamond" pitchFamily="18" charset="0"/>
              </a:rPr>
              <a:t>Gelpi</a:t>
            </a:r>
            <a:r>
              <a:rPr lang="en-US" sz="1150" dirty="0">
                <a:latin typeface="Garamond" pitchFamily="18" charset="0"/>
              </a:rPr>
              <a:t> to serve as General Counsel to the Federal Bar Association.  Steve is also a Fellow of the Foundation of the Federal Bar Association. He recently was elected to serve </a:t>
            </a:r>
            <a:r>
              <a:rPr lang="en-US" sz="1150" dirty="0" smtClean="0">
                <a:latin typeface="Garamond" pitchFamily="18" charset="0"/>
              </a:rPr>
              <a:t>as </a:t>
            </a:r>
            <a:r>
              <a:rPr lang="en-US" sz="1150" dirty="0">
                <a:latin typeface="Garamond" pitchFamily="18" charset="0"/>
              </a:rPr>
              <a:t>the President of the Historical Society of the United States District Court for the Eastern District of Virginia, which published </a:t>
            </a:r>
            <a:r>
              <a:rPr lang="en-US" sz="1150" i="1" dirty="0">
                <a:latin typeface="Garamond" pitchFamily="18" charset="0"/>
              </a:rPr>
              <a:t>From Marshall to </a:t>
            </a:r>
            <a:r>
              <a:rPr lang="en-US" sz="1150" i="1" dirty="0" err="1">
                <a:latin typeface="Garamond" pitchFamily="18" charset="0"/>
              </a:rPr>
              <a:t>Moussauoi</a:t>
            </a:r>
            <a:r>
              <a:rPr lang="en-US" sz="1150" i="1" dirty="0">
                <a:latin typeface="Garamond" pitchFamily="18" charset="0"/>
              </a:rPr>
              <a:t>: Federal Justice in the Eastern District of Virginia </a:t>
            </a:r>
            <a:r>
              <a:rPr lang="en-US" sz="1150" dirty="0">
                <a:latin typeface="Garamond" pitchFamily="18" charset="0"/>
              </a:rPr>
              <a:t>by John O. Peters. In 2010, he was recognized as a member of Virginia’s Legal Elite by </a:t>
            </a:r>
            <a:r>
              <a:rPr lang="en-US" sz="1150" i="1" dirty="0">
                <a:latin typeface="Garamond" pitchFamily="18" charset="0"/>
              </a:rPr>
              <a:t>Virginia Business Magazine</a:t>
            </a:r>
            <a:r>
              <a:rPr lang="en-US" sz="1150" dirty="0">
                <a:latin typeface="Garamond" pitchFamily="18" charset="0"/>
              </a:rPr>
              <a:t> and as a Virginia Super Lawyer in 2013</a:t>
            </a:r>
            <a:r>
              <a:rPr lang="en-US" sz="1150" dirty="0" smtClean="0">
                <a:latin typeface="Garamond" pitchFamily="18" charset="0"/>
              </a:rPr>
              <a:t>.</a:t>
            </a:r>
          </a:p>
          <a:p>
            <a:pPr algn="just"/>
            <a:endParaRPr lang="en-US" sz="1150" dirty="0">
              <a:latin typeface="Garamond" pitchFamily="18" charset="0"/>
            </a:endParaRPr>
          </a:p>
          <a:p>
            <a:pPr algn="just"/>
            <a:r>
              <a:rPr lang="en-US" sz="1150" dirty="0">
                <a:latin typeface="Garamond" pitchFamily="18" charset="0"/>
              </a:rPr>
              <a:t>Steve is currently nominated for the position of </a:t>
            </a:r>
            <a:r>
              <a:rPr lang="en-US" sz="1150" dirty="0" err="1">
                <a:latin typeface="Garamond" pitchFamily="18" charset="0"/>
              </a:rPr>
              <a:t>FBA</a:t>
            </a:r>
            <a:r>
              <a:rPr lang="en-US" sz="1150" dirty="0">
                <a:latin typeface="Garamond" pitchFamily="18" charset="0"/>
              </a:rPr>
              <a:t> Director of Group 1 – Vice Presidents for the Circuits for the 2015 term.  Ballots for the national </a:t>
            </a:r>
            <a:r>
              <a:rPr lang="en-US" sz="1150" dirty="0" err="1">
                <a:latin typeface="Garamond" pitchFamily="18" charset="0"/>
              </a:rPr>
              <a:t>FBA</a:t>
            </a:r>
            <a:r>
              <a:rPr lang="en-US" sz="1150" dirty="0">
                <a:latin typeface="Garamond" pitchFamily="18" charset="0"/>
              </a:rPr>
              <a:t> positions will be distributed to all </a:t>
            </a:r>
            <a:r>
              <a:rPr lang="en-US" sz="1150" dirty="0" err="1">
                <a:latin typeface="Garamond" pitchFamily="18" charset="0"/>
              </a:rPr>
              <a:t>FBA</a:t>
            </a:r>
            <a:r>
              <a:rPr lang="en-US" sz="1150" dirty="0">
                <a:latin typeface="Garamond" pitchFamily="18" charset="0"/>
              </a:rPr>
              <a:t> members in good standing on June 15, 2014.  Ballots must be returned by August 1, 2014.  The Tidewater Chapter encourages its members to offer their support to our fellow Tidewater Chapter member and to participate by filling out and returning your ballots later this summer</a:t>
            </a:r>
            <a:r>
              <a:rPr lang="en-US" sz="1150" dirty="0" smtClean="0">
                <a:latin typeface="Garamond" pitchFamily="18" charset="0"/>
              </a:rPr>
              <a:t>.</a:t>
            </a:r>
          </a:p>
          <a:p>
            <a:pPr algn="just"/>
            <a:endParaRPr lang="en-US" sz="1150" dirty="0">
              <a:latin typeface="Garamond" pitchFamily="18" charset="0"/>
            </a:endParaRPr>
          </a:p>
          <a:p>
            <a:pPr algn="just"/>
            <a:r>
              <a:rPr lang="en-US" sz="1150" dirty="0">
                <a:latin typeface="Garamond" pitchFamily="18" charset="0"/>
              </a:rPr>
              <a:t>For a full list of candidates for the 2015 national </a:t>
            </a:r>
            <a:r>
              <a:rPr lang="en-US" sz="1150" dirty="0" err="1">
                <a:latin typeface="Garamond" pitchFamily="18" charset="0"/>
              </a:rPr>
              <a:t>FBA</a:t>
            </a:r>
            <a:r>
              <a:rPr lang="en-US" sz="1150" dirty="0">
                <a:latin typeface="Garamond" pitchFamily="18" charset="0"/>
              </a:rPr>
              <a:t> leadership positions and for more information about how you can get involved at the national </a:t>
            </a:r>
            <a:r>
              <a:rPr lang="en-US" sz="1150" dirty="0" err="1">
                <a:latin typeface="Garamond" pitchFamily="18" charset="0"/>
              </a:rPr>
              <a:t>FBA</a:t>
            </a:r>
            <a:r>
              <a:rPr lang="en-US" sz="1150" dirty="0">
                <a:latin typeface="Garamond" pitchFamily="18" charset="0"/>
              </a:rPr>
              <a:t> </a:t>
            </a:r>
            <a:r>
              <a:rPr lang="en-US" sz="1150" dirty="0" smtClean="0">
                <a:latin typeface="Garamond" pitchFamily="18" charset="0"/>
              </a:rPr>
              <a:t>level, </a:t>
            </a:r>
            <a:r>
              <a:rPr lang="en-US" sz="1150" dirty="0">
                <a:latin typeface="Garamond" pitchFamily="18" charset="0"/>
              </a:rPr>
              <a:t>visit http://www.fedbar.org/Leadership/Nominations-and-Elections.aspx </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522" y="1371600"/>
            <a:ext cx="1308519" cy="138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4075"/>
      </p:ext>
    </p:extLst>
  </p:cSld>
  <p:clrMapOvr>
    <a:masterClrMapping/>
  </p:clrMapOvr>
  <p:timing>
    <p:tnLst>
      <p:par>
        <p:cTn id="1" dur="indefinite" restart="never" nodeType="tmRoot"/>
      </p:par>
    </p:tnLst>
  </p:timing>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angle 2"/>
          <p:cNvSpPr/>
          <p:nvPr/>
        </p:nvSpPr>
        <p:spPr>
          <a:xfrm>
            <a:off x="243681" y="228600"/>
            <a:ext cx="6858000" cy="9144000"/>
          </a:xfrm>
          <a:prstGeom prst="rect">
            <a:avLst/>
          </a:prstGeom>
          <a:ln w="57150" cmpd="thickThi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endParaRPr lang="en-US" sz="1100" b="1" i="1" u="sng" dirty="0" smtClean="0">
              <a:latin typeface="Times New Roman" pitchFamily="18" charset="0"/>
              <a:cs typeface="Times New Roman" pitchFamily="18" charset="0"/>
            </a:endParaRPr>
          </a:p>
          <a:p>
            <a:pPr algn="ctr"/>
            <a:endParaRPr lang="en-US" sz="1100" b="1" i="1" u="sng" dirty="0">
              <a:latin typeface="Times New Roman" pitchFamily="18" charset="0"/>
              <a:cs typeface="Times New Roman" pitchFamily="18" charset="0"/>
            </a:endParaRPr>
          </a:p>
          <a:p>
            <a:pPr algn="ctr"/>
            <a:r>
              <a:rPr lang="en-US" b="1" i="1" u="sng" dirty="0" smtClean="0">
                <a:latin typeface="Times New Roman" pitchFamily="18" charset="0"/>
                <a:cs typeface="Times New Roman" pitchFamily="18" charset="0"/>
              </a:rPr>
              <a:t>Insights </a:t>
            </a:r>
            <a:r>
              <a:rPr lang="en-US" b="1" i="1" u="sng" dirty="0">
                <a:latin typeface="Times New Roman" pitchFamily="18" charset="0"/>
                <a:cs typeface="Times New Roman" pitchFamily="18" charset="0"/>
              </a:rPr>
              <a:t>from the Bench – A Q&amp;A with </a:t>
            </a:r>
          </a:p>
          <a:p>
            <a:pPr algn="ctr"/>
            <a:r>
              <a:rPr lang="en-US" b="1" i="1" u="sng" dirty="0">
                <a:latin typeface="Times New Roman" pitchFamily="18" charset="0"/>
                <a:cs typeface="Times New Roman" pitchFamily="18" charset="0"/>
              </a:rPr>
              <a:t>The Honorable Raymond A. Jackson, United States District Judge</a:t>
            </a:r>
          </a:p>
          <a:p>
            <a:pPr algn="just"/>
            <a:endParaRPr lang="en-US" sz="1100" b="1" i="1" dirty="0" smtClean="0">
              <a:effectLst/>
              <a:latin typeface="Times New Roman"/>
              <a:ea typeface="Times New Roman"/>
            </a:endParaRPr>
          </a:p>
          <a:p>
            <a:r>
              <a:rPr lang="en-US" sz="1100" b="1" i="1" dirty="0">
                <a:latin typeface="Times New Roman" pitchFamily="18" charset="0"/>
                <a:cs typeface="Times New Roman" pitchFamily="18" charset="0"/>
              </a:rPr>
              <a:t>1. Best advice you received about how to be an effective </a:t>
            </a:r>
            <a:r>
              <a:rPr lang="en-US" sz="1100" b="1" i="1" dirty="0" smtClean="0">
                <a:latin typeface="Times New Roman" pitchFamily="18" charset="0"/>
                <a:cs typeface="Times New Roman" pitchFamily="18" charset="0"/>
              </a:rPr>
              <a:t>judge:</a:t>
            </a:r>
            <a:endParaRPr lang="en-US" sz="1100" b="1" i="1" dirty="0">
              <a:latin typeface="Times New Roman" pitchFamily="18" charset="0"/>
              <a:cs typeface="Times New Roman" pitchFamily="18" charset="0"/>
            </a:endParaRPr>
          </a:p>
          <a:p>
            <a:r>
              <a:rPr lang="en-US" sz="1100" dirty="0">
                <a:latin typeface="Times New Roman" pitchFamily="18" charset="0"/>
                <a:cs typeface="Times New Roman" pitchFamily="18" charset="0"/>
              </a:rPr>
              <a:t> </a:t>
            </a:r>
          </a:p>
          <a:p>
            <a:r>
              <a:rPr lang="en-US" sz="1100" dirty="0">
                <a:latin typeface="Times New Roman" pitchFamily="18" charset="0"/>
                <a:cs typeface="Times New Roman" pitchFamily="18" charset="0"/>
              </a:rPr>
              <a:t>A judge must be an active listener. Too frequently one hears what is being said without actively processing what is being said. A judge must do critical listening and thinking to have a clear understanding of the communication. And by all means, a judge must be prepared. Being prepared will certainly facilitate an understanding of what is being communicated.</a:t>
            </a:r>
          </a:p>
          <a:p>
            <a:r>
              <a:rPr lang="en-US" sz="1100" dirty="0">
                <a:latin typeface="Times New Roman" pitchFamily="18" charset="0"/>
                <a:cs typeface="Times New Roman" pitchFamily="18" charset="0"/>
              </a:rPr>
              <a:t> </a:t>
            </a:r>
          </a:p>
          <a:p>
            <a:r>
              <a:rPr lang="en-US" sz="1100" b="1" i="1" dirty="0">
                <a:latin typeface="Times New Roman" pitchFamily="18" charset="0"/>
                <a:cs typeface="Times New Roman" pitchFamily="18" charset="0"/>
              </a:rPr>
              <a:t>2. What advice would you give a young lawyer starting a legal career?</a:t>
            </a:r>
          </a:p>
          <a:p>
            <a:r>
              <a:rPr lang="en-US" sz="1100" dirty="0">
                <a:latin typeface="Times New Roman" pitchFamily="18" charset="0"/>
                <a:cs typeface="Times New Roman" pitchFamily="18" charset="0"/>
              </a:rPr>
              <a:t> </a:t>
            </a:r>
          </a:p>
          <a:p>
            <a:r>
              <a:rPr lang="en-US" sz="1100" dirty="0">
                <a:latin typeface="Times New Roman" pitchFamily="18" charset="0"/>
                <a:cs typeface="Times New Roman" pitchFamily="18" charset="0"/>
              </a:rPr>
              <a:t>There are many suggestions I would give a young lawyer starting a legal career. Among them, I recommend that a young lawyer find a mentor to provide solid legal and personal guidance. An effective mentor will aid the lawyer in avoiding a variety of pitfalls. Secondly, to promote professional growth and reduce stress, I suggest that a new attorney allow time in his or her schedule to participate in some family, community and/or bar association activities. The natural tendency may be to dedicate every hour to professional work to the exclusion of even adequate family interaction. It may be easier to get another job than to rebuild frayed family or other relationships. Finally, I recommend that a new lawyer maintain an open mind about career choices.  You may find professional satisfaction in a career choice far different from the career choice(s) planned in the first few years out of law school.</a:t>
            </a:r>
          </a:p>
          <a:p>
            <a:r>
              <a:rPr lang="en-US" sz="1100" dirty="0">
                <a:latin typeface="Times New Roman" pitchFamily="18" charset="0"/>
                <a:cs typeface="Times New Roman" pitchFamily="18" charset="0"/>
              </a:rPr>
              <a:t> </a:t>
            </a:r>
          </a:p>
          <a:p>
            <a:r>
              <a:rPr lang="en-US" sz="1100" b="1" i="1" dirty="0">
                <a:latin typeface="Times New Roman" pitchFamily="18" charset="0"/>
                <a:cs typeface="Times New Roman" pitchFamily="18" charset="0"/>
              </a:rPr>
              <a:t>3. What constructive comments would you provide to assist lawyers practicing before you?</a:t>
            </a:r>
          </a:p>
          <a:p>
            <a:r>
              <a:rPr lang="en-US" sz="1100" dirty="0">
                <a:latin typeface="Times New Roman" pitchFamily="18" charset="0"/>
                <a:cs typeface="Times New Roman" pitchFamily="18" charset="0"/>
              </a:rPr>
              <a:t> </a:t>
            </a:r>
          </a:p>
          <a:p>
            <a:r>
              <a:rPr lang="en-US" sz="1100" dirty="0">
                <a:latin typeface="Times New Roman" pitchFamily="18" charset="0"/>
                <a:cs typeface="Times New Roman" pitchFamily="18" charset="0"/>
              </a:rPr>
              <a:t>My comments are obvious but important. I have found that some counsel do not follow the obvious. Be punctual for court and be prepared.  Moreover, it will improve counsel’s advocacy to have a firm understanding of the Federal Criminal and Civil Rules of Procedure, Federal Rules of Evidence, and the Local Rules of Court.</a:t>
            </a:r>
          </a:p>
          <a:p>
            <a:r>
              <a:rPr lang="en-US" sz="1100" dirty="0">
                <a:latin typeface="Times New Roman" pitchFamily="18" charset="0"/>
                <a:cs typeface="Times New Roman" pitchFamily="18" charset="0"/>
              </a:rPr>
              <a:t> </a:t>
            </a:r>
          </a:p>
          <a:p>
            <a:r>
              <a:rPr lang="en-US" sz="1100" b="1" i="1" dirty="0">
                <a:latin typeface="Times New Roman" pitchFamily="18" charset="0"/>
                <a:cs typeface="Times New Roman" pitchFamily="18" charset="0"/>
              </a:rPr>
              <a:t>4. What are some of your pet peeves that you see occasionally or fairly consistently in written filings, during oral argument, or otherwise? </a:t>
            </a:r>
          </a:p>
          <a:p>
            <a:r>
              <a:rPr lang="en-US" sz="1100" dirty="0">
                <a:latin typeface="Times New Roman" pitchFamily="18" charset="0"/>
                <a:cs typeface="Times New Roman" pitchFamily="18" charset="0"/>
              </a:rPr>
              <a:t> </a:t>
            </a:r>
          </a:p>
          <a:p>
            <a:r>
              <a:rPr lang="en-US" sz="1100" dirty="0">
                <a:latin typeface="Times New Roman" pitchFamily="18" charset="0"/>
                <a:cs typeface="Times New Roman" pitchFamily="18" charset="0"/>
              </a:rPr>
              <a:t>The following are some of the occurrences that concern me:</a:t>
            </a:r>
          </a:p>
          <a:p>
            <a:r>
              <a:rPr lang="en-US" sz="1100" dirty="0">
                <a:latin typeface="Times New Roman" pitchFamily="18" charset="0"/>
                <a:cs typeface="Times New Roman" pitchFamily="18" charset="0"/>
              </a:rPr>
              <a:t>-It is unacceptable to file a memorandum of law in support of a dispositive motion or a substantive non-dispositive motion without citing a single case, statute or regulation, that is, without providing any authority.</a:t>
            </a:r>
          </a:p>
          <a:p>
            <a:r>
              <a:rPr lang="en-US" sz="1100" dirty="0">
                <a:latin typeface="Times New Roman" pitchFamily="18" charset="0"/>
                <a:cs typeface="Times New Roman" pitchFamily="18" charset="0"/>
              </a:rPr>
              <a:t>-It is inappropriate for counsel, a paralegal or other counsel staff to seek what is clearly legal guidance from a judge’s law clerks on matters of trial litigation (for example, asking whether the judge wants a motion filed).</a:t>
            </a:r>
          </a:p>
          <a:p>
            <a:r>
              <a:rPr lang="en-US" sz="1100" dirty="0">
                <a:latin typeface="Times New Roman" pitchFamily="18" charset="0"/>
                <a:cs typeface="Times New Roman" pitchFamily="18" charset="0"/>
              </a:rPr>
              <a:t>-In criminal cases, the Court is delayed when counsel is reviewing a plea agreement or other document with the Defendant at the time Court is to start. This delay may be avoided by the early arrival of counsel or a visit with the Defendant the day before the hearing. </a:t>
            </a:r>
          </a:p>
          <a:p>
            <a:r>
              <a:rPr lang="en-US" sz="1100" dirty="0">
                <a:latin typeface="Times New Roman" pitchFamily="18" charset="0"/>
                <a:cs typeface="Times New Roman" pitchFamily="18" charset="0"/>
              </a:rPr>
              <a:t>-It is inappropriate when counsel does not control his or her facial expressions or bodily responses when displeased with a witness, opposing counsel or the Court.</a:t>
            </a:r>
          </a:p>
          <a:p>
            <a:r>
              <a:rPr lang="en-US" sz="1100" dirty="0">
                <a:latin typeface="Times New Roman" pitchFamily="18" charset="0"/>
                <a:cs typeface="Times New Roman" pitchFamily="18" charset="0"/>
              </a:rPr>
              <a:t> </a:t>
            </a:r>
          </a:p>
          <a:p>
            <a:r>
              <a:rPr lang="en-US" sz="1100" dirty="0">
                <a:latin typeface="Times New Roman" pitchFamily="18" charset="0"/>
                <a:cs typeface="Times New Roman" pitchFamily="18" charset="0"/>
              </a:rPr>
              <a:t> </a:t>
            </a:r>
          </a:p>
          <a:p>
            <a:r>
              <a:rPr lang="en-US" sz="1100" b="1" i="1" dirty="0">
                <a:latin typeface="Times New Roman" pitchFamily="18" charset="0"/>
                <a:cs typeface="Times New Roman" pitchFamily="18" charset="0"/>
              </a:rPr>
              <a:t>5. Are civility and professionalism as strong today as they were 10 years ago?</a:t>
            </a:r>
          </a:p>
          <a:p>
            <a:r>
              <a:rPr lang="en-US" sz="1100" dirty="0">
                <a:latin typeface="Times New Roman" pitchFamily="18" charset="0"/>
                <a:cs typeface="Times New Roman" pitchFamily="18" charset="0"/>
              </a:rPr>
              <a:t> </a:t>
            </a:r>
          </a:p>
          <a:p>
            <a:r>
              <a:rPr lang="en-US" sz="1100" dirty="0">
                <a:latin typeface="Times New Roman" pitchFamily="18" charset="0"/>
                <a:cs typeface="Times New Roman" pitchFamily="18" charset="0"/>
              </a:rPr>
              <a:t>Generally, civility and professionalism remain as strong as they were ten years ago. This is so because steady emphasis has been put on the need for civility and professionalism. An exception may be found for counsel who frequently appear in federal court in a certain civil practice area. They are often uncivil, combative, and unprofessional with each other.  Although the clients and/ or counsel may be able to absolve any monetary sanctions the Court may impose, the Court condemns this conduct and it will deploy innovative and effective ways to curb this lack of civility and professionalism of counsel.</a:t>
            </a:r>
          </a:p>
          <a:p>
            <a:r>
              <a:rPr lang="en-US" sz="1100" dirty="0"/>
              <a:t> </a:t>
            </a:r>
          </a:p>
          <a:p>
            <a:r>
              <a:rPr lang="en-US" sz="1100" dirty="0"/>
              <a:t> </a:t>
            </a:r>
          </a:p>
          <a:p>
            <a:pPr algn="just"/>
            <a:endParaRPr lang="en-US" sz="1100" dirty="0">
              <a:effectLst/>
              <a:latin typeface="Times New Roman"/>
              <a:ea typeface="Times New Roman"/>
            </a:endParaRPr>
          </a:p>
        </p:txBody>
      </p:sp>
    </p:spTree>
    <p:extLst>
      <p:ext uri="{BB962C8B-B14F-4D97-AF65-F5344CB8AC3E}">
        <p14:creationId xmlns:p14="http://schemas.microsoft.com/office/powerpoint/2010/main" val="2841411341"/>
      </p:ext>
    </p:extLst>
  </p:cSld>
  <p:clrMapOvr>
    <a:masterClrMapping/>
  </p:clrMapOvr>
  <p:timing>
    <p:tnLst>
      <p:par>
        <p:cTn id="1" dur="indefinite" restart="never" nodeType="tmRoot"/>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p:cNvSpPr txBox="1"/>
          <p:nvPr/>
        </p:nvSpPr>
        <p:spPr>
          <a:xfrm>
            <a:off x="319881" y="304800"/>
            <a:ext cx="6858000" cy="8971687"/>
          </a:xfrm>
          <a:prstGeom prst="rect">
            <a:avLst/>
          </a:prstGeom>
          <a:noFill/>
          <a:ln w="38100">
            <a:solidFill>
              <a:schemeClr val="accent1"/>
            </a:solidFill>
          </a:ln>
        </p:spPr>
        <p:txBody>
          <a:bodyPr wrap="square" rtlCol="0">
            <a:spAutoFit/>
          </a:bodyPr>
          <a:lstStyle/>
          <a:p>
            <a:pPr algn="ctr"/>
            <a:r>
              <a:rPr lang="en-US" sz="1100" b="1" i="1" u="sng" dirty="0">
                <a:latin typeface="Times New Roman" pitchFamily="18" charset="0"/>
                <a:cs typeface="Times New Roman" pitchFamily="18" charset="0"/>
              </a:rPr>
              <a:t>Insights from the Bench – A Q&amp;A with </a:t>
            </a:r>
          </a:p>
          <a:p>
            <a:pPr algn="ctr"/>
            <a:r>
              <a:rPr lang="en-US" sz="1100" b="1" i="1" u="sng" dirty="0">
                <a:latin typeface="Times New Roman" pitchFamily="18" charset="0"/>
                <a:cs typeface="Times New Roman" pitchFamily="18" charset="0"/>
              </a:rPr>
              <a:t>The Honorable Raymond A. Jackson, United States District </a:t>
            </a:r>
            <a:r>
              <a:rPr lang="en-US" sz="1100" b="1" i="1" u="sng" dirty="0" smtClean="0">
                <a:latin typeface="Times New Roman" pitchFamily="18" charset="0"/>
                <a:cs typeface="Times New Roman" pitchFamily="18" charset="0"/>
              </a:rPr>
              <a:t>Judge (continued)</a:t>
            </a:r>
            <a:endParaRPr lang="en-US" sz="1100" b="1" i="1" u="sng" dirty="0">
              <a:latin typeface="Times New Roman" pitchFamily="18" charset="0"/>
              <a:cs typeface="Times New Roman" pitchFamily="18" charset="0"/>
            </a:endParaRPr>
          </a:p>
          <a:p>
            <a:endParaRPr lang="en-US" sz="1100" b="1" i="1" dirty="0" smtClean="0">
              <a:latin typeface="Times New Roman" pitchFamily="18" charset="0"/>
              <a:cs typeface="Times New Roman" pitchFamily="18" charset="0"/>
            </a:endParaRPr>
          </a:p>
          <a:p>
            <a:r>
              <a:rPr lang="en-US" sz="1100" b="1" i="1" dirty="0" smtClean="0">
                <a:latin typeface="Times New Roman" pitchFamily="18" charset="0"/>
                <a:cs typeface="Times New Roman" pitchFamily="18" charset="0"/>
              </a:rPr>
              <a:t>6</a:t>
            </a:r>
            <a:r>
              <a:rPr lang="en-US" sz="1100" b="1" i="1" dirty="0">
                <a:latin typeface="Times New Roman" pitchFamily="18" charset="0"/>
                <a:cs typeface="Times New Roman" pitchFamily="18" charset="0"/>
              </a:rPr>
              <a:t>. What is the best part of being a judge? What is the worst or hardest part?</a:t>
            </a:r>
          </a:p>
          <a:p>
            <a:r>
              <a:rPr lang="en-US" sz="1100" dirty="0">
                <a:latin typeface="Times New Roman" pitchFamily="18" charset="0"/>
                <a:cs typeface="Times New Roman" pitchFamily="18" charset="0"/>
              </a:rPr>
              <a:t> </a:t>
            </a:r>
          </a:p>
          <a:p>
            <a:r>
              <a:rPr lang="en-US" sz="1100" dirty="0">
                <a:latin typeface="Times New Roman" pitchFamily="18" charset="0"/>
                <a:cs typeface="Times New Roman" pitchFamily="18" charset="0"/>
              </a:rPr>
              <a:t>There are many noteworthy aspects of being a judge. Among them is the opportunity to resolve or participate in the resolution of some of the most complex and challenging legal issues of our day with the assistance of some of the most intellectually able members in the profession.  One of the most challenging tasks is the imposition of a sentence that is just and fair in cases where my judicial discretion has been circumscribed by the requirement that I impose a mandatory minimum and/or consecutive sentence. In these instances it is clear that a mandatory minimum sentence and/or a consecutive sentence will not yield a sentence that is “sufficient but not greater than necessary” as mandated by the Sentencing Reform Act. These two statutory mandates occasionally conflict.</a:t>
            </a:r>
          </a:p>
          <a:p>
            <a:r>
              <a:rPr lang="en-US" sz="1100" dirty="0">
                <a:latin typeface="Times New Roman" pitchFamily="18" charset="0"/>
                <a:cs typeface="Times New Roman" pitchFamily="18" charset="0"/>
              </a:rPr>
              <a:t> </a:t>
            </a:r>
          </a:p>
          <a:p>
            <a:r>
              <a:rPr lang="en-US" sz="1100" b="1" i="1" dirty="0">
                <a:latin typeface="Times New Roman" pitchFamily="18" charset="0"/>
                <a:cs typeface="Times New Roman" pitchFamily="18" charset="0"/>
              </a:rPr>
              <a:t>7. What memory or event from your early years motivated you to study law?</a:t>
            </a:r>
          </a:p>
          <a:p>
            <a:r>
              <a:rPr lang="en-US" sz="1100" dirty="0">
                <a:latin typeface="Times New Roman" pitchFamily="18" charset="0"/>
                <a:cs typeface="Times New Roman" pitchFamily="18" charset="0"/>
              </a:rPr>
              <a:t> </a:t>
            </a:r>
          </a:p>
          <a:p>
            <a:r>
              <a:rPr lang="en-US" sz="1100" dirty="0" smtClean="0">
                <a:latin typeface="Times New Roman" pitchFamily="18" charset="0"/>
                <a:cs typeface="Times New Roman" pitchFamily="18" charset="0"/>
              </a:rPr>
              <a:t>One of the </a:t>
            </a:r>
            <a:r>
              <a:rPr lang="en-US" sz="1100" dirty="0">
                <a:latin typeface="Times New Roman" pitchFamily="18" charset="0"/>
                <a:cs typeface="Times New Roman" pitchFamily="18" charset="0"/>
              </a:rPr>
              <a:t>primary </a:t>
            </a:r>
            <a:r>
              <a:rPr lang="en-US" sz="1100" dirty="0" smtClean="0">
                <a:latin typeface="Times New Roman" pitchFamily="18" charset="0"/>
                <a:cs typeface="Times New Roman" pitchFamily="18" charset="0"/>
              </a:rPr>
              <a:t>factors which </a:t>
            </a:r>
            <a:r>
              <a:rPr lang="en-US" sz="1100" dirty="0">
                <a:latin typeface="Times New Roman" pitchFamily="18" charset="0"/>
                <a:cs typeface="Times New Roman" pitchFamily="18" charset="0"/>
              </a:rPr>
              <a:t>stimulated my interest in learning much about the law and eventually to study law </a:t>
            </a:r>
            <a:r>
              <a:rPr lang="en-US" sz="1100" dirty="0" smtClean="0">
                <a:latin typeface="Times New Roman" pitchFamily="18" charset="0"/>
                <a:cs typeface="Times New Roman" pitchFamily="18" charset="0"/>
              </a:rPr>
              <a:t>were </a:t>
            </a:r>
            <a:r>
              <a:rPr lang="en-US" sz="1100" dirty="0">
                <a:latin typeface="Times New Roman" pitchFamily="18" charset="0"/>
                <a:cs typeface="Times New Roman" pitchFamily="18" charset="0"/>
              </a:rPr>
              <a:t>the </a:t>
            </a:r>
            <a:r>
              <a:rPr lang="en-US" sz="1100" dirty="0" smtClean="0">
                <a:latin typeface="Times New Roman" pitchFamily="18" charset="0"/>
                <a:cs typeface="Times New Roman" pitchFamily="18" charset="0"/>
              </a:rPr>
              <a:t>injustices </a:t>
            </a:r>
            <a:r>
              <a:rPr lang="en-US" sz="1100" dirty="0">
                <a:latin typeface="Times New Roman" pitchFamily="18" charset="0"/>
                <a:cs typeface="Times New Roman" pitchFamily="18" charset="0"/>
              </a:rPr>
              <a:t>my family and others endured because of our racial classification. During my primary and secondary years of education, I was puzzled by the legal system’s professed egalitarian principles, yet its predictably </a:t>
            </a:r>
            <a:r>
              <a:rPr lang="en-US" sz="1100" dirty="0" smtClean="0">
                <a:latin typeface="Times New Roman" pitchFamily="18" charset="0"/>
                <a:cs typeface="Times New Roman" pitchFamily="18" charset="0"/>
              </a:rPr>
              <a:t>biased </a:t>
            </a:r>
            <a:r>
              <a:rPr lang="en-US" sz="1100" dirty="0">
                <a:latin typeface="Times New Roman" pitchFamily="18" charset="0"/>
                <a:cs typeface="Times New Roman" pitchFamily="18" charset="0"/>
              </a:rPr>
              <a:t>treatment of Blacks. I wanted to be a lawyer who used </a:t>
            </a:r>
            <a:r>
              <a:rPr lang="en-US" sz="1100" dirty="0" smtClean="0">
                <a:latin typeface="Times New Roman" pitchFamily="18" charset="0"/>
                <a:cs typeface="Times New Roman" pitchFamily="18" charset="0"/>
              </a:rPr>
              <a:t>egalitarian </a:t>
            </a:r>
            <a:r>
              <a:rPr lang="en-US" sz="1100" dirty="0">
                <a:latin typeface="Times New Roman" pitchFamily="18" charset="0"/>
                <a:cs typeface="Times New Roman" pitchFamily="18" charset="0"/>
              </a:rPr>
              <a:t>principles to justly resolve conflict.</a:t>
            </a:r>
          </a:p>
          <a:p>
            <a:r>
              <a:rPr lang="en-US" sz="1100" dirty="0">
                <a:latin typeface="Times New Roman" pitchFamily="18" charset="0"/>
                <a:cs typeface="Times New Roman" pitchFamily="18" charset="0"/>
              </a:rPr>
              <a:t> </a:t>
            </a:r>
          </a:p>
          <a:p>
            <a:r>
              <a:rPr lang="en-US" sz="1100" dirty="0">
                <a:latin typeface="Times New Roman" pitchFamily="18" charset="0"/>
                <a:cs typeface="Times New Roman" pitchFamily="18" charset="0"/>
              </a:rPr>
              <a:t> </a:t>
            </a:r>
          </a:p>
          <a:p>
            <a:r>
              <a:rPr lang="en-US" sz="1100" b="1" i="1" dirty="0">
                <a:latin typeface="Times New Roman" pitchFamily="18" charset="0"/>
                <a:cs typeface="Times New Roman" pitchFamily="18" charset="0"/>
              </a:rPr>
              <a:t>8. What, if anything, do you miss about being on the other side of the bench as a practicing lawyer?</a:t>
            </a:r>
          </a:p>
          <a:p>
            <a:r>
              <a:rPr lang="en-US" sz="1100" dirty="0">
                <a:latin typeface="Times New Roman" pitchFamily="18" charset="0"/>
                <a:cs typeface="Times New Roman" pitchFamily="18" charset="0"/>
              </a:rPr>
              <a:t> </a:t>
            </a:r>
          </a:p>
          <a:p>
            <a:r>
              <a:rPr lang="en-US" sz="1100" dirty="0">
                <a:latin typeface="Times New Roman" pitchFamily="18" charset="0"/>
                <a:cs typeface="Times New Roman" pitchFamily="18" charset="0"/>
              </a:rPr>
              <a:t>Before I became a judge I had been a member of the Executive Committee of the Virginia State Bar, Bar Council, Chairman of the Standing Committee on Lawyer Discipline, President of the Old Dominion Bar, and an active member of other bar associations and community organizations.  As a judge, I am prohibited by the Code of Judicial Conduct from fund raising, potential conflicts and any appearances of impropriety. So, I miss the depth of comradeship derived from bar activities.</a:t>
            </a:r>
          </a:p>
          <a:p>
            <a:r>
              <a:rPr lang="en-US" sz="1100" dirty="0">
                <a:latin typeface="Times New Roman" pitchFamily="18" charset="0"/>
                <a:cs typeface="Times New Roman" pitchFamily="18" charset="0"/>
              </a:rPr>
              <a:t> </a:t>
            </a:r>
          </a:p>
          <a:p>
            <a:r>
              <a:rPr lang="en-US" sz="1100" b="1" i="1" dirty="0">
                <a:latin typeface="Times New Roman" pitchFamily="18" charset="0"/>
                <a:cs typeface="Times New Roman" pitchFamily="18" charset="0"/>
              </a:rPr>
              <a:t>9. Identify a most unusual/humorous moment in your </a:t>
            </a:r>
            <a:r>
              <a:rPr lang="en-US" sz="1100" b="1" i="1" dirty="0" smtClean="0">
                <a:latin typeface="Times New Roman" pitchFamily="18" charset="0"/>
                <a:cs typeface="Times New Roman" pitchFamily="18" charset="0"/>
              </a:rPr>
              <a:t>courtroom:</a:t>
            </a:r>
            <a:endParaRPr lang="en-US" sz="1100" b="1" i="1" dirty="0">
              <a:latin typeface="Times New Roman" pitchFamily="18" charset="0"/>
              <a:cs typeface="Times New Roman" pitchFamily="18" charset="0"/>
            </a:endParaRPr>
          </a:p>
          <a:p>
            <a:r>
              <a:rPr lang="en-US" sz="1100" dirty="0">
                <a:latin typeface="Times New Roman" pitchFamily="18" charset="0"/>
                <a:cs typeface="Times New Roman" pitchFamily="18" charset="0"/>
              </a:rPr>
              <a:t> </a:t>
            </a:r>
          </a:p>
          <a:p>
            <a:r>
              <a:rPr lang="en-US" sz="1100" dirty="0">
                <a:latin typeface="Times New Roman" pitchFamily="18" charset="0"/>
                <a:cs typeface="Times New Roman" pitchFamily="18" charset="0"/>
              </a:rPr>
              <a:t>On one occasion I was conducting individual examination of jurors in a criminal case in the jury room with the defendant and counsel while other prospective jurors were seated in the courtroom. After I questioned each juror I said, “You are excused” for them to return to the courtroom until the individual examinations were over. When I returned to the courtroom, I discovered the jurors had left the courthouse. I then realized that I failed to tell them they were excused to return to the courtroom. I do not make that mistake anymore. </a:t>
            </a:r>
          </a:p>
          <a:p>
            <a:r>
              <a:rPr lang="en-US" sz="1100" dirty="0">
                <a:latin typeface="Times New Roman" pitchFamily="18" charset="0"/>
                <a:cs typeface="Times New Roman" pitchFamily="18" charset="0"/>
              </a:rPr>
              <a:t> </a:t>
            </a:r>
          </a:p>
          <a:p>
            <a:r>
              <a:rPr lang="en-US" sz="1100" b="1" i="1" dirty="0">
                <a:latin typeface="Times New Roman" pitchFamily="18" charset="0"/>
                <a:cs typeface="Times New Roman" pitchFamily="18" charset="0"/>
              </a:rPr>
              <a:t>10. What changes have you seen in the practice of law since taking the bench?</a:t>
            </a:r>
          </a:p>
          <a:p>
            <a:r>
              <a:rPr lang="en-US" sz="1100" dirty="0">
                <a:latin typeface="Times New Roman" pitchFamily="18" charset="0"/>
                <a:cs typeface="Times New Roman" pitchFamily="18" charset="0"/>
              </a:rPr>
              <a:t> </a:t>
            </a:r>
          </a:p>
          <a:p>
            <a:r>
              <a:rPr lang="en-US" sz="1100" dirty="0">
                <a:latin typeface="Times New Roman" pitchFamily="18" charset="0"/>
                <a:cs typeface="Times New Roman" pitchFamily="18" charset="0"/>
              </a:rPr>
              <a:t>I have seen several major changes since I became a judge. In the criminal </a:t>
            </a:r>
            <a:r>
              <a:rPr lang="en-US" sz="1100" dirty="0" smtClean="0">
                <a:latin typeface="Times New Roman" pitchFamily="18" charset="0"/>
                <a:cs typeface="Times New Roman" pitchFamily="18" charset="0"/>
              </a:rPr>
              <a:t>area, </a:t>
            </a:r>
            <a:r>
              <a:rPr lang="en-US" sz="1100" dirty="0">
                <a:latin typeface="Times New Roman" pitchFamily="18" charset="0"/>
                <a:cs typeface="Times New Roman" pitchFamily="18" charset="0"/>
              </a:rPr>
              <a:t>in 2005, the United States Supreme Court held that the federal sentencing guidelines are advisory, a tremendous relief for defendants and the judges who must sentence defendants. In the civil </a:t>
            </a:r>
            <a:r>
              <a:rPr lang="en-US" sz="1100" dirty="0" smtClean="0">
                <a:latin typeface="Times New Roman" pitchFamily="18" charset="0"/>
                <a:cs typeface="Times New Roman" pitchFamily="18" charset="0"/>
              </a:rPr>
              <a:t>area, </a:t>
            </a:r>
            <a:r>
              <a:rPr lang="en-US" sz="1100" dirty="0">
                <a:latin typeface="Times New Roman" pitchFamily="18" charset="0"/>
                <a:cs typeface="Times New Roman" pitchFamily="18" charset="0"/>
              </a:rPr>
              <a:t>there is the advent of e-discovery which expands and complicates civil discovery. Additionally, litigation moves much </a:t>
            </a:r>
            <a:r>
              <a:rPr lang="en-US" sz="1100" dirty="0" smtClean="0">
                <a:latin typeface="Times New Roman" pitchFamily="18" charset="0"/>
                <a:cs typeface="Times New Roman" pitchFamily="18" charset="0"/>
              </a:rPr>
              <a:t>more quickly </a:t>
            </a:r>
            <a:r>
              <a:rPr lang="en-US" sz="1100" dirty="0">
                <a:latin typeface="Times New Roman" pitchFamily="18" charset="0"/>
                <a:cs typeface="Times New Roman" pitchFamily="18" charset="0"/>
              </a:rPr>
              <a:t>with the advent of electronic case filing. Counsel can file complaints and motions 24/7. But also as a judge I am able to electronically rule on motions thereby decreasing the turnaround time for disposition of motions. Finally, I have observed a dramatic decrease in the number of criminal and civil trials. More defendants are accepting guilty pleas in criminal cases and more civil cases are being resolved through mediation, arbitration, settlements with Magistrate Judges or other means.</a:t>
            </a:r>
          </a:p>
          <a:p>
            <a:r>
              <a:rPr lang="en-US" sz="1200" dirty="0">
                <a:latin typeface="Times New Roman" pitchFamily="18" charset="0"/>
                <a:cs typeface="Times New Roman" pitchFamily="18" charset="0"/>
              </a:rPr>
              <a:t> </a:t>
            </a:r>
          </a:p>
          <a:p>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3642983071"/>
      </p:ext>
    </p:extLst>
  </p:cSld>
  <p:clrMapOvr>
    <a:masterClrMapping/>
  </p:clrMapOvr>
  <p:timing>
    <p:tnLst>
      <p:par>
        <p:cTn id="1" dur="indefinite" restart="never" nodeType="tmRoot"/>
      </p:par>
    </p:tn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angle 2"/>
          <p:cNvSpPr/>
          <p:nvPr/>
        </p:nvSpPr>
        <p:spPr>
          <a:xfrm>
            <a:off x="175083" y="160613"/>
            <a:ext cx="7155198" cy="1661993"/>
          </a:xfrm>
          <a:prstGeom prst="rect">
            <a:avLst/>
          </a:prstGeom>
          <a:solidFill>
            <a:schemeClr val="accent5">
              <a:lumMod val="20000"/>
              <a:lumOff val="80000"/>
            </a:schemeClr>
          </a:solidFill>
        </p:spPr>
        <p:txBody>
          <a:bodyPr wrap="square">
            <a:spAutoFit/>
          </a:bodyPr>
          <a:lstStyle/>
          <a:p>
            <a:pPr algn="just"/>
            <a:r>
              <a:rPr lang="en-US" sz="2400" b="1" dirty="0" err="1" smtClean="0">
                <a:solidFill>
                  <a:schemeClr val="accent1"/>
                </a:solidFill>
                <a:effectLst/>
                <a:latin typeface="Arial"/>
                <a:ea typeface="Times New Roman"/>
              </a:rPr>
              <a:t>EDVA</a:t>
            </a:r>
            <a:r>
              <a:rPr lang="en-US" sz="2400" b="1" dirty="0" smtClean="0">
                <a:solidFill>
                  <a:schemeClr val="accent1"/>
                </a:solidFill>
                <a:effectLst/>
                <a:latin typeface="Arial"/>
                <a:ea typeface="Times New Roman"/>
              </a:rPr>
              <a:t> CLERK’S               </a:t>
            </a:r>
            <a:endParaRPr lang="en-US" sz="2400" dirty="0" smtClean="0">
              <a:solidFill>
                <a:schemeClr val="accent1"/>
              </a:solidFill>
              <a:effectLst/>
              <a:latin typeface="Times New Roman"/>
              <a:ea typeface="Times New Roman"/>
            </a:endParaRPr>
          </a:p>
          <a:p>
            <a:pPr algn="just"/>
            <a:r>
              <a:rPr lang="en-US" sz="2400" b="1" dirty="0" smtClean="0">
                <a:solidFill>
                  <a:schemeClr val="accent1"/>
                </a:solidFill>
                <a:effectLst/>
                <a:latin typeface="Arial"/>
                <a:ea typeface="Times New Roman"/>
              </a:rPr>
              <a:t>CORNER</a:t>
            </a:r>
            <a:endParaRPr lang="en-US" sz="2400" dirty="0" smtClean="0">
              <a:solidFill>
                <a:schemeClr val="accent1"/>
              </a:solidFill>
              <a:effectLst/>
              <a:latin typeface="Times New Roman"/>
              <a:ea typeface="Times New Roman"/>
            </a:endParaRPr>
          </a:p>
          <a:p>
            <a:pPr algn="just"/>
            <a:r>
              <a:rPr lang="en-US" b="1" i="1" dirty="0" smtClean="0">
                <a:solidFill>
                  <a:schemeClr val="accent1"/>
                </a:solidFill>
                <a:effectLst/>
                <a:latin typeface="Garamond"/>
                <a:ea typeface="Times New Roman"/>
                <a:cs typeface="Arial"/>
              </a:rPr>
              <a:t>Practical Tips and Announcements </a:t>
            </a:r>
            <a:endParaRPr lang="en-US" sz="1600" dirty="0" smtClean="0">
              <a:solidFill>
                <a:schemeClr val="accent1"/>
              </a:solidFill>
              <a:effectLst/>
              <a:latin typeface="Times New Roman"/>
              <a:ea typeface="Times New Roman"/>
            </a:endParaRPr>
          </a:p>
          <a:p>
            <a:pPr algn="just"/>
            <a:r>
              <a:rPr lang="en-US" b="1" i="1" dirty="0" smtClean="0">
                <a:solidFill>
                  <a:schemeClr val="accent1"/>
                </a:solidFill>
                <a:effectLst/>
                <a:latin typeface="Garamond"/>
                <a:ea typeface="Times New Roman"/>
                <a:cs typeface="Arial"/>
              </a:rPr>
              <a:t>from the Norfolk and Newport News </a:t>
            </a:r>
            <a:endParaRPr lang="en-US" sz="1600" dirty="0" smtClean="0">
              <a:solidFill>
                <a:schemeClr val="accent1"/>
              </a:solidFill>
              <a:effectLst/>
              <a:latin typeface="Times New Roman"/>
              <a:ea typeface="Times New Roman"/>
            </a:endParaRPr>
          </a:p>
          <a:p>
            <a:pPr algn="just"/>
            <a:r>
              <a:rPr lang="en-US" b="1" i="1" dirty="0" smtClean="0">
                <a:solidFill>
                  <a:schemeClr val="accent1"/>
                </a:solidFill>
                <a:effectLst/>
                <a:latin typeface="Garamond"/>
                <a:ea typeface="Times New Roman"/>
                <a:cs typeface="Arial"/>
              </a:rPr>
              <a:t>Divisions Clerk’s Offices</a:t>
            </a:r>
            <a:endParaRPr lang="en-US" sz="1600" dirty="0">
              <a:solidFill>
                <a:schemeClr val="accent1"/>
              </a:solidFill>
              <a:effectLst/>
              <a:latin typeface="Times New Roman"/>
              <a:ea typeface="Times New Roman"/>
            </a:endParaRPr>
          </a:p>
        </p:txBody>
      </p:sp>
      <p:pic>
        <p:nvPicPr>
          <p:cNvPr id="5" name="Picture 4" descr="C:\Program Files\Microsoft Office\MEDIA\CAGCAT10\j0300840.wm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79002">
            <a:off x="4940335" y="228732"/>
            <a:ext cx="1933957" cy="1570663"/>
          </a:xfrm>
          <a:prstGeom prst="rect">
            <a:avLst/>
          </a:prstGeom>
          <a:noFill/>
          <a:ln>
            <a:noFill/>
          </a:ln>
        </p:spPr>
      </p:pic>
      <p:sp>
        <p:nvSpPr>
          <p:cNvPr id="4" name="Rectangle 3"/>
          <p:cNvSpPr/>
          <p:nvPr/>
        </p:nvSpPr>
        <p:spPr>
          <a:xfrm>
            <a:off x="175083" y="1837646"/>
            <a:ext cx="7155197" cy="2431435"/>
          </a:xfrm>
          <a:prstGeom prst="rect">
            <a:avLst/>
          </a:prstGeom>
          <a:solidFill>
            <a:schemeClr val="accent1"/>
          </a:solidFill>
          <a:ln w="12700">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marL="342900" marR="0" lvl="0" indent="-342900" algn="just">
              <a:spcBef>
                <a:spcPts val="0"/>
              </a:spcBef>
              <a:spcAft>
                <a:spcPts val="0"/>
              </a:spcAft>
              <a:buFont typeface="Symbol"/>
              <a:buChar char=""/>
            </a:pPr>
            <a:r>
              <a:rPr lang="en-US" sz="1150" b="1" dirty="0" smtClean="0">
                <a:effectLst/>
                <a:latin typeface="Garamond"/>
                <a:ea typeface="Times New Roman"/>
                <a:cs typeface="Arial"/>
              </a:rPr>
              <a:t>As of July 15, 2013 all submissions to the Norfolk or Newport News Divisions </a:t>
            </a:r>
            <a:r>
              <a:rPr lang="en-US" sz="1150" b="1" u="sng" dirty="0" smtClean="0">
                <a:effectLst/>
                <a:latin typeface="Garamond"/>
                <a:ea typeface="Times New Roman"/>
                <a:cs typeface="Arial"/>
              </a:rPr>
              <a:t>must</a:t>
            </a:r>
            <a:r>
              <a:rPr lang="en-US" sz="1150" b="1" dirty="0" smtClean="0">
                <a:effectLst/>
                <a:latin typeface="Garamond"/>
                <a:ea typeface="Times New Roman"/>
                <a:cs typeface="Arial"/>
              </a:rPr>
              <a:t>  be filed electronically, unless the document is excluded from e-filing, such as a sealed document. </a:t>
            </a:r>
            <a:endParaRPr lang="en-US" sz="1150" b="1" dirty="0" smtClean="0">
              <a:effectLst/>
              <a:latin typeface="Times New Roman"/>
              <a:ea typeface="Times New Roman"/>
            </a:endParaRPr>
          </a:p>
          <a:p>
            <a:pPr marL="342900" marR="0" lvl="0" indent="-342900" algn="just">
              <a:spcBef>
                <a:spcPts val="0"/>
              </a:spcBef>
              <a:spcAft>
                <a:spcPts val="0"/>
              </a:spcAft>
              <a:buFont typeface="Symbol"/>
              <a:buChar char=""/>
            </a:pPr>
            <a:r>
              <a:rPr lang="en-US" sz="1150" b="1" dirty="0" smtClean="0">
                <a:effectLst/>
                <a:latin typeface="Garamond"/>
                <a:ea typeface="Times New Roman"/>
                <a:cs typeface="Arial"/>
              </a:rPr>
              <a:t>A new docketing event called “Exhibit” has recently been added to both the civil and criminal events under the category “Other Documents.” This event will allow filing users to file additional exhibits to filed documents. </a:t>
            </a:r>
            <a:endParaRPr lang="en-US" sz="1150" b="1" dirty="0" smtClean="0">
              <a:effectLst/>
              <a:latin typeface="Times New Roman"/>
              <a:ea typeface="Times New Roman"/>
            </a:endParaRPr>
          </a:p>
          <a:p>
            <a:pPr marL="342900" marR="0" lvl="0" indent="-342900" algn="just">
              <a:spcBef>
                <a:spcPts val="0"/>
              </a:spcBef>
              <a:spcAft>
                <a:spcPts val="0"/>
              </a:spcAft>
              <a:buFont typeface="Symbol"/>
              <a:buChar char=""/>
            </a:pPr>
            <a:r>
              <a:rPr lang="en-US" sz="1150" b="1" dirty="0" smtClean="0">
                <a:effectLst/>
                <a:latin typeface="Garamond"/>
                <a:ea typeface="Times New Roman"/>
                <a:cs typeface="Arial"/>
              </a:rPr>
              <a:t>Online </a:t>
            </a:r>
            <a:r>
              <a:rPr lang="en-US" sz="1150" b="1" dirty="0" err="1" smtClean="0">
                <a:effectLst/>
                <a:latin typeface="Garamond"/>
                <a:ea typeface="Times New Roman"/>
                <a:cs typeface="Arial"/>
              </a:rPr>
              <a:t>ECF</a:t>
            </a:r>
            <a:r>
              <a:rPr lang="en-US" sz="1150" b="1" dirty="0" smtClean="0">
                <a:effectLst/>
                <a:latin typeface="Garamond"/>
                <a:ea typeface="Times New Roman"/>
                <a:cs typeface="Arial"/>
              </a:rPr>
              <a:t> training opportunities are </a:t>
            </a:r>
            <a:r>
              <a:rPr lang="en-US" sz="1150" b="1" dirty="0">
                <a:latin typeface="Garamond"/>
                <a:ea typeface="Times New Roman"/>
                <a:cs typeface="Arial"/>
              </a:rPr>
              <a:t>available at </a:t>
            </a:r>
            <a:r>
              <a:rPr lang="en-US" sz="1150" b="1" dirty="0">
                <a:latin typeface="Garamond"/>
                <a:ea typeface="Times New Roman"/>
                <a:cs typeface="Arial"/>
              </a:rPr>
              <a:t>http://</a:t>
            </a:r>
            <a:r>
              <a:rPr lang="en-US" sz="1150" b="1" dirty="0" smtClean="0">
                <a:latin typeface="Garamond"/>
                <a:ea typeface="Times New Roman"/>
                <a:cs typeface="Arial"/>
              </a:rPr>
              <a:t>www.vaed.uscourts.gov/ecf/Training.html</a:t>
            </a:r>
            <a:r>
              <a:rPr lang="en-US" sz="1150" b="1" dirty="0" smtClean="0">
                <a:latin typeface="Garamond"/>
                <a:ea typeface="Times New Roman"/>
                <a:cs typeface="Arial"/>
              </a:rPr>
              <a:t>. </a:t>
            </a:r>
          </a:p>
          <a:p>
            <a:pPr marL="342900" marR="0" lvl="0" indent="-342900" algn="just">
              <a:spcBef>
                <a:spcPts val="0"/>
              </a:spcBef>
              <a:spcAft>
                <a:spcPts val="0"/>
              </a:spcAft>
              <a:buFont typeface="Symbol"/>
              <a:buChar char=""/>
            </a:pPr>
            <a:r>
              <a:rPr lang="en-US" sz="1150" b="1" dirty="0" smtClean="0">
                <a:latin typeface="Garamond"/>
                <a:ea typeface="Times New Roman"/>
                <a:cs typeface="Arial"/>
              </a:rPr>
              <a:t>Signing for another attorney – as a reminder it is never permissible for a secretary or paralegal to sign an attorney’s name on a document filed in the Norfolk and Newport News Divisions.   It is permissible for an attorney in your firm to sign for you as long as that attorney is admitted to practice and registered with the Court; the name of the signing attorney should be clearly indicated in typed form below the signature.   However, it is not  permissible in this division for an attorney to sign for opposing counsel or an attorney representing another party, even if the signer has the permission of the other attorney.</a:t>
            </a:r>
            <a:endParaRPr lang="en-US" sz="1150" b="1" dirty="0" smtClean="0">
              <a:effectLst/>
              <a:latin typeface="Times New Roman"/>
              <a:ea typeface="Times New Roman"/>
            </a:endParaRPr>
          </a:p>
          <a:p>
            <a:pPr algn="just"/>
            <a:endParaRPr lang="en-US" sz="1400" b="1" dirty="0">
              <a:effectLst/>
              <a:latin typeface="Times New Roman"/>
              <a:ea typeface="Times New Roman"/>
            </a:endParaRPr>
          </a:p>
        </p:txBody>
      </p:sp>
      <p:sp>
        <p:nvSpPr>
          <p:cNvPr id="6" name="Rectangle 5"/>
          <p:cNvSpPr/>
          <p:nvPr/>
        </p:nvSpPr>
        <p:spPr>
          <a:xfrm>
            <a:off x="190164" y="4059738"/>
            <a:ext cx="7140116" cy="5155257"/>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spcBef>
                <a:spcPts val="1200"/>
              </a:spcBef>
            </a:pPr>
            <a:r>
              <a:rPr lang="en-US" sz="1600" b="1" i="1" u="sng" dirty="0" smtClean="0">
                <a:effectLst/>
                <a:latin typeface="Arial Black"/>
                <a:ea typeface="Times New Roman"/>
                <a:cs typeface="Arial"/>
              </a:rPr>
              <a:t>Upcoming National </a:t>
            </a:r>
            <a:r>
              <a:rPr lang="en-US" sz="1600" b="1" i="1" u="sng" dirty="0" err="1" smtClean="0">
                <a:effectLst/>
                <a:latin typeface="Arial Black"/>
                <a:ea typeface="Times New Roman"/>
                <a:cs typeface="Arial"/>
              </a:rPr>
              <a:t>FBA</a:t>
            </a:r>
            <a:r>
              <a:rPr lang="en-US" sz="1600" b="1" i="1" u="sng" dirty="0" smtClean="0">
                <a:effectLst/>
                <a:latin typeface="Arial Black"/>
                <a:ea typeface="Times New Roman"/>
                <a:cs typeface="Arial"/>
              </a:rPr>
              <a:t> Opportunities </a:t>
            </a:r>
            <a:endParaRPr lang="en-US" sz="1400" dirty="0" smtClean="0">
              <a:effectLst/>
              <a:latin typeface="Times New Roman"/>
              <a:ea typeface="Times New Roman"/>
            </a:endParaRPr>
          </a:p>
          <a:p>
            <a:pPr marL="342900" marR="0" lvl="0" indent="-342900" algn="just">
              <a:spcBef>
                <a:spcPts val="600"/>
              </a:spcBef>
              <a:spcAft>
                <a:spcPts val="0"/>
              </a:spcAft>
              <a:buFont typeface="Symbol"/>
              <a:buChar char=""/>
            </a:pPr>
            <a:r>
              <a:rPr lang="en-US" sz="1400" b="1" dirty="0" smtClean="0">
                <a:effectLst/>
                <a:latin typeface="Garamond"/>
                <a:ea typeface="Times New Roman"/>
                <a:cs typeface="Times New Roman"/>
              </a:rPr>
              <a:t>2014 Immigration Law Seminar – Memphis, Tennessee, May 16-17, 2014. Go to </a:t>
            </a:r>
            <a:r>
              <a:rPr lang="en-US" sz="1400" b="1" dirty="0">
                <a:latin typeface="Garamond"/>
                <a:ea typeface="Times New Roman"/>
                <a:cs typeface="Times New Roman"/>
              </a:rPr>
              <a:t>http://www.fedbar.org/Education/Calendar-CLE-events/Immigration-Law-Section-2014-Immigration-Law-Seminar-.</a:t>
            </a:r>
            <a:r>
              <a:rPr lang="en-US" sz="1400" b="1" dirty="0" smtClean="0">
                <a:latin typeface="Garamond"/>
                <a:ea typeface="Times New Roman"/>
                <a:cs typeface="Times New Roman"/>
              </a:rPr>
              <a:t>aspx</a:t>
            </a:r>
            <a:r>
              <a:rPr lang="en-US" sz="1400" b="1" dirty="0" smtClean="0">
                <a:latin typeface="Garamond"/>
                <a:ea typeface="Times New Roman"/>
                <a:cs typeface="Times New Roman"/>
              </a:rPr>
              <a:t> to </a:t>
            </a:r>
            <a:r>
              <a:rPr lang="en-US" sz="1400" b="1" dirty="0" smtClean="0">
                <a:effectLst/>
                <a:latin typeface="Garamond"/>
                <a:ea typeface="Times New Roman"/>
                <a:cs typeface="Times New Roman"/>
              </a:rPr>
              <a:t>register </a:t>
            </a:r>
          </a:p>
          <a:p>
            <a:pPr marL="342900" marR="0" lvl="0" indent="-342900" algn="just">
              <a:spcBef>
                <a:spcPts val="600"/>
              </a:spcBef>
              <a:spcAft>
                <a:spcPts val="0"/>
              </a:spcAft>
              <a:buFont typeface="Symbol"/>
              <a:buChar char=""/>
            </a:pPr>
            <a:r>
              <a:rPr lang="en-US" sz="1400" b="1" dirty="0" smtClean="0">
                <a:latin typeface="Garamond" pitchFamily="18" charset="0"/>
                <a:ea typeface="Times New Roman"/>
                <a:cs typeface="Times New Roman"/>
              </a:rPr>
              <a:t>26</a:t>
            </a:r>
            <a:r>
              <a:rPr lang="en-US" sz="1400" b="1" baseline="30000" dirty="0" smtClean="0">
                <a:latin typeface="Garamond" pitchFamily="18" charset="0"/>
                <a:ea typeface="Times New Roman"/>
                <a:cs typeface="Times New Roman"/>
              </a:rPr>
              <a:t>th</a:t>
            </a:r>
            <a:r>
              <a:rPr lang="en-US" sz="1400" b="1" dirty="0" smtClean="0">
                <a:latin typeface="Garamond" pitchFamily="18" charset="0"/>
                <a:ea typeface="Times New Roman"/>
                <a:cs typeface="Times New Roman"/>
              </a:rPr>
              <a:t> Annual Insurance Tax Seminar – Washington, D.C., May 29-30, 2014.  Visit </a:t>
            </a:r>
            <a:r>
              <a:rPr lang="en-US" sz="1400" b="1" dirty="0" smtClean="0">
                <a:latin typeface="Garamond" pitchFamily="18" charset="0"/>
                <a:ea typeface="Times New Roman"/>
                <a:cs typeface="Times New Roman"/>
              </a:rPr>
              <a:t>http</a:t>
            </a:r>
            <a:r>
              <a:rPr lang="en-US" sz="1400" b="1" dirty="0">
                <a:latin typeface="Garamond" pitchFamily="18" charset="0"/>
                <a:ea typeface="Times New Roman"/>
                <a:cs typeface="Times New Roman"/>
              </a:rPr>
              <a:t>://www.fedbar.org/Education/Calendar-CLE-events/26th-Annual-Insurance-Tax-Seminar-.</a:t>
            </a:r>
            <a:r>
              <a:rPr lang="en-US" sz="1400" b="1" dirty="0" smtClean="0">
                <a:latin typeface="Garamond" pitchFamily="18" charset="0"/>
                <a:ea typeface="Times New Roman"/>
                <a:cs typeface="Times New Roman"/>
              </a:rPr>
              <a:t>aspx</a:t>
            </a:r>
            <a:r>
              <a:rPr lang="en-US" sz="1400" b="1" dirty="0" smtClean="0">
                <a:latin typeface="Garamond" pitchFamily="18" charset="0"/>
                <a:ea typeface="Times New Roman"/>
                <a:cs typeface="Times New Roman"/>
              </a:rPr>
              <a:t> to register </a:t>
            </a:r>
          </a:p>
          <a:p>
            <a:pPr marL="342900" marR="0" lvl="0" indent="-342900" algn="just">
              <a:spcBef>
                <a:spcPts val="600"/>
              </a:spcBef>
              <a:spcAft>
                <a:spcPts val="0"/>
              </a:spcAft>
              <a:buFont typeface="Symbol"/>
              <a:buChar char=""/>
            </a:pPr>
            <a:r>
              <a:rPr lang="en-US" sz="1400" b="1" dirty="0" err="1" smtClean="0">
                <a:effectLst/>
                <a:latin typeface="Garamond" pitchFamily="18" charset="0"/>
                <a:ea typeface="Times New Roman"/>
                <a:cs typeface="Times New Roman"/>
              </a:rPr>
              <a:t>FBA’s</a:t>
            </a:r>
            <a:r>
              <a:rPr lang="en-US" sz="1400" b="1" dirty="0" smtClean="0">
                <a:effectLst/>
                <a:latin typeface="Garamond" pitchFamily="18" charset="0"/>
                <a:ea typeface="Times New Roman"/>
                <a:cs typeface="Times New Roman"/>
              </a:rPr>
              <a:t> Inaugural Women in the Law Conference,  Washington, D.C., July 11, 2014 . </a:t>
            </a:r>
            <a:r>
              <a:rPr lang="en-US" sz="1400" b="1" dirty="0">
                <a:latin typeface="Garamond" pitchFamily="18" charset="0"/>
              </a:rPr>
              <a:t>This inaugural conference will address the topic of women in the law broadly from both a historical perspective and how the law impacts women</a:t>
            </a:r>
            <a:r>
              <a:rPr lang="en-US" sz="1400" b="1" dirty="0" smtClean="0">
                <a:latin typeface="Garamond" pitchFamily="18" charset="0"/>
              </a:rPr>
              <a:t>.  To register, visit </a:t>
            </a:r>
            <a:r>
              <a:rPr lang="en-US" sz="1400" b="1" dirty="0" smtClean="0">
                <a:latin typeface="Garamond" pitchFamily="18" charset="0"/>
              </a:rPr>
              <a:t>http</a:t>
            </a:r>
            <a:r>
              <a:rPr lang="en-US" sz="1400" b="1" dirty="0">
                <a:latin typeface="Garamond" pitchFamily="18" charset="0"/>
              </a:rPr>
              <a:t>://</a:t>
            </a:r>
            <a:r>
              <a:rPr lang="en-US" sz="1400" b="1" dirty="0" smtClean="0">
                <a:latin typeface="Garamond" pitchFamily="18" charset="0"/>
              </a:rPr>
              <a:t>www.fedbar.org/Education/Calendar-CLE-events/Women-in-the-Law.aspx</a:t>
            </a:r>
            <a:r>
              <a:rPr lang="en-US" sz="1400" b="1" dirty="0" smtClean="0">
                <a:latin typeface="Garamond" pitchFamily="18" charset="0"/>
              </a:rPr>
              <a:t>  </a:t>
            </a:r>
          </a:p>
          <a:p>
            <a:pPr marL="342900" marR="0" lvl="0" indent="-342900" algn="just">
              <a:spcBef>
                <a:spcPts val="600"/>
              </a:spcBef>
              <a:spcAft>
                <a:spcPts val="0"/>
              </a:spcAft>
              <a:buFont typeface="Symbol"/>
              <a:buChar char=""/>
            </a:pPr>
            <a:r>
              <a:rPr lang="en-US" sz="1400" b="1" dirty="0" smtClean="0">
                <a:latin typeface="Garamond" pitchFamily="18" charset="0"/>
              </a:rPr>
              <a:t>2014 Annual Meeting and Convention, Providence RI, September 4-6, 2014.  </a:t>
            </a:r>
            <a:r>
              <a:rPr lang="en-US" sz="1400" b="1" dirty="0">
                <a:latin typeface="Garamond" pitchFamily="18" charset="0"/>
              </a:rPr>
              <a:t>To </a:t>
            </a:r>
            <a:r>
              <a:rPr lang="en-US" sz="1400" b="1" dirty="0" smtClean="0">
                <a:latin typeface="Garamond" pitchFamily="18" charset="0"/>
              </a:rPr>
              <a:t>Register, go to </a:t>
            </a:r>
            <a:r>
              <a:rPr lang="en-US" sz="1400" b="1" dirty="0">
                <a:latin typeface="Garamond" pitchFamily="18" charset="0"/>
              </a:rPr>
              <a:t>http://</a:t>
            </a:r>
            <a:r>
              <a:rPr lang="en-US" sz="1400" b="1" dirty="0" smtClean="0">
                <a:latin typeface="Garamond" pitchFamily="18" charset="0"/>
              </a:rPr>
              <a:t>www.fedbar.org/Education/Calendar-CLE-events/2014-Annual-Meeting-and-Convention.aspx</a:t>
            </a:r>
            <a:r>
              <a:rPr lang="en-US" sz="1400" b="1" dirty="0" smtClean="0">
                <a:latin typeface="Garamond" pitchFamily="18" charset="0"/>
              </a:rPr>
              <a:t> </a:t>
            </a:r>
          </a:p>
          <a:p>
            <a:pPr marR="0" lvl="0" algn="just">
              <a:spcBef>
                <a:spcPts val="600"/>
              </a:spcBef>
              <a:spcAft>
                <a:spcPts val="0"/>
              </a:spcAft>
            </a:pPr>
            <a:r>
              <a:rPr lang="en-US" sz="1600" b="1" i="1" u="sng" dirty="0" smtClean="0">
                <a:latin typeface="Arial Black" pitchFamily="34" charset="0"/>
              </a:rPr>
              <a:t>UPCOMING </a:t>
            </a:r>
            <a:r>
              <a:rPr lang="en-US" sz="1600" b="1" i="1" u="sng" dirty="0" err="1" smtClean="0">
                <a:latin typeface="Arial Black" pitchFamily="34" charset="0"/>
              </a:rPr>
              <a:t>FBA</a:t>
            </a:r>
            <a:r>
              <a:rPr lang="en-US" sz="1600" b="1" i="1" u="sng" dirty="0" smtClean="0">
                <a:latin typeface="Arial Black" pitchFamily="34" charset="0"/>
              </a:rPr>
              <a:t> WEBINARS</a:t>
            </a:r>
            <a:r>
              <a:rPr lang="en-US" sz="1600" dirty="0" smtClean="0">
                <a:latin typeface="Arial Black" pitchFamily="34" charset="0"/>
              </a:rPr>
              <a:t> :</a:t>
            </a:r>
            <a:r>
              <a:rPr lang="en-US" sz="1400" dirty="0" smtClean="0">
                <a:latin typeface="Garamond" pitchFamily="18" charset="0"/>
              </a:rPr>
              <a:t> to find out more information about the below webinars visit </a:t>
            </a:r>
            <a:r>
              <a:rPr lang="en-US" sz="1400" b="1" i="1" u="sng" dirty="0" smtClean="0">
                <a:latin typeface="Garamond" pitchFamily="18" charset="0"/>
              </a:rPr>
              <a:t>http</a:t>
            </a:r>
            <a:r>
              <a:rPr lang="en-US" sz="1400" b="1" i="1" u="sng" dirty="0">
                <a:latin typeface="Garamond" pitchFamily="18" charset="0"/>
              </a:rPr>
              <a:t>://</a:t>
            </a:r>
            <a:r>
              <a:rPr lang="en-US" sz="1400" b="1" i="1" u="sng" dirty="0" smtClean="0">
                <a:latin typeface="Garamond" pitchFamily="18" charset="0"/>
              </a:rPr>
              <a:t>www.fedbar.org/Education/Webinars.aspx</a:t>
            </a:r>
            <a:r>
              <a:rPr lang="en-US" sz="1400" b="1" i="1" u="sng" dirty="0" smtClean="0">
                <a:latin typeface="Garamond" pitchFamily="18" charset="0"/>
              </a:rPr>
              <a:t> </a:t>
            </a:r>
          </a:p>
          <a:p>
            <a:pPr marL="285750" marR="0" lvl="0" indent="-285750" algn="just">
              <a:spcBef>
                <a:spcPts val="600"/>
              </a:spcBef>
              <a:spcAft>
                <a:spcPts val="0"/>
              </a:spcAft>
              <a:buFont typeface="Arial" pitchFamily="34" charset="0"/>
              <a:buChar char="•"/>
            </a:pPr>
            <a:r>
              <a:rPr lang="en-US" sz="1400" b="1" dirty="0" smtClean="0">
                <a:latin typeface="Garamond" pitchFamily="18" charset="0"/>
              </a:rPr>
              <a:t>The Clean Air Act -  May 7, 2014</a:t>
            </a:r>
          </a:p>
          <a:p>
            <a:pPr marL="285750" marR="0" lvl="0" indent="-285750" algn="just">
              <a:spcBef>
                <a:spcPts val="600"/>
              </a:spcBef>
              <a:spcAft>
                <a:spcPts val="0"/>
              </a:spcAft>
              <a:buFont typeface="Arial" pitchFamily="34" charset="0"/>
              <a:buChar char="•"/>
            </a:pPr>
            <a:r>
              <a:rPr lang="en-US" sz="1400" b="1" dirty="0" smtClean="0">
                <a:latin typeface="Garamond" pitchFamily="18" charset="0"/>
              </a:rPr>
              <a:t>Federal White Collar Crimes – May 21, 2014</a:t>
            </a:r>
          </a:p>
          <a:p>
            <a:pPr marL="285750" marR="0" lvl="0" indent="-285750" algn="just">
              <a:spcBef>
                <a:spcPts val="600"/>
              </a:spcBef>
              <a:spcAft>
                <a:spcPts val="0"/>
              </a:spcAft>
              <a:buFont typeface="Arial" pitchFamily="34" charset="0"/>
              <a:buChar char="•"/>
            </a:pPr>
            <a:r>
              <a:rPr lang="en-US" sz="1400" b="1" dirty="0" smtClean="0">
                <a:latin typeface="Garamond" pitchFamily="18" charset="0"/>
              </a:rPr>
              <a:t>Complex Civil Litigation -  June 4, 2014 </a:t>
            </a:r>
          </a:p>
          <a:p>
            <a:pPr marL="285750" marR="0" lvl="0" indent="-285750" algn="just">
              <a:spcBef>
                <a:spcPts val="600"/>
              </a:spcBef>
              <a:spcAft>
                <a:spcPts val="0"/>
              </a:spcAft>
              <a:buFont typeface="Arial" pitchFamily="34" charset="0"/>
              <a:buChar char="•"/>
            </a:pPr>
            <a:r>
              <a:rPr lang="en-US" sz="1400" b="1" dirty="0" smtClean="0">
                <a:latin typeface="Garamond" pitchFamily="18" charset="0"/>
              </a:rPr>
              <a:t>Perishable Agricultural Commodities – August 6, 2014</a:t>
            </a:r>
            <a:endParaRPr lang="en-US" sz="1400" dirty="0"/>
          </a:p>
        </p:txBody>
      </p:sp>
    </p:spTree>
    <p:extLst>
      <p:ext uri="{BB962C8B-B14F-4D97-AF65-F5344CB8AC3E}">
        <p14:creationId xmlns:p14="http://schemas.microsoft.com/office/powerpoint/2010/main" val="2593813363"/>
      </p:ext>
    </p:extLst>
  </p:cSld>
  <p:clrMapOvr>
    <a:masterClrMapping/>
  </p:clrMapOvr>
  <p:timing>
    <p:tnLst>
      <p:par>
        <p:cTn id="1" dur="indefinite" restart="never" nodeType="tmRoot"/>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2039665" y="304800"/>
            <a:ext cx="5290616" cy="707886"/>
          </a:xfrm>
          <a:prstGeom prst="rect">
            <a:avLst/>
          </a:prstGeom>
          <a:solidFill>
            <a:schemeClr val="tx2"/>
          </a:solidFill>
        </p:spPr>
        <p:txBody>
          <a:bodyPr wrap="square">
            <a:spAutoFit/>
          </a:bodyPr>
          <a:lstStyle/>
          <a:p>
            <a:pPr algn="ctr"/>
            <a:r>
              <a:rPr lang="en-US" sz="2000" b="1" i="1" dirty="0">
                <a:solidFill>
                  <a:schemeClr val="bg1"/>
                </a:solidFill>
                <a:latin typeface="Arial" pitchFamily="34" charset="0"/>
                <a:cs typeface="Arial" pitchFamily="34" charset="0"/>
              </a:rPr>
              <a:t>Noteworthy Decisions from the </a:t>
            </a:r>
            <a:endParaRPr lang="en-US" sz="2000" b="1" i="1" dirty="0" smtClean="0">
              <a:solidFill>
                <a:schemeClr val="bg1"/>
              </a:solidFill>
              <a:latin typeface="Arial" pitchFamily="34" charset="0"/>
              <a:cs typeface="Arial" pitchFamily="34" charset="0"/>
            </a:endParaRPr>
          </a:p>
          <a:p>
            <a:pPr algn="ctr"/>
            <a:r>
              <a:rPr lang="en-US" sz="2000" b="1" i="1" dirty="0" smtClean="0">
                <a:solidFill>
                  <a:schemeClr val="bg1"/>
                </a:solidFill>
                <a:latin typeface="Arial" pitchFamily="34" charset="0"/>
                <a:cs typeface="Arial" pitchFamily="34" charset="0"/>
              </a:rPr>
              <a:t>Fourth </a:t>
            </a:r>
            <a:r>
              <a:rPr lang="en-US" sz="2000" b="1" i="1" dirty="0">
                <a:solidFill>
                  <a:schemeClr val="bg1"/>
                </a:solidFill>
                <a:latin typeface="Arial" pitchFamily="34" charset="0"/>
                <a:cs typeface="Arial" pitchFamily="34" charset="0"/>
              </a:rPr>
              <a:t>Circuit and </a:t>
            </a:r>
            <a:r>
              <a:rPr lang="en-US" sz="2000" b="1" i="1" dirty="0" err="1">
                <a:solidFill>
                  <a:schemeClr val="bg1"/>
                </a:solidFill>
                <a:latin typeface="Arial" pitchFamily="34" charset="0"/>
                <a:cs typeface="Arial" pitchFamily="34" charset="0"/>
              </a:rPr>
              <a:t>EDVA</a:t>
            </a:r>
            <a:endParaRPr lang="en-US" sz="2000" dirty="0">
              <a:solidFill>
                <a:schemeClr val="bg1"/>
              </a:solidFill>
              <a:latin typeface="Arial" pitchFamily="34" charset="0"/>
              <a:cs typeface="Arial" pitchFamily="34" charset="0"/>
            </a:endParaRPr>
          </a:p>
        </p:txBody>
      </p:sp>
      <p:sp>
        <p:nvSpPr>
          <p:cNvPr id="4" name="Rectangle 3"/>
          <p:cNvSpPr/>
          <p:nvPr/>
        </p:nvSpPr>
        <p:spPr>
          <a:xfrm>
            <a:off x="243681" y="304801"/>
            <a:ext cx="1994104" cy="4419600"/>
          </a:xfrm>
          <a:prstGeom prst="rect">
            <a:avLst/>
          </a:prstGeom>
          <a:solidFill>
            <a:schemeClr val="accent1"/>
          </a:solidFill>
        </p:spPr>
        <p:txBody>
          <a:bodyPr wrap="square">
            <a:noAutofit/>
          </a:bodyPr>
          <a:lstStyle/>
          <a:p>
            <a:endParaRPr lang="en-US" sz="1100" dirty="0">
              <a:solidFill>
                <a:schemeClr val="bg1"/>
              </a:solidFill>
              <a:latin typeface="Garamond" pitchFamily="18" charset="0"/>
            </a:endParaRPr>
          </a:p>
        </p:txBody>
      </p:sp>
      <p:sp>
        <p:nvSpPr>
          <p:cNvPr id="5" name="Rectangle 4"/>
          <p:cNvSpPr/>
          <p:nvPr/>
        </p:nvSpPr>
        <p:spPr>
          <a:xfrm>
            <a:off x="243681" y="304800"/>
            <a:ext cx="1994104" cy="9043569"/>
          </a:xfrm>
          <a:prstGeom prst="rect">
            <a:avLst/>
          </a:prstGeom>
          <a:solidFill>
            <a:schemeClr val="accent1"/>
          </a:solidFill>
        </p:spPr>
        <p:txBody>
          <a:bodyPr wrap="square">
            <a:noAutofit/>
          </a:bodyPr>
          <a:lstStyle/>
          <a:p>
            <a:r>
              <a:rPr lang="en-US" sz="1400" b="1" u="sng" dirty="0" smtClean="0">
                <a:solidFill>
                  <a:schemeClr val="bg1"/>
                </a:solidFill>
                <a:latin typeface="Garamond" pitchFamily="18" charset="0"/>
              </a:rPr>
              <a:t>Judge Hannah </a:t>
            </a:r>
            <a:r>
              <a:rPr lang="en-US" sz="1400" b="1" u="sng" dirty="0" err="1" smtClean="0">
                <a:solidFill>
                  <a:schemeClr val="bg1"/>
                </a:solidFill>
                <a:latin typeface="Garamond" pitchFamily="18" charset="0"/>
              </a:rPr>
              <a:t>Lauck</a:t>
            </a:r>
            <a:r>
              <a:rPr lang="en-US" sz="1400" b="1" u="sng" dirty="0" smtClean="0">
                <a:solidFill>
                  <a:schemeClr val="bg1"/>
                </a:solidFill>
                <a:latin typeface="Garamond" pitchFamily="18" charset="0"/>
              </a:rPr>
              <a:t> nominated for </a:t>
            </a:r>
            <a:r>
              <a:rPr lang="en-US" sz="1400" b="1" u="sng" dirty="0" err="1">
                <a:solidFill>
                  <a:schemeClr val="bg1"/>
                </a:solidFill>
                <a:latin typeface="Garamond" pitchFamily="18" charset="0"/>
              </a:rPr>
              <a:t>EDVA</a:t>
            </a:r>
            <a:r>
              <a:rPr lang="en-US" sz="1400" b="1" u="sng" dirty="0">
                <a:solidFill>
                  <a:schemeClr val="bg1"/>
                </a:solidFill>
                <a:latin typeface="Garamond" pitchFamily="18" charset="0"/>
              </a:rPr>
              <a:t> Vacancy</a:t>
            </a:r>
            <a:r>
              <a:rPr lang="en-US" sz="1400" b="1" dirty="0">
                <a:solidFill>
                  <a:schemeClr val="bg1"/>
                </a:solidFill>
                <a:latin typeface="Garamond" pitchFamily="18" charset="0"/>
              </a:rPr>
              <a:t> </a:t>
            </a:r>
            <a:r>
              <a:rPr lang="en-US" sz="1100" b="1" dirty="0">
                <a:solidFill>
                  <a:schemeClr val="bg1"/>
                </a:solidFill>
                <a:latin typeface="Garamond" pitchFamily="18" charset="0"/>
              </a:rPr>
              <a:t>– </a:t>
            </a:r>
            <a:r>
              <a:rPr lang="en-US" sz="1000" dirty="0">
                <a:solidFill>
                  <a:schemeClr val="bg1"/>
                </a:solidFill>
                <a:latin typeface="Garamond" pitchFamily="18" charset="0"/>
              </a:rPr>
              <a:t>United States District Judge James R. Spencer is set to take senior status </a:t>
            </a:r>
            <a:r>
              <a:rPr lang="en-US" sz="1000" dirty="0" smtClean="0">
                <a:solidFill>
                  <a:schemeClr val="bg1"/>
                </a:solidFill>
                <a:latin typeface="Garamond" pitchFamily="18" charset="0"/>
              </a:rPr>
              <a:t>this spring 2014.   On December 13, 2013, President Obama nominated Eastern District of Virginia United States Magistrate Judge Hannah </a:t>
            </a:r>
            <a:r>
              <a:rPr lang="en-US" sz="1000" dirty="0" err="1" smtClean="0">
                <a:solidFill>
                  <a:schemeClr val="bg1"/>
                </a:solidFill>
                <a:latin typeface="Garamond" pitchFamily="18" charset="0"/>
              </a:rPr>
              <a:t>Lauck</a:t>
            </a:r>
            <a:r>
              <a:rPr lang="en-US" sz="1000" dirty="0" smtClean="0">
                <a:solidFill>
                  <a:schemeClr val="bg1"/>
                </a:solidFill>
                <a:latin typeface="Garamond" pitchFamily="18" charset="0"/>
              </a:rPr>
              <a:t> to fill this open district court judgeship.  This nomination is still pending confirmation by the full Senate. </a:t>
            </a:r>
          </a:p>
          <a:p>
            <a:endParaRPr lang="en-US" sz="1000" kern="0" dirty="0">
              <a:solidFill>
                <a:schemeClr val="bg1"/>
              </a:solidFill>
              <a:latin typeface="Garamond" pitchFamily="18" charset="0"/>
            </a:endParaRPr>
          </a:p>
          <a:p>
            <a:r>
              <a:rPr lang="en-US" sz="1000" dirty="0">
                <a:solidFill>
                  <a:schemeClr val="bg1"/>
                </a:solidFill>
                <a:latin typeface="Garamond" pitchFamily="18" charset="0"/>
              </a:rPr>
              <a:t>Judge M. Hannah </a:t>
            </a:r>
            <a:r>
              <a:rPr lang="en-US" sz="1000" dirty="0" err="1">
                <a:solidFill>
                  <a:schemeClr val="bg1"/>
                </a:solidFill>
                <a:latin typeface="Garamond" pitchFamily="18" charset="0"/>
              </a:rPr>
              <a:t>Lauck</a:t>
            </a:r>
            <a:r>
              <a:rPr lang="en-US" sz="1000" dirty="0">
                <a:solidFill>
                  <a:schemeClr val="bg1"/>
                </a:solidFill>
                <a:latin typeface="Garamond" pitchFamily="18" charset="0"/>
              </a:rPr>
              <a:t> has been a United States Magistrate Judge in the Eastern District of Virginia since 2005.  Previously, she worked as a Supervising Attorney at </a:t>
            </a:r>
            <a:r>
              <a:rPr lang="en-US" sz="1000" dirty="0" err="1">
                <a:solidFill>
                  <a:schemeClr val="bg1"/>
                </a:solidFill>
                <a:latin typeface="Garamond" pitchFamily="18" charset="0"/>
              </a:rPr>
              <a:t>Genworth</a:t>
            </a:r>
            <a:r>
              <a:rPr lang="en-US" sz="1000" dirty="0">
                <a:solidFill>
                  <a:schemeClr val="bg1"/>
                </a:solidFill>
                <a:latin typeface="Garamond" pitchFamily="18" charset="0"/>
              </a:rPr>
              <a:t> Financial, Inc. from 2004 to 2005.  From 1994 to 2004, she was an Assistant United States Attorney in the Eastern District of Virginia.  Judge </a:t>
            </a:r>
            <a:r>
              <a:rPr lang="en-US" sz="1000" dirty="0" err="1">
                <a:solidFill>
                  <a:schemeClr val="bg1"/>
                </a:solidFill>
                <a:latin typeface="Garamond" pitchFamily="18" charset="0"/>
              </a:rPr>
              <a:t>Lauck</a:t>
            </a:r>
            <a:r>
              <a:rPr lang="en-US" sz="1000" dirty="0">
                <a:solidFill>
                  <a:schemeClr val="bg1"/>
                </a:solidFill>
                <a:latin typeface="Garamond" pitchFamily="18" charset="0"/>
              </a:rPr>
              <a:t> worked in private practice at Anderson Kill </a:t>
            </a:r>
            <a:r>
              <a:rPr lang="en-US" sz="1000" dirty="0" err="1">
                <a:solidFill>
                  <a:schemeClr val="bg1"/>
                </a:solidFill>
                <a:latin typeface="Garamond" pitchFamily="18" charset="0"/>
              </a:rPr>
              <a:t>Olick</a:t>
            </a:r>
            <a:r>
              <a:rPr lang="en-US" sz="1000" dirty="0">
                <a:solidFill>
                  <a:schemeClr val="bg1"/>
                </a:solidFill>
                <a:latin typeface="Garamond" pitchFamily="18" charset="0"/>
              </a:rPr>
              <a:t> &amp; </a:t>
            </a:r>
            <a:r>
              <a:rPr lang="en-US" sz="1000" dirty="0" err="1">
                <a:solidFill>
                  <a:schemeClr val="bg1"/>
                </a:solidFill>
                <a:latin typeface="Garamond" pitchFamily="18" charset="0"/>
              </a:rPr>
              <a:t>Oshinsky</a:t>
            </a:r>
            <a:r>
              <a:rPr lang="en-US" sz="1000" dirty="0">
                <a:solidFill>
                  <a:schemeClr val="bg1"/>
                </a:solidFill>
                <a:latin typeface="Garamond" pitchFamily="18" charset="0"/>
              </a:rPr>
              <a:t> from 1992 to 1994 and began her legal career as a law clerk for Judge James R. Spencer of the United States District Court for the Eastern District of Virginia from 1991 to 1992.  She received her J.D. in 1991 from Yale Law School and her B.A. </a:t>
            </a:r>
            <a:r>
              <a:rPr lang="en-US" sz="1000" i="1" dirty="0">
                <a:solidFill>
                  <a:schemeClr val="bg1"/>
                </a:solidFill>
                <a:latin typeface="Garamond" pitchFamily="18" charset="0"/>
              </a:rPr>
              <a:t>magna cum laude</a:t>
            </a:r>
            <a:r>
              <a:rPr lang="en-US" sz="1000" dirty="0">
                <a:solidFill>
                  <a:schemeClr val="bg1"/>
                </a:solidFill>
                <a:latin typeface="Garamond" pitchFamily="18" charset="0"/>
              </a:rPr>
              <a:t> in 1986 from Wellesley College.</a:t>
            </a:r>
            <a:r>
              <a:rPr lang="en-US" sz="1000" dirty="0"/>
              <a:t> </a:t>
            </a:r>
            <a:endParaRPr lang="en-US" sz="1000" dirty="0" smtClean="0"/>
          </a:p>
          <a:p>
            <a:endParaRPr lang="en-US" sz="1000" dirty="0"/>
          </a:p>
          <a:p>
            <a:endParaRPr lang="en-US" sz="1200" dirty="0" smtClean="0">
              <a:solidFill>
                <a:schemeClr val="bg1"/>
              </a:solidFill>
              <a:latin typeface="Garamond" pitchFamily="18" charset="0"/>
            </a:endParaRPr>
          </a:p>
          <a:p>
            <a:r>
              <a:rPr lang="en-US" sz="1200" b="1" u="sng" dirty="0" smtClean="0">
                <a:solidFill>
                  <a:schemeClr val="bg1"/>
                </a:solidFill>
                <a:latin typeface="Garamond" pitchFamily="18" charset="0"/>
              </a:rPr>
              <a:t>FOURTH CIRCUIT JUDICIAL VACANCY</a:t>
            </a:r>
          </a:p>
          <a:p>
            <a:endParaRPr lang="en-US" sz="1000" b="1" u="sng" dirty="0" smtClean="0"/>
          </a:p>
          <a:p>
            <a:r>
              <a:rPr lang="en-US" sz="1000" dirty="0">
                <a:solidFill>
                  <a:schemeClr val="bg1"/>
                </a:solidFill>
                <a:latin typeface="Garamond" pitchFamily="18" charset="0"/>
              </a:rPr>
              <a:t>Judge </a:t>
            </a:r>
            <a:r>
              <a:rPr lang="en-US" sz="1000" dirty="0" smtClean="0">
                <a:solidFill>
                  <a:schemeClr val="bg1"/>
                </a:solidFill>
                <a:latin typeface="Garamond" pitchFamily="18" charset="0"/>
              </a:rPr>
              <a:t>Andre M. Davis, Circuit Court Judge for the United States Court of Appeals for the Fourth Circuit </a:t>
            </a:r>
            <a:r>
              <a:rPr lang="en-US" sz="1000" dirty="0">
                <a:solidFill>
                  <a:schemeClr val="bg1"/>
                </a:solidFill>
                <a:latin typeface="Garamond" pitchFamily="18" charset="0"/>
              </a:rPr>
              <a:t>stepped down from active </a:t>
            </a:r>
            <a:r>
              <a:rPr lang="en-US" sz="1000" dirty="0" smtClean="0">
                <a:solidFill>
                  <a:schemeClr val="bg1"/>
                </a:solidFill>
                <a:latin typeface="Garamond" pitchFamily="18" charset="0"/>
              </a:rPr>
              <a:t>service on </a:t>
            </a:r>
            <a:r>
              <a:rPr lang="en-US" sz="1000" dirty="0">
                <a:solidFill>
                  <a:schemeClr val="bg1"/>
                </a:solidFill>
                <a:latin typeface="Garamond" pitchFamily="18" charset="0"/>
              </a:rPr>
              <a:t>the </a:t>
            </a:r>
            <a:r>
              <a:rPr lang="en-US" sz="1000" dirty="0" smtClean="0">
                <a:solidFill>
                  <a:schemeClr val="bg1"/>
                </a:solidFill>
                <a:latin typeface="Garamond" pitchFamily="18" charset="0"/>
              </a:rPr>
              <a:t>bench, taking senior status  </a:t>
            </a:r>
            <a:r>
              <a:rPr lang="en-US" sz="1000" dirty="0">
                <a:solidFill>
                  <a:schemeClr val="bg1"/>
                </a:solidFill>
                <a:latin typeface="Garamond" pitchFamily="18" charset="0"/>
              </a:rPr>
              <a:t>on February </a:t>
            </a:r>
            <a:r>
              <a:rPr lang="en-US" sz="1000" dirty="0" smtClean="0">
                <a:solidFill>
                  <a:schemeClr val="bg1"/>
                </a:solidFill>
                <a:latin typeface="Garamond" pitchFamily="18" charset="0"/>
              </a:rPr>
              <a:t>28, 2014.  Judge Davis is </a:t>
            </a:r>
            <a:r>
              <a:rPr lang="en-US" sz="1000" dirty="0">
                <a:solidFill>
                  <a:schemeClr val="bg1"/>
                </a:solidFill>
                <a:latin typeface="Garamond" pitchFamily="18" charset="0"/>
              </a:rPr>
              <a:t>the first of six Obama appointees to </a:t>
            </a:r>
            <a:r>
              <a:rPr lang="en-US" sz="1000" dirty="0" smtClean="0">
                <a:solidFill>
                  <a:schemeClr val="bg1"/>
                </a:solidFill>
                <a:latin typeface="Garamond" pitchFamily="18" charset="0"/>
              </a:rPr>
              <a:t>the Fourth Circuit Court of Appeals </a:t>
            </a:r>
            <a:r>
              <a:rPr lang="en-US" sz="1000" dirty="0">
                <a:solidFill>
                  <a:schemeClr val="bg1"/>
                </a:solidFill>
                <a:latin typeface="Garamond" pitchFamily="18" charset="0"/>
              </a:rPr>
              <a:t>to take the step, which creates a new Maryland vacancy to be filled by the </a:t>
            </a:r>
            <a:r>
              <a:rPr lang="en-US" sz="1000" dirty="0" smtClean="0">
                <a:solidFill>
                  <a:schemeClr val="bg1"/>
                </a:solidFill>
                <a:latin typeface="Garamond" pitchFamily="18" charset="0"/>
              </a:rPr>
              <a:t>President</a:t>
            </a:r>
            <a:r>
              <a:rPr lang="en-US" sz="1000" dirty="0">
                <a:solidFill>
                  <a:schemeClr val="bg1"/>
                </a:solidFill>
                <a:latin typeface="Garamond" pitchFamily="18" charset="0"/>
              </a:rPr>
              <a:t>.</a:t>
            </a:r>
          </a:p>
          <a:p>
            <a:endParaRPr lang="en-US" sz="1000" dirty="0"/>
          </a:p>
          <a:p>
            <a:r>
              <a:rPr lang="en-US" sz="1000" dirty="0"/>
              <a:t> </a:t>
            </a:r>
            <a:endParaRPr lang="en-US" sz="1000" kern="0" dirty="0" smtClean="0">
              <a:latin typeface="Garamond" pitchFamily="18" charset="0"/>
            </a:endParaRPr>
          </a:p>
        </p:txBody>
      </p:sp>
      <p:sp>
        <p:nvSpPr>
          <p:cNvPr id="6" name="Rectangle 5"/>
          <p:cNvSpPr/>
          <p:nvPr/>
        </p:nvSpPr>
        <p:spPr>
          <a:xfrm>
            <a:off x="2262391" y="1012686"/>
            <a:ext cx="5092496" cy="8335682"/>
          </a:xfrm>
          <a:prstGeom prst="rect">
            <a:avLst/>
          </a:prstGeom>
          <a:ln cmpd="dbl">
            <a:solidFill>
              <a:schemeClr val="tx1"/>
            </a:solidFill>
          </a:ln>
        </p:spPr>
        <p:txBody>
          <a:bodyPr anchor="ctr">
            <a:noAutofit/>
          </a:bodyPr>
          <a:lstStyle/>
          <a:p>
            <a:pPr marL="171450" lvl="0" indent="-171450" algn="just">
              <a:buFont typeface="Arial" pitchFamily="34" charset="0"/>
              <a:buChar char="•"/>
            </a:pPr>
            <a:r>
              <a:rPr lang="en-US" sz="1400" b="1" dirty="0" smtClean="0">
                <a:latin typeface="Times New Roman" pitchFamily="18" charset="0"/>
                <a:cs typeface="Times New Roman" pitchFamily="18" charset="0"/>
              </a:rPr>
              <a:t>Fourth </a:t>
            </a:r>
            <a:r>
              <a:rPr lang="en-US" sz="1400" b="1" dirty="0">
                <a:latin typeface="Times New Roman" pitchFamily="18" charset="0"/>
                <a:cs typeface="Times New Roman" pitchFamily="18" charset="0"/>
              </a:rPr>
              <a:t>Circuit to Hear Marriage Equality </a:t>
            </a:r>
            <a:r>
              <a:rPr lang="en-US" sz="1400" b="1" dirty="0" smtClean="0">
                <a:latin typeface="Times New Roman" pitchFamily="18" charset="0"/>
                <a:cs typeface="Times New Roman" pitchFamily="18" charset="0"/>
              </a:rPr>
              <a:t>Case </a:t>
            </a:r>
            <a:r>
              <a:rPr lang="en-US" sz="1200" b="1"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In </a:t>
            </a:r>
            <a:r>
              <a:rPr lang="en-US" sz="1200" dirty="0">
                <a:latin typeface="Times New Roman" pitchFamily="18" charset="0"/>
                <a:cs typeface="Times New Roman" pitchFamily="18" charset="0"/>
              </a:rPr>
              <a:t>February of this year the Eastern District of Virginia, following the trend of many other district courts across the United States, found that the Marshall-Newman Amendment to the Virginia Constitution which defines marriage </a:t>
            </a:r>
            <a:r>
              <a:rPr lang="en-US" sz="1200" dirty="0" smtClean="0">
                <a:latin typeface="Times New Roman" pitchFamily="18" charset="0"/>
                <a:cs typeface="Times New Roman" pitchFamily="18" charset="0"/>
              </a:rPr>
              <a:t>as a </a:t>
            </a:r>
            <a:r>
              <a:rPr lang="en-US" sz="1200" dirty="0">
                <a:latin typeface="Times New Roman" pitchFamily="18" charset="0"/>
                <a:cs typeface="Times New Roman" pitchFamily="18" charset="0"/>
              </a:rPr>
              <a:t>union between a man and a woman and prohibits gay and lesbian couples from receiving the legal benefits of marriage </a:t>
            </a:r>
            <a:r>
              <a:rPr lang="en-US" sz="1200" dirty="0" smtClean="0">
                <a:latin typeface="Times New Roman" pitchFamily="18" charset="0"/>
                <a:cs typeface="Times New Roman" pitchFamily="18" charset="0"/>
              </a:rPr>
              <a:t>violates </a:t>
            </a:r>
            <a:r>
              <a:rPr lang="en-US" sz="1200" dirty="0">
                <a:latin typeface="Times New Roman" pitchFamily="18" charset="0"/>
                <a:cs typeface="Times New Roman" pitchFamily="18" charset="0"/>
              </a:rPr>
              <a:t>that Equal Protection and Due Process Clause of the United States Constitution.  </a:t>
            </a:r>
            <a:endParaRPr lang="en-US" sz="1200" dirty="0" smtClean="0">
              <a:latin typeface="Times New Roman" pitchFamily="18" charset="0"/>
              <a:cs typeface="Times New Roman" pitchFamily="18" charset="0"/>
            </a:endParaRPr>
          </a:p>
          <a:p>
            <a:pPr lvl="0" algn="just"/>
            <a:endParaRPr lang="en-US" sz="1200" dirty="0">
              <a:latin typeface="Times New Roman" pitchFamily="18" charset="0"/>
              <a:cs typeface="Times New Roman" pitchFamily="18" charset="0"/>
            </a:endParaRPr>
          </a:p>
          <a:p>
            <a:pPr marL="182880" algn="just"/>
            <a:r>
              <a:rPr lang="en-US" sz="1200" dirty="0" smtClean="0">
                <a:latin typeface="Times New Roman" pitchFamily="18" charset="0"/>
                <a:cs typeface="Times New Roman" pitchFamily="18" charset="0"/>
              </a:rPr>
              <a:t>The </a:t>
            </a:r>
            <a:r>
              <a:rPr lang="en-US" sz="1200" dirty="0">
                <a:latin typeface="Times New Roman" pitchFamily="18" charset="0"/>
                <a:cs typeface="Times New Roman" pitchFamily="18" charset="0"/>
              </a:rPr>
              <a:t>Fourth Circuit has granted a motion from the American Foundation for Equal Rights for an expedited briefing schedule and has allowed intervention in the case from Lambda Legal and the ACLU.  Oral argument in this case is set to be heard on </a:t>
            </a:r>
            <a:r>
              <a:rPr lang="en-US" sz="1200" u="sng" dirty="0">
                <a:latin typeface="Times New Roman" pitchFamily="18" charset="0"/>
                <a:cs typeface="Times New Roman" pitchFamily="18" charset="0"/>
              </a:rPr>
              <a:t>May 13, 2014 at 9:30 a.m</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The Fourth Circuit </a:t>
            </a:r>
            <a:r>
              <a:rPr lang="en-US" sz="1200" dirty="0">
                <a:latin typeface="Times New Roman" pitchFamily="18" charset="0"/>
                <a:cs typeface="Times New Roman" pitchFamily="18" charset="0"/>
              </a:rPr>
              <a:t>will post a link to the audio file of the oral argument on its Listen to Oral Arguments page by 2:00 p.m. on Tuesday, May 13, 2014.   </a:t>
            </a:r>
            <a:endParaRPr lang="en-US" sz="1200" dirty="0" smtClean="0">
              <a:latin typeface="Times New Roman" pitchFamily="18" charset="0"/>
              <a:cs typeface="Times New Roman" pitchFamily="18" charset="0"/>
            </a:endParaRPr>
          </a:p>
          <a:p>
            <a:pPr marL="182880" algn="just"/>
            <a:endParaRPr lang="en-US" sz="1200" dirty="0">
              <a:latin typeface="Times New Roman" pitchFamily="18" charset="0"/>
              <a:cs typeface="Times New Roman" pitchFamily="18" charset="0"/>
            </a:endParaRPr>
          </a:p>
          <a:p>
            <a:pPr marL="182880" algn="just"/>
            <a:r>
              <a:rPr lang="en-US" sz="1200" dirty="0">
                <a:latin typeface="Times New Roman" pitchFamily="18" charset="0"/>
                <a:cs typeface="Times New Roman" pitchFamily="18" charset="0"/>
              </a:rPr>
              <a:t>The Fourth </a:t>
            </a:r>
            <a:r>
              <a:rPr lang="en-US" sz="1200" dirty="0" smtClean="0">
                <a:latin typeface="Times New Roman" pitchFamily="18" charset="0"/>
                <a:cs typeface="Times New Roman" pitchFamily="18" charset="0"/>
              </a:rPr>
              <a:t>Circuit’s </a:t>
            </a:r>
            <a:r>
              <a:rPr lang="en-US" sz="1200" dirty="0">
                <a:latin typeface="Times New Roman" pitchFamily="18" charset="0"/>
                <a:cs typeface="Times New Roman" pitchFamily="18" charset="0"/>
              </a:rPr>
              <a:t>decision in </a:t>
            </a:r>
            <a:r>
              <a:rPr lang="en-US" sz="1200" i="1" dirty="0" err="1">
                <a:latin typeface="Times New Roman" pitchFamily="18" charset="0"/>
                <a:cs typeface="Times New Roman" pitchFamily="18" charset="0"/>
              </a:rPr>
              <a:t>Bostic</a:t>
            </a:r>
            <a:r>
              <a:rPr lang="en-US" sz="1200" dirty="0">
                <a:latin typeface="Times New Roman" pitchFamily="18" charset="0"/>
                <a:cs typeface="Times New Roman" pitchFamily="18" charset="0"/>
              </a:rPr>
              <a:t> has the potential to impact similar state laws currently in </a:t>
            </a:r>
            <a:r>
              <a:rPr lang="en-US" sz="1200" dirty="0" smtClean="0">
                <a:latin typeface="Times New Roman" pitchFamily="18" charset="0"/>
                <a:cs typeface="Times New Roman" pitchFamily="18" charset="0"/>
              </a:rPr>
              <a:t>place in </a:t>
            </a:r>
            <a:r>
              <a:rPr lang="en-US" sz="1200" dirty="0">
                <a:latin typeface="Times New Roman" pitchFamily="18" charset="0"/>
                <a:cs typeface="Times New Roman" pitchFamily="18" charset="0"/>
              </a:rPr>
              <a:t>North Carolina, South Carolina and West Virginia. </a:t>
            </a:r>
            <a:r>
              <a:rPr lang="en-US" sz="1200" b="1" i="1" dirty="0" err="1">
                <a:latin typeface="Times New Roman" pitchFamily="18" charset="0"/>
                <a:cs typeface="Times New Roman" pitchFamily="18" charset="0"/>
              </a:rPr>
              <a:t>Bostic</a:t>
            </a:r>
            <a:r>
              <a:rPr lang="en-US" sz="1200" b="1" i="1" dirty="0">
                <a:latin typeface="Times New Roman" pitchFamily="18" charset="0"/>
                <a:cs typeface="Times New Roman" pitchFamily="18" charset="0"/>
              </a:rPr>
              <a:t> v. Schaefer</a:t>
            </a:r>
            <a:r>
              <a:rPr lang="en-US" sz="1200" b="1" dirty="0">
                <a:latin typeface="Times New Roman" pitchFamily="18" charset="0"/>
                <a:cs typeface="Times New Roman" pitchFamily="18" charset="0"/>
              </a:rPr>
              <a:t>, 14-1169, 14-1173. </a:t>
            </a:r>
          </a:p>
          <a:p>
            <a:pPr lvl="0" algn="just"/>
            <a:endParaRPr lang="en-US" sz="1200" dirty="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 </a:t>
            </a:r>
          </a:p>
          <a:p>
            <a:pPr marL="171450" indent="-171450" algn="just">
              <a:buFont typeface="Arial" pitchFamily="34" charset="0"/>
              <a:buChar char="•"/>
            </a:pPr>
            <a:r>
              <a:rPr lang="en-US" sz="1400" b="1" dirty="0">
                <a:latin typeface="Times New Roman" pitchFamily="18" charset="0"/>
                <a:cs typeface="Times New Roman" pitchFamily="18" charset="0"/>
              </a:rPr>
              <a:t>Fourth Circuit Reaffirms Importance of Transparency in Federal Courts and the Public’s Right of Access to Judicial Records </a:t>
            </a:r>
            <a:r>
              <a:rPr lang="en-US" sz="1200" b="1"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In </a:t>
            </a:r>
            <a:r>
              <a:rPr lang="en-US" sz="1200" i="1" dirty="0" smtClean="0">
                <a:latin typeface="Times New Roman" pitchFamily="18" charset="0"/>
                <a:cs typeface="Times New Roman" pitchFamily="18" charset="0"/>
              </a:rPr>
              <a:t>Company Doe v. Public Citizen</a:t>
            </a:r>
            <a:r>
              <a:rPr lang="en-US" sz="1200" dirty="0" smtClean="0">
                <a:latin typeface="Times New Roman" pitchFamily="18" charset="0"/>
                <a:cs typeface="Times New Roman" pitchFamily="18" charset="0"/>
              </a:rPr>
              <a:t>, a </a:t>
            </a:r>
            <a:r>
              <a:rPr lang="en-US" sz="1200" dirty="0">
                <a:latin typeface="Times New Roman" pitchFamily="18" charset="0"/>
                <a:cs typeface="Times New Roman" pitchFamily="18" charset="0"/>
              </a:rPr>
              <a:t>report of an allegedly unsafe product made by Company Doe, which was linked to a child’s death, was labeled “materially inaccurate” by a Maryland federal district court in 2012.  Company Doe had filed suit in the United States District Court for the District of Maryland under the Administrative Procedure Act to enjoin the United States Consumer Product Safety Commission from publishing this report online.  However, the district court permitted the entire litigation to be sealed and to occur behind closed doors; in fact, all documents filed and activity in the case was not even reflected on the public docket.  The district court’s sealing order was an attempt to avoid unfairly damaging the company’s reputation by releasing the report.  </a:t>
            </a:r>
            <a:endParaRPr lang="en-US" sz="1200" dirty="0" smtClean="0">
              <a:latin typeface="Times New Roman" pitchFamily="18" charset="0"/>
              <a:cs typeface="Times New Roman" pitchFamily="18" charset="0"/>
            </a:endParaRPr>
          </a:p>
          <a:p>
            <a:pPr algn="just"/>
            <a:endParaRPr lang="en-US" sz="1200" dirty="0" smtClean="0">
              <a:latin typeface="Times New Roman" pitchFamily="18" charset="0"/>
              <a:cs typeface="Times New Roman" pitchFamily="18" charset="0"/>
            </a:endParaRPr>
          </a:p>
          <a:p>
            <a:pPr marL="182880" algn="just"/>
            <a:r>
              <a:rPr lang="en-US" sz="1200" dirty="0" smtClean="0">
                <a:latin typeface="Times New Roman" pitchFamily="18" charset="0"/>
                <a:cs typeface="Times New Roman" pitchFamily="18" charset="0"/>
              </a:rPr>
              <a:t>The </a:t>
            </a:r>
            <a:r>
              <a:rPr lang="en-US" sz="1200" dirty="0">
                <a:latin typeface="Times New Roman" pitchFamily="18" charset="0"/>
                <a:cs typeface="Times New Roman" pitchFamily="18" charset="0"/>
              </a:rPr>
              <a:t>Fourth Circuit reversed the trial court’s sealing ruling and ordered all case files unsealed and </a:t>
            </a:r>
            <a:r>
              <a:rPr lang="en-US" sz="1200" dirty="0" err="1">
                <a:latin typeface="Times New Roman" pitchFamily="18" charset="0"/>
                <a:cs typeface="Times New Roman" pitchFamily="18" charset="0"/>
              </a:rPr>
              <a:t>unredacted</a:t>
            </a:r>
            <a:r>
              <a:rPr lang="en-US" sz="1200" dirty="0">
                <a:latin typeface="Times New Roman" pitchFamily="18" charset="0"/>
                <a:cs typeface="Times New Roman" pitchFamily="18" charset="0"/>
              </a:rPr>
              <a:t>, including the report at issue, the docket sheets and the district court’s written </a:t>
            </a:r>
            <a:r>
              <a:rPr lang="en-US" sz="1200" dirty="0" smtClean="0">
                <a:latin typeface="Times New Roman" pitchFamily="18" charset="0"/>
                <a:cs typeface="Times New Roman" pitchFamily="18" charset="0"/>
              </a:rPr>
              <a:t>opinions. Specifically </a:t>
            </a:r>
            <a:r>
              <a:rPr lang="en-US" sz="1200" dirty="0">
                <a:latin typeface="Times New Roman" pitchFamily="18" charset="0"/>
                <a:cs typeface="Times New Roman" pitchFamily="18" charset="0"/>
              </a:rPr>
              <a:t>the Fourth Circuit held that: “the district court’s sealing order violates the public’s right of access under the First Amendment and </a:t>
            </a:r>
            <a:r>
              <a:rPr lang="en-US" sz="1200" dirty="0" smtClean="0">
                <a:latin typeface="Times New Roman" pitchFamily="18" charset="0"/>
                <a:cs typeface="Times New Roman" pitchFamily="18" charset="0"/>
              </a:rPr>
              <a:t>the </a:t>
            </a:r>
            <a:r>
              <a:rPr lang="en-US" sz="1200" dirty="0">
                <a:latin typeface="Times New Roman" pitchFamily="18" charset="0"/>
                <a:cs typeface="Times New Roman" pitchFamily="18" charset="0"/>
              </a:rPr>
              <a:t>the district court abused its discretion in allowing Company Doe to litigate pseudonymously.  Accordingly, we vacate in part, reverse in part, and remand to the district court with instructions to unseal the case in its </a:t>
            </a:r>
            <a:r>
              <a:rPr lang="en-US" sz="1200" dirty="0" smtClean="0">
                <a:latin typeface="Times New Roman" pitchFamily="18" charset="0"/>
                <a:cs typeface="Times New Roman" pitchFamily="18" charset="0"/>
              </a:rPr>
              <a:t>entirety.” (continued below)</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46102500"/>
      </p:ext>
    </p:extLst>
  </p:cSld>
  <p:clrMapOvr>
    <a:masterClrMapping/>
  </p:clrMapOvr>
  <p:timing>
    <p:tnLst>
      <p:par>
        <p:cTn id="1" dur="indefinite" restart="never" nodeType="tmRoot"/>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243680" y="159327"/>
            <a:ext cx="2114045" cy="9137073"/>
          </a:xfrm>
          <a:prstGeom prst="rect">
            <a:avLst/>
          </a:prstGeom>
          <a:solidFill>
            <a:schemeClr val="accent1"/>
          </a:solidFill>
        </p:spPr>
        <p:style>
          <a:lnRef idx="2">
            <a:schemeClr val="accent5"/>
          </a:lnRef>
          <a:fillRef idx="1">
            <a:schemeClr val="lt1"/>
          </a:fillRef>
          <a:effectRef idx="0">
            <a:schemeClr val="accent5"/>
          </a:effectRef>
          <a:fontRef idx="minor">
            <a:schemeClr val="dk1"/>
          </a:fontRef>
        </p:style>
        <p:txBody>
          <a:bodyPr wrap="square">
            <a:noAutofit/>
          </a:bodyPr>
          <a:lstStyle/>
          <a:p>
            <a:r>
              <a:rPr lang="en-US" sz="1200" b="1" u="sng" dirty="0">
                <a:solidFill>
                  <a:schemeClr val="bg1"/>
                </a:solidFill>
                <a:latin typeface="Times New Roman" pitchFamily="18" charset="0"/>
                <a:cs typeface="Times New Roman" pitchFamily="18" charset="0"/>
              </a:rPr>
              <a:t>Tidewater Chapter Membership</a:t>
            </a:r>
            <a:endParaRPr lang="en-US" sz="1200" dirty="0">
              <a:solidFill>
                <a:schemeClr val="bg1"/>
              </a:solidFill>
              <a:latin typeface="Times New Roman" pitchFamily="18" charset="0"/>
              <a:cs typeface="Times New Roman" pitchFamily="18" charset="0"/>
            </a:endParaRPr>
          </a:p>
          <a:p>
            <a:r>
              <a:rPr lang="en-US" sz="1200" dirty="0">
                <a:solidFill>
                  <a:schemeClr val="bg1"/>
                </a:solidFill>
                <a:latin typeface="Times New Roman" pitchFamily="18" charset="0"/>
                <a:cs typeface="Times New Roman" pitchFamily="18" charset="0"/>
              </a:rPr>
              <a:t> </a:t>
            </a:r>
          </a:p>
          <a:p>
            <a:r>
              <a:rPr lang="en-US" sz="1200" b="1" dirty="0">
                <a:solidFill>
                  <a:schemeClr val="bg1"/>
                </a:solidFill>
                <a:latin typeface="Times New Roman" pitchFamily="18" charset="0"/>
                <a:cs typeface="Times New Roman" pitchFamily="18" charset="0"/>
              </a:rPr>
              <a:t>Our Chapter’s Membership Chair is </a:t>
            </a:r>
            <a:r>
              <a:rPr lang="en-US" sz="1200" b="1" dirty="0">
                <a:solidFill>
                  <a:srgbClr val="FFFFFF"/>
                </a:solidFill>
                <a:latin typeface="Times New Roman" pitchFamily="18" charset="0"/>
                <a:ea typeface="Times New Roman"/>
                <a:cs typeface="Times New Roman" pitchFamily="18" charset="0"/>
              </a:rPr>
              <a:t>Robert </a:t>
            </a:r>
            <a:r>
              <a:rPr lang="en-US" sz="1200" b="1" dirty="0" err="1" smtClean="0">
                <a:solidFill>
                  <a:srgbClr val="FFFFFF"/>
                </a:solidFill>
                <a:latin typeface="Times New Roman" pitchFamily="18" charset="0"/>
                <a:ea typeface="Times New Roman"/>
                <a:cs typeface="Times New Roman" pitchFamily="18" charset="0"/>
              </a:rPr>
              <a:t>Stenzhorn</a:t>
            </a:r>
            <a:r>
              <a:rPr lang="en-US" sz="1200" b="1" dirty="0" smtClean="0">
                <a:solidFill>
                  <a:schemeClr val="bg1"/>
                </a:solidFill>
                <a:latin typeface="Times New Roman" pitchFamily="18" charset="0"/>
                <a:cs typeface="Times New Roman" pitchFamily="18" charset="0"/>
              </a:rPr>
              <a:t>, </a:t>
            </a:r>
            <a:r>
              <a:rPr lang="en-US" sz="1200" b="1" dirty="0">
                <a:solidFill>
                  <a:schemeClr val="bg1"/>
                </a:solidFill>
                <a:latin typeface="Times New Roman" pitchFamily="18" charset="0"/>
                <a:cs typeface="Times New Roman" pitchFamily="18" charset="0"/>
              </a:rPr>
              <a:t>and he can be reached at </a:t>
            </a:r>
            <a:r>
              <a:rPr lang="en-US" sz="1200" b="1" u="sng" dirty="0" smtClean="0">
                <a:solidFill>
                  <a:schemeClr val="bg1"/>
                </a:solidFill>
                <a:latin typeface="Times New Roman" pitchFamily="18" charset="0"/>
                <a:cs typeface="Times New Roman" pitchFamily="18" charset="0"/>
              </a:rPr>
              <a:t>rstenzhorn@4000law.com.</a:t>
            </a:r>
            <a:endParaRPr lang="en-US" sz="1200" b="1" dirty="0">
              <a:solidFill>
                <a:schemeClr val="bg1"/>
              </a:solidFill>
              <a:latin typeface="Times New Roman" pitchFamily="18" charset="0"/>
              <a:cs typeface="Times New Roman" pitchFamily="18" charset="0"/>
            </a:endParaRPr>
          </a:p>
          <a:p>
            <a:r>
              <a:rPr lang="en-US" sz="1200" b="1" dirty="0" smtClean="0">
                <a:solidFill>
                  <a:schemeClr val="bg1"/>
                </a:solidFill>
                <a:latin typeface="Times New Roman" pitchFamily="18" charset="0"/>
                <a:cs typeface="Times New Roman" pitchFamily="18" charset="0"/>
              </a:rPr>
              <a:t>We </a:t>
            </a:r>
            <a:r>
              <a:rPr lang="en-US" sz="1200" b="1" dirty="0">
                <a:solidFill>
                  <a:schemeClr val="bg1"/>
                </a:solidFill>
                <a:latin typeface="Times New Roman" pitchFamily="18" charset="0"/>
                <a:cs typeface="Times New Roman" pitchFamily="18" charset="0"/>
              </a:rPr>
              <a:t>ask our current members to encourage their colleagues or associates to join the </a:t>
            </a:r>
            <a:r>
              <a:rPr lang="en-US" sz="1200" b="1" dirty="0" err="1">
                <a:solidFill>
                  <a:schemeClr val="bg1"/>
                </a:solidFill>
                <a:latin typeface="Times New Roman" pitchFamily="18" charset="0"/>
                <a:cs typeface="Times New Roman" pitchFamily="18" charset="0"/>
              </a:rPr>
              <a:t>FBA</a:t>
            </a:r>
            <a:r>
              <a:rPr lang="en-US" sz="1200" b="1" dirty="0">
                <a:solidFill>
                  <a:schemeClr val="bg1"/>
                </a:solidFill>
                <a:latin typeface="Times New Roman" pitchFamily="18" charset="0"/>
                <a:cs typeface="Times New Roman" pitchFamily="18" charset="0"/>
              </a:rPr>
              <a:t>. Please contact </a:t>
            </a:r>
            <a:r>
              <a:rPr lang="en-US" sz="1200" b="1" dirty="0" smtClean="0">
                <a:solidFill>
                  <a:schemeClr val="bg1"/>
                </a:solidFill>
                <a:latin typeface="Times New Roman" pitchFamily="18" charset="0"/>
                <a:cs typeface="Times New Roman" pitchFamily="18" charset="0"/>
              </a:rPr>
              <a:t>Robert </a:t>
            </a:r>
            <a:r>
              <a:rPr lang="en-US" sz="1200" b="1" dirty="0">
                <a:solidFill>
                  <a:schemeClr val="bg1"/>
                </a:solidFill>
                <a:latin typeface="Times New Roman" pitchFamily="18" charset="0"/>
                <a:cs typeface="Times New Roman" pitchFamily="18" charset="0"/>
              </a:rPr>
              <a:t>with any membership questions!</a:t>
            </a:r>
            <a:endParaRPr lang="en-US" sz="1200" dirty="0">
              <a:solidFill>
                <a:schemeClr val="bg1"/>
              </a:solidFill>
              <a:latin typeface="Times New Roman" pitchFamily="18" charset="0"/>
              <a:cs typeface="Times New Roman" pitchFamily="18" charset="0"/>
            </a:endParaRPr>
          </a:p>
          <a:p>
            <a:r>
              <a:rPr lang="en-US" sz="1200" b="1" dirty="0">
                <a:solidFill>
                  <a:schemeClr val="bg1"/>
                </a:solidFill>
                <a:latin typeface="Times New Roman" pitchFamily="18" charset="0"/>
                <a:cs typeface="Times New Roman" pitchFamily="18" charset="0"/>
              </a:rPr>
              <a:t>   </a:t>
            </a:r>
            <a:endParaRPr lang="en-US" sz="1200" dirty="0">
              <a:solidFill>
                <a:schemeClr val="bg1"/>
              </a:solidFill>
              <a:latin typeface="Times New Roman" pitchFamily="18" charset="0"/>
              <a:cs typeface="Times New Roman" pitchFamily="18" charset="0"/>
            </a:endParaRPr>
          </a:p>
          <a:p>
            <a:r>
              <a:rPr lang="en-US" sz="1100" b="1" dirty="0">
                <a:solidFill>
                  <a:schemeClr val="bg1"/>
                </a:solidFill>
              </a:rPr>
              <a:t> </a:t>
            </a:r>
            <a:endParaRPr lang="en-US" sz="1100" dirty="0">
              <a:solidFill>
                <a:schemeClr val="bg1"/>
              </a:solidFill>
            </a:endParaRPr>
          </a:p>
          <a:p>
            <a:r>
              <a:rPr lang="en-US" sz="1100" i="1" dirty="0">
                <a:solidFill>
                  <a:schemeClr val="bg1"/>
                </a:solidFill>
                <a:latin typeface="Garamond" pitchFamily="18" charset="0"/>
              </a:rPr>
              <a:t>Fed Tide</a:t>
            </a:r>
            <a:r>
              <a:rPr lang="en-US" sz="1100" dirty="0">
                <a:solidFill>
                  <a:schemeClr val="bg1"/>
                </a:solidFill>
                <a:latin typeface="Garamond" pitchFamily="18" charset="0"/>
              </a:rPr>
              <a:t> is a publication of the Tidewater Chapter of the Federal Bar Association. Any opinions or views published in </a:t>
            </a:r>
            <a:r>
              <a:rPr lang="en-US" sz="1100" i="1" dirty="0">
                <a:solidFill>
                  <a:schemeClr val="bg1"/>
                </a:solidFill>
                <a:latin typeface="Garamond" pitchFamily="18" charset="0"/>
              </a:rPr>
              <a:t>Fed Tide</a:t>
            </a:r>
            <a:r>
              <a:rPr lang="en-US" sz="1100" dirty="0">
                <a:solidFill>
                  <a:schemeClr val="bg1"/>
                </a:solidFill>
                <a:latin typeface="Garamond" pitchFamily="18" charset="0"/>
              </a:rPr>
              <a:t> do not necessarily imply approval by the </a:t>
            </a:r>
            <a:r>
              <a:rPr lang="en-US" sz="1100" dirty="0" err="1">
                <a:solidFill>
                  <a:schemeClr val="bg1"/>
                </a:solidFill>
                <a:latin typeface="Garamond" pitchFamily="18" charset="0"/>
              </a:rPr>
              <a:t>FBA</a:t>
            </a:r>
            <a:r>
              <a:rPr lang="en-US" sz="1100" dirty="0">
                <a:solidFill>
                  <a:schemeClr val="bg1"/>
                </a:solidFill>
                <a:latin typeface="Garamond" pitchFamily="18" charset="0"/>
              </a:rPr>
              <a:t>, the Tidewater Chapter or any agency or firm with which the editors or authors are associated. All copyrights are held by the Tidewater Chapter of the </a:t>
            </a:r>
            <a:r>
              <a:rPr lang="en-US" sz="1100" dirty="0" err="1">
                <a:solidFill>
                  <a:schemeClr val="bg1"/>
                </a:solidFill>
                <a:latin typeface="Garamond" pitchFamily="18" charset="0"/>
              </a:rPr>
              <a:t>FBA</a:t>
            </a:r>
            <a:r>
              <a:rPr lang="en-US" sz="1100" dirty="0">
                <a:solidFill>
                  <a:schemeClr val="bg1"/>
                </a:solidFill>
                <a:latin typeface="Garamond" pitchFamily="18" charset="0"/>
              </a:rPr>
              <a:t> unless otherwise noted by the author.</a:t>
            </a:r>
          </a:p>
          <a:p>
            <a:r>
              <a:rPr lang="en-US" sz="1100" dirty="0">
                <a:solidFill>
                  <a:schemeClr val="bg1"/>
                </a:solidFill>
                <a:latin typeface="Garamond" pitchFamily="18" charset="0"/>
              </a:rPr>
              <a:t> </a:t>
            </a:r>
          </a:p>
          <a:p>
            <a:r>
              <a:rPr lang="en-US" sz="1100" dirty="0">
                <a:solidFill>
                  <a:schemeClr val="bg1"/>
                </a:solidFill>
                <a:latin typeface="Garamond" pitchFamily="18" charset="0"/>
              </a:rPr>
              <a:t>Members of the Tidewater Chapter are encouraged to submit articles or news information of interest for possible publication in the </a:t>
            </a:r>
            <a:r>
              <a:rPr lang="en-US" sz="1100" i="1" dirty="0">
                <a:solidFill>
                  <a:schemeClr val="bg1"/>
                </a:solidFill>
                <a:latin typeface="Garamond" pitchFamily="18" charset="0"/>
              </a:rPr>
              <a:t>Fed Tide</a:t>
            </a:r>
            <a:r>
              <a:rPr lang="en-US" sz="1100" dirty="0">
                <a:solidFill>
                  <a:schemeClr val="bg1"/>
                </a:solidFill>
                <a:latin typeface="Garamond" pitchFamily="18" charset="0"/>
              </a:rPr>
              <a:t>. Please submit any proposed articles or news information to the Editors at the e-mail addresses listed below. The Editors reserve the right to decide on publication, and any articles accepted for publication are subject to editing.</a:t>
            </a:r>
          </a:p>
          <a:p>
            <a:r>
              <a:rPr lang="en-US" sz="1100" dirty="0">
                <a:solidFill>
                  <a:schemeClr val="bg1"/>
                </a:solidFill>
                <a:latin typeface="Garamond" pitchFamily="18" charset="0"/>
              </a:rPr>
              <a:t> </a:t>
            </a:r>
          </a:p>
          <a:p>
            <a:r>
              <a:rPr lang="en-US" sz="1100" b="1" i="1" dirty="0">
                <a:solidFill>
                  <a:schemeClr val="bg1"/>
                </a:solidFill>
                <a:latin typeface="Garamond" pitchFamily="18" charset="0"/>
              </a:rPr>
              <a:t>Contact Us:</a:t>
            </a:r>
          </a:p>
          <a:p>
            <a:r>
              <a:rPr lang="en-US" sz="1100" b="1" dirty="0">
                <a:solidFill>
                  <a:schemeClr val="bg1"/>
                </a:solidFill>
                <a:latin typeface="Garamond" pitchFamily="18" charset="0"/>
              </a:rPr>
              <a:t>Lauren </a:t>
            </a:r>
            <a:r>
              <a:rPr lang="en-US" sz="1100" b="1" dirty="0" err="1">
                <a:solidFill>
                  <a:schemeClr val="bg1"/>
                </a:solidFill>
                <a:latin typeface="Garamond" pitchFamily="18" charset="0"/>
              </a:rPr>
              <a:t>Tallent</a:t>
            </a:r>
            <a:r>
              <a:rPr lang="en-US" sz="1100" b="1" dirty="0">
                <a:solidFill>
                  <a:schemeClr val="bg1"/>
                </a:solidFill>
                <a:latin typeface="Garamond" pitchFamily="18" charset="0"/>
              </a:rPr>
              <a:t> Rogers </a:t>
            </a:r>
            <a:endParaRPr lang="en-US" sz="1100" b="1" i="1" dirty="0">
              <a:solidFill>
                <a:schemeClr val="bg1"/>
              </a:solidFill>
              <a:latin typeface="Garamond" pitchFamily="18" charset="0"/>
            </a:endParaRPr>
          </a:p>
          <a:p>
            <a:r>
              <a:rPr lang="en-US" sz="1100" b="1" dirty="0">
                <a:solidFill>
                  <a:schemeClr val="bg1"/>
                </a:solidFill>
                <a:latin typeface="Garamond" pitchFamily="18" charset="0"/>
              </a:rPr>
              <a:t>Newsletter Editor</a:t>
            </a:r>
            <a:endParaRPr lang="en-US" sz="1100" b="1" i="1" dirty="0">
              <a:solidFill>
                <a:schemeClr val="bg1"/>
              </a:solidFill>
              <a:latin typeface="Garamond" pitchFamily="18" charset="0"/>
            </a:endParaRPr>
          </a:p>
          <a:p>
            <a:r>
              <a:rPr lang="en-US" sz="1100" u="sng" dirty="0">
                <a:solidFill>
                  <a:schemeClr val="bg1"/>
                </a:solidFill>
                <a:latin typeface="Garamond" pitchFamily="18" charset="0"/>
              </a:rPr>
              <a:t>ltrogers@kaufcan.com</a:t>
            </a:r>
            <a:endParaRPr lang="en-US" sz="1100" dirty="0">
              <a:solidFill>
                <a:schemeClr val="bg1"/>
              </a:solidFill>
              <a:latin typeface="Garamond" pitchFamily="18" charset="0"/>
            </a:endParaRPr>
          </a:p>
          <a:p>
            <a:r>
              <a:rPr lang="en-US" sz="1100" dirty="0">
                <a:solidFill>
                  <a:schemeClr val="bg1"/>
                </a:solidFill>
                <a:latin typeface="Garamond" pitchFamily="18" charset="0"/>
              </a:rPr>
              <a:t> </a:t>
            </a:r>
          </a:p>
          <a:p>
            <a:r>
              <a:rPr lang="en-US" sz="1100" b="1" dirty="0" smtClean="0">
                <a:solidFill>
                  <a:schemeClr val="bg1"/>
                </a:solidFill>
                <a:latin typeface="Garamond" pitchFamily="18" charset="0"/>
              </a:rPr>
              <a:t>Larry Dash</a:t>
            </a:r>
            <a:endParaRPr lang="en-US" sz="1100" dirty="0">
              <a:solidFill>
                <a:schemeClr val="bg1"/>
              </a:solidFill>
              <a:latin typeface="Garamond" pitchFamily="18" charset="0"/>
            </a:endParaRPr>
          </a:p>
          <a:p>
            <a:r>
              <a:rPr lang="en-US" sz="1100" b="1" dirty="0">
                <a:solidFill>
                  <a:schemeClr val="bg1"/>
                </a:solidFill>
                <a:latin typeface="Garamond" pitchFamily="18" charset="0"/>
              </a:rPr>
              <a:t>Chapter President </a:t>
            </a:r>
            <a:endParaRPr lang="en-US" sz="1100" dirty="0">
              <a:solidFill>
                <a:schemeClr val="bg1"/>
              </a:solidFill>
              <a:latin typeface="Garamond" pitchFamily="18" charset="0"/>
            </a:endParaRPr>
          </a:p>
          <a:p>
            <a:r>
              <a:rPr lang="en-US" sz="1100" u="sng" dirty="0" smtClean="0">
                <a:solidFill>
                  <a:schemeClr val="bg1"/>
                </a:solidFill>
                <a:latin typeface="Garamond" pitchFamily="18" charset="0"/>
              </a:rPr>
              <a:t>Larry_dash@fd.org.</a:t>
            </a:r>
            <a:endParaRPr lang="en-US" sz="1100" dirty="0">
              <a:solidFill>
                <a:schemeClr val="bg1"/>
              </a:solidFill>
              <a:latin typeface="Garamond" pitchFamily="18" charset="0"/>
            </a:endParaRPr>
          </a:p>
          <a:p>
            <a:r>
              <a:rPr lang="en-US" dirty="0"/>
              <a:t> </a:t>
            </a:r>
          </a:p>
        </p:txBody>
      </p:sp>
      <p:sp>
        <p:nvSpPr>
          <p:cNvPr id="8" name="Rectangle 7"/>
          <p:cNvSpPr/>
          <p:nvPr/>
        </p:nvSpPr>
        <p:spPr>
          <a:xfrm>
            <a:off x="2357726" y="159327"/>
            <a:ext cx="4846320" cy="9137073"/>
          </a:xfrm>
          <a:prstGeom prst="rect">
            <a:avLst/>
          </a:prstGeom>
          <a:ln cmpd="dbl">
            <a:solidFill>
              <a:schemeClr val="tx1"/>
            </a:solidFill>
          </a:ln>
        </p:spPr>
        <p:txBody>
          <a:bodyPr>
            <a:noAutofit/>
          </a:bodyPr>
          <a:lstStyle/>
          <a:p>
            <a:pPr marL="274320" algn="just"/>
            <a:r>
              <a:rPr lang="en-US" sz="1200" dirty="0" smtClean="0">
                <a:latin typeface="Times New Roman" pitchFamily="18" charset="0"/>
                <a:cs typeface="Times New Roman" pitchFamily="18" charset="0"/>
              </a:rPr>
              <a:t>The </a:t>
            </a:r>
            <a:r>
              <a:rPr lang="en-US" sz="1200" i="1" dirty="0" smtClean="0">
                <a:latin typeface="Times New Roman" pitchFamily="18" charset="0"/>
                <a:cs typeface="Times New Roman" pitchFamily="18" charset="0"/>
              </a:rPr>
              <a:t>Company Doe</a:t>
            </a:r>
            <a:r>
              <a:rPr lang="en-US" sz="1200" dirty="0" smtClean="0">
                <a:latin typeface="Times New Roman" pitchFamily="18" charset="0"/>
                <a:cs typeface="Times New Roman" pitchFamily="18" charset="0"/>
              </a:rPr>
              <a:t> decision </a:t>
            </a:r>
            <a:r>
              <a:rPr lang="en-US" sz="1200" dirty="0">
                <a:latin typeface="Times New Roman" pitchFamily="18" charset="0"/>
                <a:cs typeface="Times New Roman" pitchFamily="18" charset="0"/>
              </a:rPr>
              <a:t>also made clear that “the right of public access, whether arising under the First Amendment or common law, ‘may be abrogated only in unusual circumstances.’. . . [p]</a:t>
            </a:r>
            <a:r>
              <a:rPr lang="en-US" sz="1200" dirty="0" err="1">
                <a:latin typeface="Times New Roman" pitchFamily="18" charset="0"/>
                <a:cs typeface="Times New Roman" pitchFamily="18" charset="0"/>
              </a:rPr>
              <a:t>ublic</a:t>
            </a:r>
            <a:r>
              <a:rPr lang="en-US" sz="1200" dirty="0">
                <a:latin typeface="Times New Roman" pitchFamily="18" charset="0"/>
                <a:cs typeface="Times New Roman" pitchFamily="18" charset="0"/>
              </a:rPr>
              <a:t> access promotes not only the public’s interest in monitoring the functioning of the courts but also the integrity of the judiciary.”  </a:t>
            </a:r>
            <a:r>
              <a:rPr lang="en-US" sz="1200" i="1" dirty="0" smtClean="0">
                <a:latin typeface="Times New Roman" pitchFamily="18" charset="0"/>
                <a:cs typeface="Times New Roman" pitchFamily="18" charset="0"/>
              </a:rPr>
              <a:t>Id.</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at 37-38 (internal citations omitted</a:t>
            </a:r>
            <a:r>
              <a:rPr lang="en-US" sz="1200" dirty="0" smtClean="0">
                <a:latin typeface="Times New Roman" pitchFamily="18" charset="0"/>
                <a:cs typeface="Times New Roman" pitchFamily="18" charset="0"/>
              </a:rPr>
              <a:t>). </a:t>
            </a:r>
          </a:p>
          <a:p>
            <a:pPr marL="274320" algn="just"/>
            <a:endParaRPr lang="en-US" sz="1200" dirty="0">
              <a:latin typeface="Times New Roman" pitchFamily="18" charset="0"/>
              <a:cs typeface="Times New Roman" pitchFamily="18" charset="0"/>
            </a:endParaRPr>
          </a:p>
          <a:p>
            <a:pPr marL="274320" algn="just"/>
            <a:r>
              <a:rPr lang="en-US" sz="1200" dirty="0" smtClean="0">
                <a:latin typeface="Times New Roman" pitchFamily="18" charset="0"/>
                <a:cs typeface="Times New Roman" pitchFamily="18" charset="0"/>
              </a:rPr>
              <a:t>Further</a:t>
            </a:r>
            <a:r>
              <a:rPr lang="en-US" sz="1200" dirty="0">
                <a:latin typeface="Times New Roman" pitchFamily="18" charset="0"/>
                <a:cs typeface="Times New Roman" pitchFamily="18" charset="0"/>
              </a:rPr>
              <a:t>, “the public and press enjoy a presumptive right of access to civil proceedings and documents filed therein, notwithstanding the negative publicity those documents may shower upon a company.”  </a:t>
            </a:r>
            <a:r>
              <a:rPr lang="en-US" sz="1200" i="1" dirty="0">
                <a:latin typeface="Times New Roman" pitchFamily="18" charset="0"/>
                <a:cs typeface="Times New Roman" pitchFamily="18" charset="0"/>
              </a:rPr>
              <a:t>Id</a:t>
            </a:r>
            <a:r>
              <a:rPr lang="en-US" sz="1200" dirty="0">
                <a:latin typeface="Times New Roman" pitchFamily="18" charset="0"/>
                <a:cs typeface="Times New Roman" pitchFamily="18" charset="0"/>
              </a:rPr>
              <a:t>. at 47.  Put simply, Company Doe failed to </a:t>
            </a:r>
            <a:r>
              <a:rPr lang="en-US" sz="1200" dirty="0" smtClean="0">
                <a:latin typeface="Times New Roman" pitchFamily="18" charset="0"/>
                <a:cs typeface="Times New Roman" pitchFamily="18" charset="0"/>
              </a:rPr>
              <a:t>sufficiently </a:t>
            </a:r>
            <a:r>
              <a:rPr lang="en-US" sz="1200" dirty="0">
                <a:latin typeface="Times New Roman" pitchFamily="18" charset="0"/>
                <a:cs typeface="Times New Roman" pitchFamily="18" charset="0"/>
              </a:rPr>
              <a:t>demonstrate that release of the report at issue would </a:t>
            </a:r>
            <a:r>
              <a:rPr lang="en-US" sz="1200" dirty="0" smtClean="0">
                <a:latin typeface="Times New Roman" pitchFamily="18" charset="0"/>
                <a:cs typeface="Times New Roman" pitchFamily="18" charset="0"/>
              </a:rPr>
              <a:t>cause it to </a:t>
            </a:r>
            <a:r>
              <a:rPr lang="en-US" sz="1200" dirty="0">
                <a:latin typeface="Times New Roman" pitchFamily="18" charset="0"/>
                <a:cs typeface="Times New Roman" pitchFamily="18" charset="0"/>
              </a:rPr>
              <a:t>suffer substantial and irreparable economic </a:t>
            </a:r>
            <a:r>
              <a:rPr lang="en-US" sz="1200" dirty="0" smtClean="0">
                <a:latin typeface="Times New Roman" pitchFamily="18" charset="0"/>
                <a:cs typeface="Times New Roman" pitchFamily="18" charset="0"/>
              </a:rPr>
              <a:t>harm; </a:t>
            </a:r>
            <a:r>
              <a:rPr lang="en-US" sz="1200" dirty="0">
                <a:latin typeface="Times New Roman" pitchFamily="18" charset="0"/>
                <a:cs typeface="Times New Roman" pitchFamily="18" charset="0"/>
              </a:rPr>
              <a:t>“an unsupported claim of reputational harm falls short of a compelling interest sufficient to overcome the strong First Amendment presumptive right of public access.”  </a:t>
            </a:r>
            <a:r>
              <a:rPr lang="en-US" sz="1200" i="1" dirty="0">
                <a:latin typeface="Times New Roman" pitchFamily="18" charset="0"/>
                <a:cs typeface="Times New Roman" pitchFamily="18" charset="0"/>
              </a:rPr>
              <a:t>Id. </a:t>
            </a:r>
            <a:r>
              <a:rPr lang="en-US" sz="1200" dirty="0">
                <a:latin typeface="Times New Roman" pitchFamily="18" charset="0"/>
                <a:cs typeface="Times New Roman" pitchFamily="18" charset="0"/>
              </a:rPr>
              <a:t>at 49.  </a:t>
            </a:r>
            <a:r>
              <a:rPr lang="en-US" sz="1200" b="1" i="1" dirty="0">
                <a:latin typeface="Times New Roman" pitchFamily="18" charset="0"/>
                <a:cs typeface="Times New Roman" pitchFamily="18" charset="0"/>
              </a:rPr>
              <a:t>Company Doe v. Public Citizen, et. al.,</a:t>
            </a:r>
            <a:r>
              <a:rPr lang="en-US" sz="1200" b="1" dirty="0">
                <a:latin typeface="Times New Roman" pitchFamily="18" charset="0"/>
                <a:cs typeface="Times New Roman" pitchFamily="18" charset="0"/>
              </a:rPr>
              <a:t> No. 12-2209 (April 16, 2013) </a:t>
            </a:r>
            <a:r>
              <a:rPr lang="en-US" sz="1200" b="1" dirty="0" smtClean="0">
                <a:latin typeface="Times New Roman" pitchFamily="18" charset="0"/>
                <a:cs typeface="Times New Roman" pitchFamily="18" charset="0"/>
              </a:rPr>
              <a:t>(Floyd</a:t>
            </a:r>
            <a:r>
              <a:rPr lang="en-US" sz="1200" b="1" dirty="0">
                <a:latin typeface="Times New Roman" pitchFamily="18" charset="0"/>
                <a:cs typeface="Times New Roman" pitchFamily="18" charset="0"/>
              </a:rPr>
              <a:t>). </a:t>
            </a:r>
          </a:p>
          <a:p>
            <a:pPr lvl="1"/>
            <a:endParaRPr lang="en-US" sz="1200" dirty="0">
              <a:latin typeface="Times New Roman" pitchFamily="18" charset="0"/>
              <a:cs typeface="Times New Roman" pitchFamily="18" charset="0"/>
            </a:endParaRPr>
          </a:p>
          <a:p>
            <a:pPr marL="285750" lvl="0" indent="-285750" algn="just">
              <a:buFont typeface="Arial" pitchFamily="34" charset="0"/>
              <a:buChar char="•"/>
            </a:pPr>
            <a:r>
              <a:rPr lang="en-US" sz="1200" b="1" dirty="0" smtClean="0">
                <a:latin typeface="Times New Roman" pitchFamily="18" charset="0"/>
                <a:cs typeface="Times New Roman" pitchFamily="18" charset="0"/>
              </a:rPr>
              <a:t>Equitable Tolling and Section 2255 –</a:t>
            </a:r>
            <a:r>
              <a:rPr lang="en-US" sz="1200" dirty="0" smtClean="0">
                <a:latin typeface="Times New Roman" pitchFamily="18" charset="0"/>
                <a:cs typeface="Times New Roman" pitchFamily="18" charset="0"/>
              </a:rPr>
              <a:t> The Fourth Circuit recently addressed equitable tolling in the context of Habeas Corpus Section 2255 review in </a:t>
            </a:r>
            <a:r>
              <a:rPr lang="en-US" sz="1200" i="1" dirty="0" smtClean="0">
                <a:latin typeface="Times New Roman" pitchFamily="18" charset="0"/>
                <a:cs typeface="Times New Roman" pitchFamily="18" charset="0"/>
              </a:rPr>
              <a:t>Whiteside v. United States</a:t>
            </a:r>
            <a:r>
              <a:rPr lang="en-US" sz="1200" dirty="0">
                <a:latin typeface="Times New Roman" pitchFamily="18" charset="0"/>
                <a:cs typeface="Times New Roman" pitchFamily="18" charset="0"/>
              </a:rPr>
              <a:t>.</a:t>
            </a:r>
            <a:r>
              <a:rPr lang="en-US" sz="1200" dirty="0" smtClean="0">
                <a:latin typeface="Times New Roman" pitchFamily="18" charset="0"/>
                <a:cs typeface="Times New Roman" pitchFamily="18" charset="0"/>
              </a:rPr>
              <a:t> Whiteside </a:t>
            </a:r>
            <a:r>
              <a:rPr lang="en-US" sz="1200" dirty="0">
                <a:latin typeface="Times New Roman" pitchFamily="18" charset="0"/>
                <a:cs typeface="Times New Roman" pitchFamily="18" charset="0"/>
              </a:rPr>
              <a:t>was classified as a career offender under North Carolina’s sentencing scheme before the Fourth Circuit’s decision in </a:t>
            </a:r>
            <a:r>
              <a:rPr lang="en-US" sz="1200" i="1" dirty="0">
                <a:latin typeface="Times New Roman" pitchFamily="18" charset="0"/>
                <a:cs typeface="Times New Roman" pitchFamily="18" charset="0"/>
              </a:rPr>
              <a:t>Simmons</a:t>
            </a:r>
            <a:r>
              <a:rPr lang="en-US" sz="1200" dirty="0">
                <a:latin typeface="Times New Roman" pitchFamily="18" charset="0"/>
                <a:cs typeface="Times New Roman" pitchFamily="18" charset="0"/>
              </a:rPr>
              <a:t> in </a:t>
            </a:r>
            <a:r>
              <a:rPr lang="en-US" sz="1200" dirty="0" smtClean="0">
                <a:latin typeface="Times New Roman" pitchFamily="18" charset="0"/>
                <a:cs typeface="Times New Roman" pitchFamily="18" charset="0"/>
              </a:rPr>
              <a:t>2011. </a:t>
            </a:r>
            <a:r>
              <a:rPr lang="en-US" sz="1200" i="1" dirty="0" smtClean="0">
                <a:latin typeface="Times New Roman" pitchFamily="18" charset="0"/>
                <a:cs typeface="Times New Roman" pitchFamily="18" charset="0"/>
              </a:rPr>
              <a:t>Simmons</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rejected an approach which looked at a defendant’s maximum potential sentence based on an offender with the worst possible criminal history.  Within a year of </a:t>
            </a:r>
            <a:r>
              <a:rPr lang="en-US" sz="1200" i="1" dirty="0">
                <a:latin typeface="Times New Roman" pitchFamily="18" charset="0"/>
                <a:cs typeface="Times New Roman" pitchFamily="18" charset="0"/>
              </a:rPr>
              <a:t>Simmons</a:t>
            </a:r>
            <a:r>
              <a:rPr lang="en-US" sz="1200" dirty="0">
                <a:latin typeface="Times New Roman" pitchFamily="18" charset="0"/>
                <a:cs typeface="Times New Roman" pitchFamily="18" charset="0"/>
              </a:rPr>
              <a:t>, but more than a year after his case had become “final,” Whiteside filed a </a:t>
            </a:r>
            <a:r>
              <a:rPr lang="en-US" sz="1200" dirty="0" smtClean="0">
                <a:latin typeface="Times New Roman" pitchFamily="18" charset="0"/>
                <a:cs typeface="Times New Roman" pitchFamily="18" charset="0"/>
              </a:rPr>
              <a:t>§ 2255 motion </a:t>
            </a:r>
            <a:r>
              <a:rPr lang="en-US" sz="1200" dirty="0">
                <a:latin typeface="Times New Roman" pitchFamily="18" charset="0"/>
                <a:cs typeface="Times New Roman" pitchFamily="18" charset="0"/>
              </a:rPr>
              <a:t>seeking to vacate his sentence.  The district court dismissed the motion on the basis that it was untimely and that Whiteside had waived his right to appeal through his plea agreement.  </a:t>
            </a:r>
            <a:r>
              <a:rPr lang="en-US" sz="1200" dirty="0" smtClean="0">
                <a:latin typeface="Times New Roman" pitchFamily="18" charset="0"/>
                <a:cs typeface="Times New Roman" pitchFamily="18" charset="0"/>
              </a:rPr>
              <a:t>A deeply divided </a:t>
            </a:r>
            <a:r>
              <a:rPr lang="en-US" sz="1200" dirty="0">
                <a:latin typeface="Times New Roman" pitchFamily="18" charset="0"/>
                <a:cs typeface="Times New Roman" pitchFamily="18" charset="0"/>
              </a:rPr>
              <a:t>Fourth Circuit reversed the district court.  “This case presents the question of whether a federal inmate may use a 28 </a:t>
            </a:r>
            <a:r>
              <a:rPr lang="en-US" sz="1200" dirty="0" err="1">
                <a:latin typeface="Times New Roman" pitchFamily="18" charset="0"/>
                <a:cs typeface="Times New Roman" pitchFamily="18" charset="0"/>
              </a:rPr>
              <a:t>U.S.C</a:t>
            </a:r>
            <a:r>
              <a:rPr lang="en-US" sz="1200" dirty="0">
                <a:latin typeface="Times New Roman" pitchFamily="18" charset="0"/>
                <a:cs typeface="Times New Roman" pitchFamily="18" charset="0"/>
              </a:rPr>
              <a:t>. § 2255 motion to challenge a sentence that was based on the career offender enhancement under the United States Sentencing Guidelines when subsequent case law reveals the enhancement to be inapplicable to him.  We find that he may, and in so doing hold that the mistake results from a fundamental miscarriage of justice that is cognizable on collateral review.”  </a:t>
            </a:r>
            <a:r>
              <a:rPr lang="en-US" sz="1200" i="1" dirty="0">
                <a:latin typeface="Times New Roman" pitchFamily="18" charset="0"/>
                <a:cs typeface="Times New Roman" pitchFamily="18" charset="0"/>
              </a:rPr>
              <a:t>Id.</a:t>
            </a:r>
            <a:r>
              <a:rPr lang="en-US" sz="1200" dirty="0">
                <a:latin typeface="Times New Roman" pitchFamily="18" charset="0"/>
                <a:cs typeface="Times New Roman" pitchFamily="18" charset="0"/>
              </a:rPr>
              <a:t> at 2.</a:t>
            </a:r>
          </a:p>
          <a:p>
            <a:endParaRPr lang="en-US" dirty="0"/>
          </a:p>
          <a:p>
            <a:pPr marL="274320" lvl="1" algn="just"/>
            <a:r>
              <a:rPr lang="en-US" sz="1200" dirty="0">
                <a:latin typeface="Times New Roman" pitchFamily="18" charset="0"/>
                <a:cs typeface="Times New Roman" pitchFamily="18" charset="0"/>
              </a:rPr>
              <a:t>Judge Gregory wrote the majority opinion and concluded that the language in </a:t>
            </a:r>
            <a:r>
              <a:rPr lang="en-US" sz="1200" dirty="0" smtClean="0">
                <a:latin typeface="Times New Roman" pitchFamily="18" charset="0"/>
                <a:cs typeface="Times New Roman" pitchFamily="18" charset="0"/>
              </a:rPr>
              <a:t>Whiteside’s </a:t>
            </a:r>
            <a:r>
              <a:rPr lang="en-US" sz="1200" dirty="0">
                <a:latin typeface="Times New Roman" pitchFamily="18" charset="0"/>
                <a:cs typeface="Times New Roman" pitchFamily="18" charset="0"/>
              </a:rPr>
              <a:t>plea agreement did not waive his right to challenge his career offender status.  Further, the Court concluded that although Whiteside’s motion was filed outside the usual one-year window, equitable tolling applied because extraordinary circumstances prevented Whiteside from filing the motion earlier.  </a:t>
            </a:r>
            <a:r>
              <a:rPr lang="en-US" sz="1200" i="1" dirty="0">
                <a:latin typeface="Times New Roman" pitchFamily="18" charset="0"/>
                <a:cs typeface="Times New Roman" pitchFamily="18" charset="0"/>
              </a:rPr>
              <a:t>Id.</a:t>
            </a:r>
            <a:r>
              <a:rPr lang="en-US" sz="1200" dirty="0">
                <a:latin typeface="Times New Roman" pitchFamily="18" charset="0"/>
                <a:cs typeface="Times New Roman" pitchFamily="18" charset="0"/>
              </a:rPr>
              <a:t> at 13, 27.  Specifically, the </a:t>
            </a:r>
            <a:r>
              <a:rPr lang="en-US" sz="1200" i="1" dirty="0">
                <a:latin typeface="Times New Roman" pitchFamily="18" charset="0"/>
                <a:cs typeface="Times New Roman" pitchFamily="18" charset="0"/>
              </a:rPr>
              <a:t>Simmons</a:t>
            </a:r>
            <a:r>
              <a:rPr lang="en-US" sz="1200" dirty="0">
                <a:latin typeface="Times New Roman" pitchFamily="18" charset="0"/>
                <a:cs typeface="Times New Roman" pitchFamily="18" charset="0"/>
              </a:rPr>
              <a:t> decision had not yet been issued.  Thus, the Court concluded that a “petitioner may challenge his sentence on collateral review based on an incorrect application of the career offender enhancement” and vacated Whiteside’s sentence and remanded for further proceedings.  </a:t>
            </a:r>
            <a:r>
              <a:rPr lang="en-US" sz="1200" i="1" dirty="0">
                <a:latin typeface="Times New Roman" pitchFamily="18" charset="0"/>
                <a:cs typeface="Times New Roman" pitchFamily="18" charset="0"/>
              </a:rPr>
              <a:t>Id. </a:t>
            </a:r>
            <a:r>
              <a:rPr lang="en-US" sz="1200" dirty="0">
                <a:latin typeface="Times New Roman" pitchFamily="18" charset="0"/>
                <a:cs typeface="Times New Roman" pitchFamily="18" charset="0"/>
              </a:rPr>
              <a:t>at 14. </a:t>
            </a:r>
          </a:p>
          <a:p>
            <a:pPr marL="285750" lvl="0" indent="-285750">
              <a:buFont typeface="Arial" pitchFamily="34" charset="0"/>
              <a:buChar char="•"/>
            </a:pPr>
            <a:endParaRPr lang="en-US" sz="1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76972515"/>
      </p:ext>
    </p:extLst>
  </p:cSld>
  <p:clrMapOvr>
    <a:masterClrMapping/>
  </p:clrMapOvr>
  <p:timing>
    <p:tnLst>
      <p:par>
        <p:cTn id="1" dur="indefinite" restart="never" nodeType="tmRoot"/>
      </p:par>
    </p:tnLst>
  </p:timing>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Rectangle 4"/>
          <p:cNvSpPr/>
          <p:nvPr/>
        </p:nvSpPr>
        <p:spPr>
          <a:xfrm>
            <a:off x="548480" y="304799"/>
            <a:ext cx="6426767" cy="4385816"/>
          </a:xfrm>
          <a:prstGeom prst="rect">
            <a:avLst/>
          </a:prstGeom>
          <a:ln cmpd="dbl">
            <a:solidFill>
              <a:schemeClr val="tx1"/>
            </a:solidFill>
          </a:ln>
        </p:spPr>
        <p:txBody>
          <a:bodyPr wrap="square">
            <a:spAutoFit/>
          </a:bodyPr>
          <a:lstStyle/>
          <a:p>
            <a:r>
              <a:rPr lang="en-US" sz="1400" b="1" i="1" u="sng" dirty="0"/>
              <a:t>N</a:t>
            </a:r>
            <a:r>
              <a:rPr lang="en-US" sz="1400" b="1" i="1" u="sng" dirty="0">
                <a:latin typeface="Times New Roman" pitchFamily="18" charset="0"/>
                <a:cs typeface="Times New Roman" pitchFamily="18" charset="0"/>
              </a:rPr>
              <a:t>oteworthy Fourth Circuit </a:t>
            </a:r>
            <a:r>
              <a:rPr lang="en-US" sz="1400" b="1" i="1" u="sng" dirty="0" smtClean="0">
                <a:latin typeface="Times New Roman" pitchFamily="18" charset="0"/>
                <a:cs typeface="Times New Roman" pitchFamily="18" charset="0"/>
              </a:rPr>
              <a:t> Cases </a:t>
            </a:r>
            <a:r>
              <a:rPr lang="en-US" sz="1400" b="1" i="1" u="sng" dirty="0">
                <a:latin typeface="Times New Roman" pitchFamily="18" charset="0"/>
                <a:cs typeface="Times New Roman" pitchFamily="18" charset="0"/>
              </a:rPr>
              <a:t>– </a:t>
            </a:r>
            <a:r>
              <a:rPr lang="en-US" sz="1400" b="1" i="1" u="sng" dirty="0" smtClean="0">
                <a:latin typeface="Times New Roman" pitchFamily="18" charset="0"/>
                <a:cs typeface="Times New Roman" pitchFamily="18" charset="0"/>
              </a:rPr>
              <a:t>continued</a:t>
            </a:r>
          </a:p>
          <a:p>
            <a:endParaRPr lang="en-US" sz="1300" dirty="0">
              <a:latin typeface="Times New Roman" pitchFamily="18" charset="0"/>
              <a:cs typeface="Times New Roman" pitchFamily="18" charset="0"/>
            </a:endParaRPr>
          </a:p>
          <a:p>
            <a:pPr marL="171450" indent="-171450" algn="just">
              <a:buFont typeface="Arial" pitchFamily="34" charset="0"/>
              <a:buChar char="•"/>
            </a:pPr>
            <a:r>
              <a:rPr lang="en-US" sz="1200" b="1" i="1" dirty="0" smtClean="0">
                <a:latin typeface="Times New Roman" pitchFamily="18" charset="0"/>
                <a:cs typeface="Times New Roman" pitchFamily="18" charset="0"/>
              </a:rPr>
              <a:t>Whiteside</a:t>
            </a:r>
            <a:r>
              <a:rPr lang="en-US" sz="1200" b="1" dirty="0" smtClean="0">
                <a:latin typeface="Times New Roman" pitchFamily="18" charset="0"/>
                <a:cs typeface="Times New Roman" pitchFamily="18" charset="0"/>
              </a:rPr>
              <a:t> (continued)-  </a:t>
            </a:r>
            <a:r>
              <a:rPr lang="en-US" sz="1200" dirty="0" smtClean="0">
                <a:latin typeface="Times New Roman" pitchFamily="18" charset="0"/>
                <a:cs typeface="Times New Roman" pitchFamily="18" charset="0"/>
              </a:rPr>
              <a:t>Judge </a:t>
            </a:r>
            <a:r>
              <a:rPr lang="en-US" sz="1200" dirty="0">
                <a:latin typeface="Times New Roman" pitchFamily="18" charset="0"/>
                <a:cs typeface="Times New Roman" pitchFamily="18" charset="0"/>
              </a:rPr>
              <a:t>Wilkinson wrote a strong dissent in which he argued that the majority’s decision was a “dramatic expansion of federal collateral review” that “makes shambles of the retroactivity doctrines that have long safeguarded the basic finality of criminal convictions.”  </a:t>
            </a:r>
            <a:r>
              <a:rPr lang="en-US" sz="1200" i="1" dirty="0">
                <a:latin typeface="Times New Roman" pitchFamily="18" charset="0"/>
                <a:cs typeface="Times New Roman" pitchFamily="18" charset="0"/>
              </a:rPr>
              <a:t>Id.</a:t>
            </a:r>
            <a:r>
              <a:rPr lang="en-US" sz="1200" dirty="0">
                <a:latin typeface="Times New Roman" pitchFamily="18" charset="0"/>
                <a:cs typeface="Times New Roman" pitchFamily="18" charset="0"/>
              </a:rPr>
              <a:t> at 35.  The dissent took the position that Whiteside’s sentence was not improper when it was applied and that no change in the law made it the kind of violation (specifically “a constitutional error or a fundamental defect resulting in a miscarriage of justice”) that is reviewable in a </a:t>
            </a:r>
            <a:r>
              <a:rPr lang="en-US" sz="1200" dirty="0" smtClean="0">
                <a:latin typeface="Times New Roman" pitchFamily="18" charset="0"/>
                <a:cs typeface="Times New Roman" pitchFamily="18" charset="0"/>
              </a:rPr>
              <a:t>§ 2255 </a:t>
            </a:r>
            <a:r>
              <a:rPr lang="en-US" sz="1200" dirty="0">
                <a:latin typeface="Times New Roman" pitchFamily="18" charset="0"/>
                <a:cs typeface="Times New Roman" pitchFamily="18" charset="0"/>
              </a:rPr>
              <a:t>proceeding.  </a:t>
            </a:r>
            <a:r>
              <a:rPr lang="en-US" sz="1200" i="1" dirty="0">
                <a:latin typeface="Times New Roman" pitchFamily="18" charset="0"/>
                <a:cs typeface="Times New Roman" pitchFamily="18" charset="0"/>
              </a:rPr>
              <a:t>Id.</a:t>
            </a:r>
            <a:r>
              <a:rPr lang="en-US" sz="1200" dirty="0">
                <a:latin typeface="Times New Roman" pitchFamily="18" charset="0"/>
                <a:cs typeface="Times New Roman" pitchFamily="18" charset="0"/>
              </a:rPr>
              <a:t> at 38.  “[T]he majority confuses a change in the law favorable to a defendant with a fundamental breakdown in procedure or justice . . . . [T]o hold that Whiteside’s situation warrants § 2255 relief implies that every change in the law creates a manifest injustice no matter how lawful the prior proceeding.”  </a:t>
            </a:r>
            <a:r>
              <a:rPr lang="en-US" sz="1200" i="1" dirty="0">
                <a:latin typeface="Times New Roman" pitchFamily="18" charset="0"/>
                <a:cs typeface="Times New Roman" pitchFamily="18" charset="0"/>
              </a:rPr>
              <a:t>Id</a:t>
            </a:r>
            <a:r>
              <a:rPr lang="en-US" sz="1200" dirty="0">
                <a:latin typeface="Times New Roman" pitchFamily="18" charset="0"/>
                <a:cs typeface="Times New Roman" pitchFamily="18" charset="0"/>
              </a:rPr>
              <a:t>. at 47-48. </a:t>
            </a:r>
            <a:r>
              <a:rPr lang="en-US" sz="1200" dirty="0" smtClean="0">
                <a:latin typeface="Times New Roman" pitchFamily="18" charset="0"/>
                <a:cs typeface="Times New Roman" pitchFamily="18" charset="0"/>
              </a:rPr>
              <a:t>  The dissent went on to accuse the majority of adopting a “naively Whig history of law as an unbroken march toward progress and enlightenment.” (To which the majority responds that the dissent is “rank with the fearful mistrust of individualized decision-making inherent to traditional conservatism.”).  </a:t>
            </a:r>
            <a:endParaRPr lang="en-US" sz="1200" dirty="0">
              <a:latin typeface="Times New Roman" pitchFamily="18" charset="0"/>
              <a:cs typeface="Times New Roman" pitchFamily="18" charset="0"/>
            </a:endParaRPr>
          </a:p>
          <a:p>
            <a:pPr algn="just"/>
            <a:endParaRPr lang="en-US" sz="1200" dirty="0" smtClean="0">
              <a:latin typeface="Times New Roman" pitchFamily="18" charset="0"/>
              <a:cs typeface="Times New Roman" pitchFamily="18" charset="0"/>
            </a:endParaRPr>
          </a:p>
          <a:p>
            <a:pPr marL="182880" lvl="0" algn="just"/>
            <a:r>
              <a:rPr lang="en-US" sz="1200" dirty="0" smtClean="0">
                <a:latin typeface="Times New Roman" pitchFamily="18" charset="0"/>
                <a:cs typeface="Times New Roman" pitchFamily="18" charset="0"/>
              </a:rPr>
              <a:t>Senior </a:t>
            </a:r>
            <a:r>
              <a:rPr lang="en-US" sz="1200" dirty="0">
                <a:latin typeface="Times New Roman" pitchFamily="18" charset="0"/>
                <a:cs typeface="Times New Roman" pitchFamily="18" charset="0"/>
              </a:rPr>
              <a:t>Judge Davis wrote a concurring opinion further responding to the Dissent’s strong position stating: “The dissenting opinion is hopelessly pleased with itself.  This is not surprising, as it prostrates itself at the alter of finality, draped in the sacred shroud of judicial restraint. . . . The dissenting opinion favors what’s ‘finished’ over what’s ‘right’ and thereby blinks at a profound miscarriage of justice. It is wrong to do so.”  </a:t>
            </a:r>
            <a:r>
              <a:rPr lang="en-US" sz="1200" i="1" dirty="0">
                <a:latin typeface="Times New Roman" pitchFamily="18" charset="0"/>
                <a:cs typeface="Times New Roman" pitchFamily="18" charset="0"/>
              </a:rPr>
              <a:t>Id.</a:t>
            </a:r>
            <a:r>
              <a:rPr lang="en-US" sz="1200" dirty="0">
                <a:latin typeface="Times New Roman" pitchFamily="18" charset="0"/>
                <a:cs typeface="Times New Roman" pitchFamily="18" charset="0"/>
              </a:rPr>
              <a:t> 33, 34. </a:t>
            </a:r>
            <a:r>
              <a:rPr lang="en-US" sz="1200" b="1" i="1" dirty="0">
                <a:latin typeface="Times New Roman" pitchFamily="18" charset="0"/>
                <a:cs typeface="Times New Roman" pitchFamily="18" charset="0"/>
              </a:rPr>
              <a:t>Whiteside v. </a:t>
            </a:r>
            <a:r>
              <a:rPr lang="en-US" sz="1200" b="1" i="1" dirty="0" smtClean="0">
                <a:latin typeface="Times New Roman" pitchFamily="18" charset="0"/>
                <a:cs typeface="Times New Roman" pitchFamily="18" charset="0"/>
              </a:rPr>
              <a:t>United States</a:t>
            </a:r>
            <a:r>
              <a:rPr lang="en-US" sz="1200" b="1" dirty="0" smtClean="0">
                <a:latin typeface="Times New Roman" pitchFamily="18" charset="0"/>
                <a:cs typeface="Times New Roman" pitchFamily="18" charset="0"/>
              </a:rPr>
              <a:t>,  </a:t>
            </a:r>
            <a:r>
              <a:rPr lang="en-US" sz="1200" b="1" dirty="0">
                <a:latin typeface="Times New Roman" pitchFamily="18" charset="0"/>
                <a:cs typeface="Times New Roman" pitchFamily="18" charset="0"/>
              </a:rPr>
              <a:t>No. 13-7152 (April 8, 2014) </a:t>
            </a:r>
            <a:r>
              <a:rPr lang="en-US" sz="1200" b="1" dirty="0" smtClean="0">
                <a:latin typeface="Times New Roman" pitchFamily="18" charset="0"/>
                <a:cs typeface="Times New Roman" pitchFamily="18" charset="0"/>
              </a:rPr>
              <a:t>(Gregory) </a:t>
            </a:r>
            <a:r>
              <a:rPr lang="en-US" sz="1200" b="1" dirty="0">
                <a:latin typeface="Times New Roman" pitchFamily="18" charset="0"/>
                <a:cs typeface="Times New Roman" pitchFamily="18" charset="0"/>
              </a:rPr>
              <a:t>(</a:t>
            </a:r>
            <a:r>
              <a:rPr lang="en-US" sz="1200" b="1" dirty="0" smtClean="0">
                <a:latin typeface="Times New Roman" pitchFamily="18" charset="0"/>
                <a:cs typeface="Times New Roman" pitchFamily="18" charset="0"/>
              </a:rPr>
              <a:t>Dissent J. Wilkinson</a:t>
            </a:r>
            <a:r>
              <a:rPr lang="en-US" sz="1200" b="1" dirty="0">
                <a:latin typeface="Times New Roman" pitchFamily="18" charset="0"/>
                <a:cs typeface="Times New Roman" pitchFamily="18" charset="0"/>
              </a:rPr>
              <a:t>)</a:t>
            </a:r>
          </a:p>
          <a:p>
            <a:pPr lvl="0"/>
            <a:endParaRPr lang="en-US" sz="1200" b="1" dirty="0">
              <a:latin typeface="Times New Roman" pitchFamily="18" charset="0"/>
              <a:cs typeface="Times New Roman" pitchFamily="18" charset="0"/>
            </a:endParaRPr>
          </a:p>
        </p:txBody>
      </p:sp>
      <p:sp>
        <p:nvSpPr>
          <p:cNvPr id="4" name="TextBox 3"/>
          <p:cNvSpPr txBox="1"/>
          <p:nvPr/>
        </p:nvSpPr>
        <p:spPr>
          <a:xfrm>
            <a:off x="330605" y="4876800"/>
            <a:ext cx="6964362" cy="4339650"/>
          </a:xfrm>
          <a:prstGeom prst="rect">
            <a:avLst/>
          </a:prstGeom>
          <a:solidFill>
            <a:schemeClr val="tx2">
              <a:lumMod val="20000"/>
              <a:lumOff val="80000"/>
            </a:schemeClr>
          </a:solidFill>
          <a:ln>
            <a:solidFill>
              <a:schemeClr val="accent1"/>
            </a:solidFill>
          </a:ln>
          <a:effectLst>
            <a:glow rad="139700">
              <a:schemeClr val="accent1">
                <a:satMod val="175000"/>
                <a:alpha val="40000"/>
              </a:schemeClr>
            </a:glow>
          </a:effectLst>
        </p:spPr>
        <p:txBody>
          <a:bodyPr wrap="square" rtlCol="0">
            <a:spAutoFit/>
          </a:bodyPr>
          <a:lstStyle/>
          <a:p>
            <a:pPr algn="ctr"/>
            <a:r>
              <a:rPr lang="en-US" b="1" u="sng" dirty="0" smtClean="0">
                <a:effectLst>
                  <a:outerShdw blurRad="38100" dist="38100" dir="2700000" algn="tl">
                    <a:srgbClr val="000000">
                      <a:alpha val="43137"/>
                    </a:srgbClr>
                  </a:outerShdw>
                </a:effectLst>
                <a:latin typeface="Arial Black" pitchFamily="34" charset="0"/>
              </a:rPr>
              <a:t>Reports Released on 2013 Federal Court Caseloads</a:t>
            </a:r>
          </a:p>
          <a:p>
            <a:pPr algn="ctr"/>
            <a:endParaRPr lang="en-US" b="1" u="sng" dirty="0" smtClean="0">
              <a:effectLst>
                <a:outerShdw blurRad="38100" dist="38100" dir="2700000" algn="tl">
                  <a:srgbClr val="000000">
                    <a:alpha val="43137"/>
                  </a:srgbClr>
                </a:outerShdw>
              </a:effectLst>
              <a:latin typeface="Arial Black" pitchFamily="34" charset="0"/>
            </a:endParaRPr>
          </a:p>
          <a:p>
            <a:pPr algn="just"/>
            <a:r>
              <a:rPr lang="en-US" sz="1200" b="1" dirty="0"/>
              <a:t>The Administrative Office of the United States Courts issues its Federal Judicial Caseload Statistics (</a:t>
            </a:r>
            <a:r>
              <a:rPr lang="en-US" sz="1200" b="1" dirty="0" err="1"/>
              <a:t>FJCS</a:t>
            </a:r>
            <a:r>
              <a:rPr lang="en-US" sz="1200" b="1" dirty="0"/>
              <a:t>) every year after the Judicial Conference meets in March. According to the latest data (from fiscal year 2013</a:t>
            </a:r>
            <a:r>
              <a:rPr lang="en-US" sz="1200" b="1" dirty="0" smtClean="0"/>
              <a:t>), 2013 </a:t>
            </a:r>
            <a:r>
              <a:rPr lang="en-US" sz="1200" b="1" dirty="0"/>
              <a:t>saw an increase in the district court </a:t>
            </a:r>
            <a:r>
              <a:rPr lang="en-US" sz="1200" b="1" dirty="0" smtClean="0"/>
              <a:t>caseloads overall </a:t>
            </a:r>
            <a:r>
              <a:rPr lang="en-US" sz="1200" b="1" dirty="0"/>
              <a:t>and in the number of persons under supervised release</a:t>
            </a:r>
            <a:r>
              <a:rPr lang="en-US" sz="1200" b="1" dirty="0" smtClean="0"/>
              <a:t>.  Filings </a:t>
            </a:r>
            <a:r>
              <a:rPr lang="en-US" sz="1200" b="1" dirty="0"/>
              <a:t>in the courts of appeals and bankruptcy courts fell in </a:t>
            </a:r>
            <a:r>
              <a:rPr lang="en-US" sz="1200" b="1" dirty="0" smtClean="0"/>
              <a:t>2013.</a:t>
            </a:r>
          </a:p>
          <a:p>
            <a:pPr algn="just"/>
            <a:endParaRPr lang="en-US" sz="1200" b="1" dirty="0"/>
          </a:p>
          <a:p>
            <a:pPr algn="just"/>
            <a:r>
              <a:rPr lang="en-US" sz="1200" b="1" dirty="0"/>
              <a:t>T</a:t>
            </a:r>
            <a:r>
              <a:rPr lang="en-US" sz="1200" b="1" dirty="0" smtClean="0"/>
              <a:t>he </a:t>
            </a:r>
            <a:r>
              <a:rPr lang="en-US" sz="1200" b="1" dirty="0"/>
              <a:t>median time interval to try a civil case in the Eastern District of Virginia </a:t>
            </a:r>
            <a:r>
              <a:rPr lang="en-US" sz="1200" b="1" dirty="0" smtClean="0"/>
              <a:t>is reported at </a:t>
            </a:r>
            <a:r>
              <a:rPr lang="en-US" sz="1200" b="1" u="sng" dirty="0" smtClean="0">
                <a:effectLst>
                  <a:outerShdw blurRad="38100" dist="38100" dir="2700000" algn="tl">
                    <a:srgbClr val="000000">
                      <a:alpha val="43137"/>
                    </a:srgbClr>
                  </a:outerShdw>
                </a:effectLst>
              </a:rPr>
              <a:t>11.9 </a:t>
            </a:r>
            <a:r>
              <a:rPr lang="en-US" sz="1200" b="1" u="sng" dirty="0">
                <a:effectLst>
                  <a:outerShdw blurRad="38100" dist="38100" dir="2700000" algn="tl">
                    <a:srgbClr val="000000">
                      <a:alpha val="43137"/>
                    </a:srgbClr>
                  </a:outerShdw>
                </a:effectLst>
              </a:rPr>
              <a:t>months </a:t>
            </a:r>
            <a:r>
              <a:rPr lang="en-US" sz="1200" b="1" dirty="0" smtClean="0"/>
              <a:t>— down slightly from the 11.3 average of 2012, and no longer the fastest in the country for civil cases as the District of Hawaii reported an average of 11.7 months.  This is the first time in five years Eastern District of Virginia had not had the fastest civil docket.  However, in 2013 the Eastern District of Virginia tried a total of 47 cases while the District of Hawaii tried just 19.  Overall, Eastern District of Virginia has the second fastest civil docket in the country with the third fastest trailing by over four months (the Southern District of Florida had an average of 16.3 months).</a:t>
            </a:r>
          </a:p>
          <a:p>
            <a:pPr algn="just"/>
            <a:endParaRPr lang="en-US" sz="1200" b="1" dirty="0"/>
          </a:p>
          <a:p>
            <a:pPr algn="just"/>
            <a:r>
              <a:rPr lang="en-US" sz="1200" b="1" dirty="0" smtClean="0"/>
              <a:t>Because most cases are not tried, it is also important to look at the average time to disposition for federal cases.  </a:t>
            </a:r>
            <a:r>
              <a:rPr lang="en-US" sz="1200" b="1" dirty="0"/>
              <a:t>T</a:t>
            </a:r>
            <a:r>
              <a:rPr lang="en-US" sz="1200" b="1" dirty="0" smtClean="0"/>
              <a:t>he average time to disposition for civil cases is just 5.2 months in the Eastern District of Virginia, again the second fastest in the country, this time second to the Southern District of Florida </a:t>
            </a:r>
            <a:r>
              <a:rPr lang="en-US" sz="1200" b="1" dirty="0" smtClean="0"/>
              <a:t>which </a:t>
            </a:r>
            <a:r>
              <a:rPr lang="en-US" sz="1200" b="1" dirty="0" smtClean="0"/>
              <a:t>averaged 5 months flat.   The national median average for disposition of a federal civil case in 2013 was 8.5 months. </a:t>
            </a:r>
          </a:p>
          <a:p>
            <a:pPr algn="just"/>
            <a:endParaRPr lang="en-US" sz="1200" b="1" dirty="0"/>
          </a:p>
          <a:p>
            <a:pPr algn="just"/>
            <a:r>
              <a:rPr lang="en-US" sz="1200" b="1" dirty="0" smtClean="0"/>
              <a:t>All in all it remains clear that the Eastern District of Virginia is worthy of its “Rocket Docket” crown with one of the fastest trial dockets in the country. </a:t>
            </a:r>
            <a:endParaRPr lang="en-US" sz="1200" b="1" dirty="0"/>
          </a:p>
        </p:txBody>
      </p:sp>
    </p:spTree>
    <p:extLst>
      <p:ext uri="{BB962C8B-B14F-4D97-AF65-F5344CB8AC3E}">
        <p14:creationId xmlns:p14="http://schemas.microsoft.com/office/powerpoint/2010/main" val="3897691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3030</Words>
  <Application>
  </Application>
  <PresentationFormat>Custom</PresentationFormat>
  <Paragraphs>233</Paragraphs>
  <Slides>12</Slides>
  <Notes>1</Notes>
  <HiddenSlides>0</HiddenSlides>
  <MMClips>0</MMClips>
  <ScaleCrop>false</ScaleCrop>
  <Company>
  </Company>
  <LinksUpToDate>false</LinksUpToDate>
  <SharedDoc>false</SharedDoc>
  <HyperlinksChanged>false</HyperlinksChanged>
  <AppVersion>14.0000</AppVersion>
</Properties>
</file>

<file path=docProps/core.xml><?xml version="1.0" encoding="utf-8"?>
<coreProperties xmlns:dc="http://purl.org/dc/elements/1.1/" xmlns:dcterms="http://purl.org/dc/terms/" xmlns:xsi="http://www.w3.org/2001/XMLSchema-instance" xmlns="http://schemas.openxmlformats.org/package/2006/metadata/core-properties">
  <dc:title>.</dc:title>
  <dc:creator/>
  <lastModifiedBy/>
  <revision>1</revision>
  <dcterms:created xsi:type="dcterms:W3CDTF">2014-08-29T18:17:40.5283974Z</dcterms:created>
  <dcterms:modified xsi:type="dcterms:W3CDTF">2014-08-29T18:17:40.5283974Z</dcterms:modified>
  <category/>
  <dc:description/>
  <contentStatus/>
  <contentType/>
  <keywords/>
  <dc:subject/>
  <version>0</version>
</coreProperties>
</file>