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39" r:id="rId14"/>
    <p:sldId id="340" r:id="rId15"/>
    <p:sldId id="318" r:id="rId16"/>
    <p:sldId id="319" r:id="rId17"/>
    <p:sldId id="320" r:id="rId18"/>
    <p:sldId id="33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New%20Orleans\New%20Orleans%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52676096"/>
        <c:axId val="52678016"/>
      </c:lineChart>
      <c:catAx>
        <c:axId val="5267609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52678016"/>
        <c:crosses val="autoZero"/>
        <c:auto val="1"/>
        <c:lblAlgn val="ctr"/>
        <c:lblOffset val="100"/>
        <c:noMultiLvlLbl val="0"/>
      </c:catAx>
      <c:valAx>
        <c:axId val="5267801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5267609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041128023738526E-2"/>
          <c:y val="4.5092025572571769E-2"/>
          <c:w val="0.58318413197190422"/>
          <c:h val="0.9098159488548565"/>
        </c:manualLayout>
      </c:layout>
      <c:barChart>
        <c:barDir val="col"/>
        <c:grouping val="clustered"/>
        <c:varyColors val="0"/>
        <c:ser>
          <c:idx val="0"/>
          <c:order val="0"/>
          <c:tx>
            <c:strRef>
              <c:f>Sheet1!$A$2</c:f>
              <c:strCache>
                <c:ptCount val="1"/>
                <c:pt idx="0">
                  <c:v>Younger Lawyers Division</c:v>
                </c:pt>
              </c:strCache>
            </c:strRef>
          </c:tx>
          <c:invertIfNegative val="0"/>
          <c:cat>
            <c:strRef>
              <c:f>Sheet1!$B$1</c:f>
              <c:strCache>
                <c:ptCount val="1"/>
                <c:pt idx="0">
                  <c:v>Count</c:v>
                </c:pt>
              </c:strCache>
            </c:strRef>
          </c:cat>
          <c:val>
            <c:numRef>
              <c:f>Sheet1!$B$2</c:f>
              <c:numCache>
                <c:formatCode>General</c:formatCode>
                <c:ptCount val="1"/>
                <c:pt idx="0">
                  <c:v>534</c:v>
                </c:pt>
              </c:numCache>
            </c:numRef>
          </c:val>
        </c:ser>
        <c:ser>
          <c:idx val="1"/>
          <c:order val="1"/>
          <c:tx>
            <c:strRef>
              <c:f>Sheet1!$A$3</c:f>
              <c:strCache>
                <c:ptCount val="1"/>
                <c:pt idx="0">
                  <c:v>Federal Litigation Section</c:v>
                </c:pt>
              </c:strCache>
            </c:strRef>
          </c:tx>
          <c:invertIfNegative val="0"/>
          <c:cat>
            <c:strRef>
              <c:f>Sheet1!$B$1</c:f>
              <c:strCache>
                <c:ptCount val="1"/>
                <c:pt idx="0">
                  <c:v>Count</c:v>
                </c:pt>
              </c:strCache>
            </c:strRef>
          </c:cat>
          <c:val>
            <c:numRef>
              <c:f>Sheet1!$B$3</c:f>
              <c:numCache>
                <c:formatCode>General</c:formatCode>
                <c:ptCount val="1"/>
                <c:pt idx="0">
                  <c:v>231</c:v>
                </c:pt>
              </c:numCache>
            </c:numRef>
          </c:val>
        </c:ser>
        <c:ser>
          <c:idx val="2"/>
          <c:order val="2"/>
          <c:tx>
            <c:strRef>
              <c:f>Sheet1!$A$4</c:f>
              <c:strCache>
                <c:ptCount val="1"/>
                <c:pt idx="0">
                  <c:v>Labor and Employment Law Section</c:v>
                </c:pt>
              </c:strCache>
            </c:strRef>
          </c:tx>
          <c:invertIfNegative val="0"/>
          <c:cat>
            <c:strRef>
              <c:f>Sheet1!$B$1</c:f>
              <c:strCache>
                <c:ptCount val="1"/>
                <c:pt idx="0">
                  <c:v>Count</c:v>
                </c:pt>
              </c:strCache>
            </c:strRef>
          </c:cat>
          <c:val>
            <c:numRef>
              <c:f>Sheet1!$B$4</c:f>
              <c:numCache>
                <c:formatCode>General</c:formatCode>
                <c:ptCount val="1"/>
                <c:pt idx="0">
                  <c:v>75</c:v>
                </c:pt>
              </c:numCache>
            </c:numRef>
          </c:val>
        </c:ser>
        <c:ser>
          <c:idx val="3"/>
          <c:order val="3"/>
          <c:tx>
            <c:strRef>
              <c:f>Sheet1!$A$5</c:f>
              <c:strCache>
                <c:ptCount val="1"/>
                <c:pt idx="0">
                  <c:v>Environment, Energy and Natural Resources Section</c:v>
                </c:pt>
              </c:strCache>
            </c:strRef>
          </c:tx>
          <c:invertIfNegative val="0"/>
          <c:cat>
            <c:strRef>
              <c:f>Sheet1!$B$1</c:f>
              <c:strCache>
                <c:ptCount val="1"/>
                <c:pt idx="0">
                  <c:v>Count</c:v>
                </c:pt>
              </c:strCache>
            </c:strRef>
          </c:cat>
          <c:val>
            <c:numRef>
              <c:f>Sheet1!$B$5</c:f>
              <c:numCache>
                <c:formatCode>General</c:formatCode>
                <c:ptCount val="1"/>
                <c:pt idx="0">
                  <c:v>68</c:v>
                </c:pt>
              </c:numCache>
            </c:numRef>
          </c:val>
        </c:ser>
        <c:ser>
          <c:idx val="4"/>
          <c:order val="4"/>
          <c:tx>
            <c:strRef>
              <c:f>Sheet1!$A$6</c:f>
              <c:strCache>
                <c:ptCount val="1"/>
                <c:pt idx="0">
                  <c:v>Law Student Division</c:v>
                </c:pt>
              </c:strCache>
            </c:strRef>
          </c:tx>
          <c:invertIfNegative val="0"/>
          <c:cat>
            <c:strRef>
              <c:f>Sheet1!$B$1</c:f>
              <c:strCache>
                <c:ptCount val="1"/>
                <c:pt idx="0">
                  <c:v>Count</c:v>
                </c:pt>
              </c:strCache>
            </c:strRef>
          </c:cat>
          <c:val>
            <c:numRef>
              <c:f>Sheet1!$B$6</c:f>
              <c:numCache>
                <c:formatCode>General</c:formatCode>
                <c:ptCount val="1"/>
                <c:pt idx="0">
                  <c:v>68</c:v>
                </c:pt>
              </c:numCache>
            </c:numRef>
          </c:val>
        </c:ser>
        <c:dLbls>
          <c:showLegendKey val="0"/>
          <c:showVal val="0"/>
          <c:showCatName val="0"/>
          <c:showSerName val="0"/>
          <c:showPercent val="0"/>
          <c:showBubbleSize val="0"/>
        </c:dLbls>
        <c:gapWidth val="84"/>
        <c:overlap val="-40"/>
        <c:axId val="72495872"/>
        <c:axId val="72497408"/>
      </c:barChart>
      <c:catAx>
        <c:axId val="72495872"/>
        <c:scaling>
          <c:orientation val="minMax"/>
        </c:scaling>
        <c:delete val="1"/>
        <c:axPos val="b"/>
        <c:majorTickMark val="out"/>
        <c:minorTickMark val="none"/>
        <c:tickLblPos val="nextTo"/>
        <c:crossAx val="72497408"/>
        <c:crosses val="autoZero"/>
        <c:auto val="1"/>
        <c:lblAlgn val="ctr"/>
        <c:lblOffset val="100"/>
        <c:noMultiLvlLbl val="0"/>
      </c:catAx>
      <c:valAx>
        <c:axId val="7249740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72495872"/>
        <c:crosses val="autoZero"/>
        <c:crossBetween val="between"/>
      </c:valAx>
    </c:plotArea>
    <c:legend>
      <c:legendPos val="r"/>
      <c:layout>
        <c:manualLayout>
          <c:xMode val="edge"/>
          <c:yMode val="edge"/>
          <c:x val="0.67803601198708907"/>
          <c:y val="2.6547919234688896E-4"/>
          <c:w val="0.29502425001687416"/>
          <c:h val="0.99973452080765313"/>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18</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New Orleans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Orleans 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New Orleans 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1356958975"/>
              </p:ext>
            </p:extLst>
          </p:nvPr>
        </p:nvGraphicFramePr>
        <p:xfrm>
          <a:off x="112815" y="2144245"/>
          <a:ext cx="7689273" cy="41585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New Orleans Chapter Membership</a:t>
            </a:r>
            <a:endParaRPr lang="en-US" sz="3600" dirty="0"/>
          </a:p>
        </p:txBody>
      </p:sp>
      <p:sp>
        <p:nvSpPr>
          <p:cNvPr id="11" name="TextBox 10"/>
          <p:cNvSpPr txBox="1"/>
          <p:nvPr/>
        </p:nvSpPr>
        <p:spPr>
          <a:xfrm>
            <a:off x="690880" y="5338130"/>
            <a:ext cx="7465075" cy="646331"/>
          </a:xfrm>
          <a:prstGeom prst="rect">
            <a:avLst/>
          </a:prstGeom>
          <a:noFill/>
        </p:spPr>
        <p:txBody>
          <a:bodyPr wrap="square" numCol="1" rtlCol="0">
            <a:spAutoFit/>
          </a:bodyPr>
          <a:lstStyle/>
          <a:p>
            <a:pPr algn="ctr" defTabSz="457200"/>
            <a:r>
              <a:rPr lang="en-US" sz="3600" b="1" dirty="0" smtClean="0">
                <a:solidFill>
                  <a:srgbClr val="251977"/>
                </a:solidFill>
              </a:rPr>
              <a:t>1223 Total Members</a:t>
            </a:r>
          </a:p>
        </p:txBody>
      </p:sp>
      <p:pic>
        <p:nvPicPr>
          <p:cNvPr id="1026" name="Picture 2" descr="http://www.fedbar.org/Chapters/New-Orleans-Chapter/neworleans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1592" y="1445863"/>
            <a:ext cx="39909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New Orleans 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0179" t="16580" r="11379" b="7784"/>
          <a:stretch/>
        </p:blipFill>
        <p:spPr bwMode="auto">
          <a:xfrm>
            <a:off x="2512664" y="1087718"/>
            <a:ext cx="4078144" cy="522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213756" y="1288473"/>
            <a:ext cx="8638676" cy="4401205"/>
          </a:xfrm>
          <a:prstGeom prst="rect">
            <a:avLst/>
          </a:prstGeom>
          <a:noFill/>
        </p:spPr>
        <p:txBody>
          <a:bodyPr wrap="square" rtlCol="0">
            <a:spAutoFit/>
          </a:bodyPr>
          <a:lstStyle/>
          <a:p>
            <a:pPr algn="ctr"/>
            <a:r>
              <a:rPr lang="en-US" sz="2800" b="1" dirty="0" smtClean="0">
                <a:solidFill>
                  <a:srgbClr val="000092"/>
                </a:solidFill>
              </a:rPr>
              <a:t>2015 Chapter Activity </a:t>
            </a:r>
            <a:br>
              <a:rPr lang="en-US" sz="2800" b="1" dirty="0" smtClean="0">
                <a:solidFill>
                  <a:srgbClr val="000092"/>
                </a:solidFill>
              </a:rPr>
            </a:br>
            <a:r>
              <a:rPr lang="en-US" sz="2800" b="1" dirty="0" smtClean="0">
                <a:solidFill>
                  <a:srgbClr val="000092"/>
                </a:solidFill>
              </a:rPr>
              <a:t>Presidential Excellence Award</a:t>
            </a:r>
          </a:p>
          <a:p>
            <a:pPr algn="ctr"/>
            <a:endParaRPr lang="en-US" sz="2800" b="1" dirty="0" smtClean="0">
              <a:solidFill>
                <a:srgbClr val="000092"/>
              </a:solidFill>
            </a:endParaRPr>
          </a:p>
          <a:p>
            <a:pPr algn="ctr"/>
            <a:r>
              <a:rPr lang="en-US" sz="2800" b="1" dirty="0" smtClean="0">
                <a:solidFill>
                  <a:srgbClr val="000092"/>
                </a:solidFill>
              </a:rPr>
              <a:t>2015 Outstanding Newsletter </a:t>
            </a:r>
            <a:br>
              <a:rPr lang="en-US" sz="2800" b="1" dirty="0" smtClean="0">
                <a:solidFill>
                  <a:srgbClr val="000092"/>
                </a:solidFill>
              </a:rPr>
            </a:br>
            <a:r>
              <a:rPr lang="en-US" sz="2800" b="1" dirty="0" smtClean="0">
                <a:solidFill>
                  <a:srgbClr val="000092"/>
                </a:solidFill>
              </a:rPr>
              <a:t>Recognition </a:t>
            </a:r>
            <a:r>
              <a:rPr lang="en-US" sz="2800" b="1" dirty="0" smtClean="0">
                <a:solidFill>
                  <a:srgbClr val="000092"/>
                </a:solidFill>
              </a:rPr>
              <a:t>Award</a:t>
            </a:r>
          </a:p>
          <a:p>
            <a:pPr algn="ctr"/>
            <a:endParaRPr lang="en-US" sz="2800" b="1" dirty="0">
              <a:solidFill>
                <a:srgbClr val="000092"/>
              </a:solidFill>
            </a:endParaRPr>
          </a:p>
          <a:p>
            <a:pPr algn="ctr"/>
            <a:r>
              <a:rPr lang="en-US" sz="2800" b="1" dirty="0" smtClean="0">
                <a:solidFill>
                  <a:srgbClr val="000092"/>
                </a:solidFill>
              </a:rPr>
              <a:t>2015 Ilene and Michael Shaw Younger Lawyer </a:t>
            </a:r>
            <a:br>
              <a:rPr lang="en-US" sz="2800" b="1" dirty="0" smtClean="0">
                <a:solidFill>
                  <a:srgbClr val="000092"/>
                </a:solidFill>
              </a:rPr>
            </a:br>
            <a:r>
              <a:rPr lang="en-US" sz="2800" b="1" dirty="0" smtClean="0">
                <a:solidFill>
                  <a:srgbClr val="000092"/>
                </a:solidFill>
              </a:rPr>
              <a:t>Public Service Grant for their </a:t>
            </a:r>
            <a:br>
              <a:rPr lang="en-US" sz="2800" b="1" dirty="0" smtClean="0">
                <a:solidFill>
                  <a:srgbClr val="000092"/>
                </a:solidFill>
              </a:rPr>
            </a:br>
            <a:r>
              <a:rPr lang="en-US" sz="2800" b="1" dirty="0" smtClean="0">
                <a:solidFill>
                  <a:srgbClr val="000092"/>
                </a:solidFill>
              </a:rPr>
              <a:t>Younger Lawyers Division’s, </a:t>
            </a:r>
            <a:br>
              <a:rPr lang="en-US" sz="2800" b="1" dirty="0" smtClean="0">
                <a:solidFill>
                  <a:srgbClr val="000092"/>
                </a:solidFill>
              </a:rPr>
            </a:br>
            <a:r>
              <a:rPr lang="en-US" sz="2800" b="1" dirty="0" smtClean="0">
                <a:solidFill>
                  <a:srgbClr val="000092"/>
                </a:solidFill>
              </a:rPr>
              <a:t>“Angola Prison Tour” Program</a:t>
            </a:r>
          </a:p>
        </p:txBody>
      </p:sp>
    </p:spTree>
    <p:extLst>
      <p:ext uri="{BB962C8B-B14F-4D97-AF65-F5344CB8AC3E}">
        <p14:creationId xmlns:p14="http://schemas.microsoft.com/office/powerpoint/2010/main" val="131811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1374</TotalTime>
  <Words>324</Words>
  <Application>Microsoft Office PowerPoint</Application>
  <PresentationFormat>On-screen Show (4:3)</PresentationFormat>
  <Paragraphs>103</Paragraphs>
  <Slides>18</Slides>
  <Notes>16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New Orleans Chapter Membership</vt:lpstr>
      <vt:lpstr>New Orleans Chapter Membership</vt:lpstr>
      <vt:lpstr>New Orleans Chapter Newsletter</vt:lpstr>
      <vt:lpstr>FBA Award Recipient</vt:lpstr>
      <vt:lpstr>What’s New? – Member Plus Program</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127</cp:revision>
  <cp:lastPrinted>2015-04-09T14:35:04Z</cp:lastPrinted>
  <dcterms:created xsi:type="dcterms:W3CDTF">2014-08-27T14:16:40Z</dcterms:created>
  <dcterms:modified xsi:type="dcterms:W3CDTF">2015-09-03T15:50:36Z</dcterms:modified>
</cp:coreProperties>
</file>