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39" r:id="rId14"/>
    <p:sldId id="318" r:id="rId15"/>
    <p:sldId id="319" r:id="rId16"/>
    <p:sldId id="320"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New%20Mexico\New%20Mexico%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2178816"/>
        <c:axId val="82180352"/>
      </c:lineChart>
      <c:catAx>
        <c:axId val="8217881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2180352"/>
        <c:crosses val="autoZero"/>
        <c:auto val="1"/>
        <c:lblAlgn val="ctr"/>
        <c:lblOffset val="100"/>
        <c:noMultiLvlLbl val="0"/>
      </c:catAx>
      <c:valAx>
        <c:axId val="8218035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217881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Indian Law Section</c:v>
                </c:pt>
              </c:strCache>
            </c:strRef>
          </c:tx>
          <c:invertIfNegative val="0"/>
          <c:cat>
            <c:strRef>
              <c:f>Sheet1!$B$1</c:f>
              <c:strCache>
                <c:ptCount val="1"/>
                <c:pt idx="0">
                  <c:v>Count</c:v>
                </c:pt>
              </c:strCache>
            </c:strRef>
          </c:cat>
          <c:val>
            <c:numRef>
              <c:f>Sheet1!$B$2</c:f>
              <c:numCache>
                <c:formatCode>General</c:formatCode>
                <c:ptCount val="1"/>
                <c:pt idx="0">
                  <c:v>34</c:v>
                </c:pt>
              </c:numCache>
            </c:numRef>
          </c:val>
        </c:ser>
        <c:ser>
          <c:idx val="1"/>
          <c:order val="1"/>
          <c:tx>
            <c:strRef>
              <c:f>Sheet1!$A$3</c:f>
              <c:strCache>
                <c:ptCount val="1"/>
                <c:pt idx="0">
                  <c:v>Federal Litigation Section</c:v>
                </c:pt>
              </c:strCache>
            </c:strRef>
          </c:tx>
          <c:invertIfNegative val="0"/>
          <c:cat>
            <c:strRef>
              <c:f>Sheet1!$B$1</c:f>
              <c:strCache>
                <c:ptCount val="1"/>
                <c:pt idx="0">
                  <c:v>Count</c:v>
                </c:pt>
              </c:strCache>
            </c:strRef>
          </c:cat>
          <c:val>
            <c:numRef>
              <c:f>Sheet1!$B$3</c:f>
              <c:numCache>
                <c:formatCode>General</c:formatCode>
                <c:ptCount val="1"/>
                <c:pt idx="0">
                  <c:v>27</c:v>
                </c:pt>
              </c:numCache>
            </c:numRef>
          </c:val>
        </c:ser>
        <c:ser>
          <c:idx val="2"/>
          <c:order val="2"/>
          <c:tx>
            <c:strRef>
              <c:f>Sheet1!$A$4</c:f>
              <c:strCache>
                <c:ptCount val="1"/>
                <c:pt idx="0">
                  <c:v>Civil Rights Section</c:v>
                </c:pt>
              </c:strCache>
            </c:strRef>
          </c:tx>
          <c:invertIfNegative val="0"/>
          <c:cat>
            <c:strRef>
              <c:f>Sheet1!$B$1</c:f>
              <c:strCache>
                <c:ptCount val="1"/>
                <c:pt idx="0">
                  <c:v>Count</c:v>
                </c:pt>
              </c:strCache>
            </c:strRef>
          </c:cat>
          <c:val>
            <c:numRef>
              <c:f>Sheet1!$B$4</c:f>
              <c:numCache>
                <c:formatCode>General</c:formatCode>
                <c:ptCount val="1"/>
                <c:pt idx="0">
                  <c:v>12</c:v>
                </c:pt>
              </c:numCache>
            </c:numRef>
          </c:val>
        </c:ser>
        <c:ser>
          <c:idx val="3"/>
          <c:order val="3"/>
          <c:tx>
            <c:strRef>
              <c:f>Sheet1!$A$5</c:f>
              <c:strCache>
                <c:ptCount val="1"/>
                <c:pt idx="0">
                  <c:v>Younger Lawyers Division</c:v>
                </c:pt>
              </c:strCache>
            </c:strRef>
          </c:tx>
          <c:invertIfNegative val="0"/>
          <c:cat>
            <c:strRef>
              <c:f>Sheet1!$B$1</c:f>
              <c:strCache>
                <c:ptCount val="1"/>
                <c:pt idx="0">
                  <c:v>Count</c:v>
                </c:pt>
              </c:strCache>
            </c:strRef>
          </c:cat>
          <c:val>
            <c:numRef>
              <c:f>Sheet1!$B$5</c:f>
              <c:numCache>
                <c:formatCode>General</c:formatCode>
                <c:ptCount val="1"/>
                <c:pt idx="0">
                  <c:v>11</c:v>
                </c:pt>
              </c:numCache>
            </c:numRef>
          </c:val>
        </c:ser>
        <c:dLbls>
          <c:showLegendKey val="0"/>
          <c:showVal val="0"/>
          <c:showCatName val="0"/>
          <c:showSerName val="0"/>
          <c:showPercent val="0"/>
          <c:showBubbleSize val="0"/>
        </c:dLbls>
        <c:gapWidth val="150"/>
        <c:overlap val="-50"/>
        <c:axId val="118876032"/>
        <c:axId val="119021568"/>
      </c:barChart>
      <c:catAx>
        <c:axId val="118876032"/>
        <c:scaling>
          <c:orientation val="minMax"/>
        </c:scaling>
        <c:delete val="1"/>
        <c:axPos val="b"/>
        <c:majorTickMark val="out"/>
        <c:minorTickMark val="none"/>
        <c:tickLblPos val="nextTo"/>
        <c:crossAx val="119021568"/>
        <c:crosses val="autoZero"/>
        <c:auto val="1"/>
        <c:lblAlgn val="ctr"/>
        <c:lblOffset val="100"/>
        <c:noMultiLvlLbl val="0"/>
      </c:catAx>
      <c:valAx>
        <c:axId val="119021568"/>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118876032"/>
        <c:crosses val="autoZero"/>
        <c:crossBetween val="between"/>
      </c:valAx>
    </c:plotArea>
    <c:legend>
      <c:legendPos val="r"/>
      <c:layout>
        <c:manualLayout>
          <c:xMode val="edge"/>
          <c:yMode val="edge"/>
          <c:x val="0.65963663014368956"/>
          <c:y val="0.24465941025326107"/>
          <c:w val="0.3386058607255662"/>
          <c:h val="0.5415679154815510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New Mexico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New Mexico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New Mexico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988025276"/>
              </p:ext>
            </p:extLst>
          </p:nvPr>
        </p:nvGraphicFramePr>
        <p:xfrm>
          <a:off x="219693" y="2095994"/>
          <a:ext cx="7226136" cy="411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New Mexico Chapter </a:t>
            </a:r>
            <a:r>
              <a:rPr lang="en-US" sz="3600" b="1" dirty="0" smtClean="0"/>
              <a:t>Membership</a:t>
            </a:r>
            <a:endParaRPr lang="en-US" sz="3600" dirty="0"/>
          </a:p>
        </p:txBody>
      </p:sp>
      <p:sp>
        <p:nvSpPr>
          <p:cNvPr id="11" name="TextBox 10"/>
          <p:cNvSpPr txBox="1"/>
          <p:nvPr/>
        </p:nvSpPr>
        <p:spPr>
          <a:xfrm>
            <a:off x="609600" y="4397465"/>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120 Total </a:t>
            </a:r>
            <a:r>
              <a:rPr lang="en-US" sz="3600" b="1" dirty="0" smtClean="0">
                <a:solidFill>
                  <a:srgbClr val="251977"/>
                </a:solidFill>
              </a:rPr>
              <a:t>Members</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3" name="Picture 2" descr="http://www.fedbar.org/chapters/new-mexico-chapter/newmexic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770" y="1330417"/>
            <a:ext cx="28765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2015 FBA </a:t>
            </a:r>
            <a:r>
              <a:rPr lang="en-US" sz="3600" b="1" dirty="0">
                <a:solidFill>
                  <a:prstClr val="black"/>
                </a:solidFill>
              </a:rPr>
              <a:t>Award Recipient</a:t>
            </a:r>
          </a:p>
        </p:txBody>
      </p:sp>
      <p:sp>
        <p:nvSpPr>
          <p:cNvPr id="7" name="TextBox 6"/>
          <p:cNvSpPr txBox="1"/>
          <p:nvPr/>
        </p:nvSpPr>
        <p:spPr>
          <a:xfrm>
            <a:off x="1033351" y="2539338"/>
            <a:ext cx="7087458" cy="2062103"/>
          </a:xfrm>
          <a:prstGeom prst="rect">
            <a:avLst/>
          </a:prstGeom>
          <a:noFill/>
        </p:spPr>
        <p:txBody>
          <a:bodyPr wrap="square" rtlCol="0">
            <a:spAutoFit/>
          </a:bodyPr>
          <a:lstStyle/>
          <a:p>
            <a:pPr algn="ctr"/>
            <a:r>
              <a:rPr lang="en-US" sz="3200" b="1" dirty="0" smtClean="0">
                <a:solidFill>
                  <a:srgbClr val="000092"/>
                </a:solidFill>
              </a:rPr>
              <a:t>2015 Chapter Activity Presidential Achievement Award</a:t>
            </a:r>
          </a:p>
          <a:p>
            <a:pPr algn="ctr"/>
            <a:endParaRPr lang="en-US" sz="3200" dirty="0" smtClean="0">
              <a:solidFill>
                <a:srgbClr val="000092"/>
              </a:solidFill>
            </a:endParaRPr>
          </a:p>
          <a:p>
            <a:pPr algn="ctr"/>
            <a:endParaRPr lang="en-US" sz="32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1353</TotalTime>
  <Words>323</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New Mexico Chapter Membership</vt:lpstr>
      <vt:lpstr>New Mexico Chapter Membership</vt:lpstr>
      <vt:lpstr>2015 FBA Award Recipient</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115</cp:revision>
  <cp:lastPrinted>2015-04-09T14:35:04Z</cp:lastPrinted>
  <dcterms:created xsi:type="dcterms:W3CDTF">2014-08-27T14:16:40Z</dcterms:created>
  <dcterms:modified xsi:type="dcterms:W3CDTF">2015-09-01T20:49:09Z</dcterms:modified>
</cp:coreProperties>
</file>