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ca606fc7b8524b6eab283ae03a9403b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4817024"/>
        <c:axId val="24818816"/>
      </c:lineChart>
      <c:catAx>
        <c:axId val="2481702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4818816"/>
        <c:crosses val="autoZero"/>
        <c:auto val="1"/>
        <c:lblAlgn val="ctr"/>
        <c:lblOffset val="100"/>
        <c:noMultiLvlLbl val="0"/>
      </c:catAx>
      <c:valAx>
        <c:axId val="2481881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481702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9004273549146E-2"/>
          <c:y val="4.3313833016894919E-2"/>
          <c:w val="0.56675254118363538"/>
          <c:h val="0.9133723339662102"/>
        </c:manualLayout>
      </c:layout>
      <c:barChart>
        <c:barDir val="col"/>
        <c:grouping val="clustered"/>
        <c:varyColors val="0"/>
        <c:ser>
          <c:idx val="0"/>
          <c:order val="0"/>
          <c:tx>
            <c:strRef>
              <c:f>[Individualca606fc7b8524b6eab283ae03a9403b9.xls]Individualca606fc7b8524b6eab283!$A$2</c:f>
              <c:strCache>
                <c:ptCount val="1"/>
                <c:pt idx="0">
                  <c:v>Immigration Law Section</c:v>
                </c:pt>
              </c:strCache>
            </c:strRef>
          </c:tx>
          <c:invertIfNegative val="0"/>
          <c:cat>
            <c:strRef>
              <c:f>[Individualca606fc7b8524b6eab283ae03a9403b9.xls]Individualca606fc7b8524b6eab283!$B$1</c:f>
              <c:strCache>
                <c:ptCount val="1"/>
                <c:pt idx="0">
                  <c:v>Count</c:v>
                </c:pt>
              </c:strCache>
            </c:strRef>
          </c:cat>
          <c:val>
            <c:numRef>
              <c:f>[Individualca606fc7b8524b6eab283ae03a9403b9.xls]Individualca606fc7b8524b6eab283!$B$2</c:f>
              <c:numCache>
                <c:formatCode>General</c:formatCode>
                <c:ptCount val="1"/>
                <c:pt idx="0">
                  <c:v>31</c:v>
                </c:pt>
              </c:numCache>
            </c:numRef>
          </c:val>
        </c:ser>
        <c:ser>
          <c:idx val="1"/>
          <c:order val="1"/>
          <c:tx>
            <c:strRef>
              <c:f>[Individualca606fc7b8524b6eab283ae03a9403b9.xls]Individualca606fc7b8524b6eab283!$A$3</c:f>
              <c:strCache>
                <c:ptCount val="1"/>
                <c:pt idx="0">
                  <c:v>Federal Litigation Section</c:v>
                </c:pt>
              </c:strCache>
            </c:strRef>
          </c:tx>
          <c:invertIfNegative val="0"/>
          <c:cat>
            <c:strRef>
              <c:f>[Individualca606fc7b8524b6eab283ae03a9403b9.xls]Individualca606fc7b8524b6eab283!$B$1</c:f>
              <c:strCache>
                <c:ptCount val="1"/>
                <c:pt idx="0">
                  <c:v>Count</c:v>
                </c:pt>
              </c:strCache>
            </c:strRef>
          </c:cat>
          <c:val>
            <c:numRef>
              <c:f>[Individualca606fc7b8524b6eab283ae03a9403b9.xls]Individualca606fc7b8524b6eab283!$B$3</c:f>
              <c:numCache>
                <c:formatCode>General</c:formatCode>
                <c:ptCount val="1"/>
                <c:pt idx="0">
                  <c:v>21</c:v>
                </c:pt>
              </c:numCache>
            </c:numRef>
          </c:val>
        </c:ser>
        <c:ser>
          <c:idx val="2"/>
          <c:order val="2"/>
          <c:tx>
            <c:strRef>
              <c:f>[Individualca606fc7b8524b6eab283ae03a9403b9.xls]Individualca606fc7b8524b6eab283!$A$4</c:f>
              <c:strCache>
                <c:ptCount val="1"/>
                <c:pt idx="0">
                  <c:v>Younger Lawyers Division</c:v>
                </c:pt>
              </c:strCache>
            </c:strRef>
          </c:tx>
          <c:invertIfNegative val="0"/>
          <c:cat>
            <c:strRef>
              <c:f>[Individualca606fc7b8524b6eab283ae03a9403b9.xls]Individualca606fc7b8524b6eab283!$B$1</c:f>
              <c:strCache>
                <c:ptCount val="1"/>
                <c:pt idx="0">
                  <c:v>Count</c:v>
                </c:pt>
              </c:strCache>
            </c:strRef>
          </c:cat>
          <c:val>
            <c:numRef>
              <c:f>[Individualca606fc7b8524b6eab283ae03a9403b9.xls]Individualca606fc7b8524b6eab283!$B$4</c:f>
              <c:numCache>
                <c:formatCode>General</c:formatCode>
                <c:ptCount val="1"/>
                <c:pt idx="0">
                  <c:v>18</c:v>
                </c:pt>
              </c:numCache>
            </c:numRef>
          </c:val>
        </c:ser>
        <c:dLbls>
          <c:showLegendKey val="0"/>
          <c:showVal val="0"/>
          <c:showCatName val="0"/>
          <c:showSerName val="0"/>
          <c:showPercent val="0"/>
          <c:showBubbleSize val="0"/>
        </c:dLbls>
        <c:gapWidth val="150"/>
        <c:overlap val="-60"/>
        <c:axId val="88225280"/>
        <c:axId val="88227200"/>
      </c:barChart>
      <c:catAx>
        <c:axId val="88225280"/>
        <c:scaling>
          <c:orientation val="minMax"/>
        </c:scaling>
        <c:delete val="1"/>
        <c:axPos val="b"/>
        <c:majorTickMark val="out"/>
        <c:minorTickMark val="none"/>
        <c:tickLblPos val="nextTo"/>
        <c:crossAx val="88227200"/>
        <c:crosses val="autoZero"/>
        <c:auto val="1"/>
        <c:lblAlgn val="ctr"/>
        <c:lblOffset val="100"/>
        <c:noMultiLvlLbl val="0"/>
      </c:catAx>
      <c:valAx>
        <c:axId val="88227200"/>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88225280"/>
        <c:crosses val="autoZero"/>
        <c:crossBetween val="between"/>
      </c:valAx>
    </c:plotArea>
    <c:legend>
      <c:legendPos val="r"/>
      <c:layout>
        <c:manualLayout>
          <c:xMode val="edge"/>
          <c:yMode val="edge"/>
          <c:x val="0.65833471839416546"/>
          <c:y val="0.13279691400264076"/>
          <c:w val="0.29581084189112372"/>
          <c:h val="0.3488492564500428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New Jersey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New Jersey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117 </a:t>
            </a:r>
            <a:r>
              <a:rPr lang="en-US" sz="3600" b="1" dirty="0" smtClean="0">
                <a:solidFill>
                  <a:srgbClr val="251977"/>
                </a:solidFill>
              </a:rPr>
              <a:t>Total Members</a:t>
            </a:r>
          </a:p>
          <a:p>
            <a:pPr algn="ctr" defTabSz="457200"/>
            <a:r>
              <a:rPr lang="en-US" sz="3600" b="1" i="1" dirty="0" smtClean="0">
                <a:solidFill>
                  <a:srgbClr val="FF0000"/>
                </a:solidFill>
              </a:rPr>
              <a:t>12% </a:t>
            </a:r>
            <a:r>
              <a:rPr lang="en-US" sz="3600" b="1" i="1" dirty="0" smtClean="0">
                <a:solidFill>
                  <a:srgbClr val="FF0000"/>
                </a:solidFill>
              </a:rPr>
              <a:t>Increase in One Year!</a:t>
            </a:r>
          </a:p>
        </p:txBody>
      </p:sp>
      <p:pic>
        <p:nvPicPr>
          <p:cNvPr id="7" name="Picture 6" descr="http://fedbar.org/Chapters/New-Jersey-Chapter/nj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4345" y="1560096"/>
            <a:ext cx="1855311" cy="331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New Jersey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New Jersey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227804293"/>
              </p:ext>
            </p:extLst>
          </p:nvPr>
        </p:nvGraphicFramePr>
        <p:xfrm>
          <a:off x="154379" y="2140527"/>
          <a:ext cx="8308901"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1356</TotalTime>
  <Words>311</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New Jersey Chapter Membership</vt:lpstr>
      <vt:lpstr>New Jersey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2015-09-17T18:23:12Z</dcterms:modified>
</cp:coreProperties>
</file>