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8" r:id="rId8"/>
    <p:sldId id="331" r:id="rId9"/>
    <p:sldId id="332" r:id="rId10"/>
    <p:sldId id="289"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000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366" y="-20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5db8f5fcdd60419db2198e1c3443b4f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TOTAL!$E$2</c:f>
              <c:strCache>
                <c:ptCount val="1"/>
                <c:pt idx="0">
                  <c:v>FY2014</c:v>
                </c:pt>
              </c:strCache>
            </c:strRef>
          </c:tx>
          <c:spPr>
            <a:ln w="57150"/>
          </c:spPr>
          <c:marker>
            <c:symbol val="none"/>
          </c:marker>
          <c:cat>
            <c:strRef>
              <c:f>TOTAL!$A$3:$A$10</c:f>
              <c:strCache>
                <c:ptCount val="8"/>
                <c:pt idx="0">
                  <c:v>Oct</c:v>
                </c:pt>
                <c:pt idx="1">
                  <c:v>Nov</c:v>
                </c:pt>
                <c:pt idx="2">
                  <c:v>Dec</c:v>
                </c:pt>
                <c:pt idx="3">
                  <c:v>Jan</c:v>
                </c:pt>
                <c:pt idx="4">
                  <c:v>Feb</c:v>
                </c:pt>
                <c:pt idx="5">
                  <c:v>Mar</c:v>
                </c:pt>
                <c:pt idx="6">
                  <c:v>Apr</c:v>
                </c:pt>
                <c:pt idx="7">
                  <c:v>May</c:v>
                </c:pt>
              </c:strCache>
            </c:strRef>
          </c:cat>
          <c:val>
            <c:numRef>
              <c:f>TOTAL!$E$3:$E$10</c:f>
              <c:numCache>
                <c:formatCode>General</c:formatCode>
                <c:ptCount val="8"/>
                <c:pt idx="0">
                  <c:v>16341</c:v>
                </c:pt>
                <c:pt idx="1">
                  <c:v>16411</c:v>
                </c:pt>
                <c:pt idx="2">
                  <c:v>16442</c:v>
                </c:pt>
                <c:pt idx="3">
                  <c:v>16535</c:v>
                </c:pt>
                <c:pt idx="4">
                  <c:v>16588</c:v>
                </c:pt>
                <c:pt idx="5">
                  <c:v>16580</c:v>
                </c:pt>
                <c:pt idx="6">
                  <c:v>16514</c:v>
                </c:pt>
                <c:pt idx="7">
                  <c:v>16520</c:v>
                </c:pt>
              </c:numCache>
            </c:numRef>
          </c:val>
          <c:smooth val="0"/>
        </c:ser>
        <c:ser>
          <c:idx val="1"/>
          <c:order val="1"/>
          <c:tx>
            <c:strRef>
              <c:f>TOTAL!$F$2</c:f>
              <c:strCache>
                <c:ptCount val="1"/>
                <c:pt idx="0">
                  <c:v>FY2015</c:v>
                </c:pt>
              </c:strCache>
            </c:strRef>
          </c:tx>
          <c:spPr>
            <a:ln w="57150"/>
          </c:spPr>
          <c:marker>
            <c:symbol val="none"/>
          </c:marker>
          <c:cat>
            <c:strRef>
              <c:f>TOTAL!$A$3:$A$10</c:f>
              <c:strCache>
                <c:ptCount val="8"/>
                <c:pt idx="0">
                  <c:v>Oct</c:v>
                </c:pt>
                <c:pt idx="1">
                  <c:v>Nov</c:v>
                </c:pt>
                <c:pt idx="2">
                  <c:v>Dec</c:v>
                </c:pt>
                <c:pt idx="3">
                  <c:v>Jan</c:v>
                </c:pt>
                <c:pt idx="4">
                  <c:v>Feb</c:v>
                </c:pt>
                <c:pt idx="5">
                  <c:v>Mar</c:v>
                </c:pt>
                <c:pt idx="6">
                  <c:v>Apr</c:v>
                </c:pt>
                <c:pt idx="7">
                  <c:v>May</c:v>
                </c:pt>
              </c:strCache>
            </c:strRef>
          </c:cat>
          <c:val>
            <c:numRef>
              <c:f>TOTAL!$F$3:$F$10</c:f>
              <c:numCache>
                <c:formatCode>General</c:formatCode>
                <c:ptCount val="8"/>
                <c:pt idx="0">
                  <c:v>16585</c:v>
                </c:pt>
                <c:pt idx="1">
                  <c:v>16611</c:v>
                </c:pt>
                <c:pt idx="2">
                  <c:v>16531</c:v>
                </c:pt>
                <c:pt idx="3">
                  <c:v>16743</c:v>
                </c:pt>
                <c:pt idx="4">
                  <c:v>16885</c:v>
                </c:pt>
                <c:pt idx="5">
                  <c:v>16947</c:v>
                </c:pt>
                <c:pt idx="6">
                  <c:v>17011</c:v>
                </c:pt>
                <c:pt idx="7" formatCode="#,##0">
                  <c:v>17058</c:v>
                </c:pt>
              </c:numCache>
            </c:numRef>
          </c:val>
          <c:smooth val="0"/>
        </c:ser>
        <c:ser>
          <c:idx val="2"/>
          <c:order val="2"/>
          <c:tx>
            <c:strRef>
              <c:f>TOTAL!$G$2</c:f>
              <c:strCache>
                <c:ptCount val="1"/>
                <c:pt idx="0">
                  <c:v>FY2016</c:v>
                </c:pt>
              </c:strCache>
            </c:strRef>
          </c:tx>
          <c:spPr>
            <a:ln w="57150"/>
          </c:spPr>
          <c:marker>
            <c:symbol val="none"/>
          </c:marker>
          <c:cat>
            <c:strRef>
              <c:f>TOTAL!$A$3:$A$10</c:f>
              <c:strCache>
                <c:ptCount val="8"/>
                <c:pt idx="0">
                  <c:v>Oct</c:v>
                </c:pt>
                <c:pt idx="1">
                  <c:v>Nov</c:v>
                </c:pt>
                <c:pt idx="2">
                  <c:v>Dec</c:v>
                </c:pt>
                <c:pt idx="3">
                  <c:v>Jan</c:v>
                </c:pt>
                <c:pt idx="4">
                  <c:v>Feb</c:v>
                </c:pt>
                <c:pt idx="5">
                  <c:v>Mar</c:v>
                </c:pt>
                <c:pt idx="6">
                  <c:v>Apr</c:v>
                </c:pt>
                <c:pt idx="7">
                  <c:v>May</c:v>
                </c:pt>
              </c:strCache>
            </c:strRef>
          </c:cat>
          <c:val>
            <c:numRef>
              <c:f>TOTAL!$G$3:$G$10</c:f>
              <c:numCache>
                <c:formatCode>#,##0</c:formatCode>
                <c:ptCount val="8"/>
                <c:pt idx="0">
                  <c:v>17615</c:v>
                </c:pt>
                <c:pt idx="1">
                  <c:v>17677</c:v>
                </c:pt>
                <c:pt idx="2" formatCode="General">
                  <c:v>17773</c:v>
                </c:pt>
                <c:pt idx="3" formatCode="General">
                  <c:v>17889</c:v>
                </c:pt>
                <c:pt idx="4" formatCode="General">
                  <c:v>18058</c:v>
                </c:pt>
                <c:pt idx="5" formatCode="General">
                  <c:v>18093</c:v>
                </c:pt>
                <c:pt idx="6" formatCode="General">
                  <c:v>18111</c:v>
                </c:pt>
                <c:pt idx="7" formatCode="General">
                  <c:v>18187</c:v>
                </c:pt>
              </c:numCache>
            </c:numRef>
          </c:val>
          <c:smooth val="0"/>
        </c:ser>
        <c:dLbls>
          <c:showLegendKey val="0"/>
          <c:showVal val="0"/>
          <c:showCatName val="0"/>
          <c:showSerName val="0"/>
          <c:showPercent val="0"/>
          <c:showBubbleSize val="0"/>
        </c:dLbls>
        <c:marker val="1"/>
        <c:smooth val="0"/>
        <c:axId val="48553984"/>
        <c:axId val="48555520"/>
      </c:lineChart>
      <c:catAx>
        <c:axId val="48553984"/>
        <c:scaling>
          <c:orientation val="minMax"/>
        </c:scaling>
        <c:delete val="0"/>
        <c:axPos val="b"/>
        <c:majorTickMark val="out"/>
        <c:minorTickMark val="none"/>
        <c:tickLblPos val="nextTo"/>
        <c:txPr>
          <a:bodyPr/>
          <a:lstStyle/>
          <a:p>
            <a:pPr>
              <a:defRPr sz="1800" b="1"/>
            </a:pPr>
            <a:endParaRPr lang="en-US"/>
          </a:p>
        </c:txPr>
        <c:crossAx val="48555520"/>
        <c:crosses val="autoZero"/>
        <c:auto val="1"/>
        <c:lblAlgn val="ctr"/>
        <c:lblOffset val="100"/>
        <c:noMultiLvlLbl val="0"/>
      </c:catAx>
      <c:valAx>
        <c:axId val="48555520"/>
        <c:scaling>
          <c:orientation val="minMax"/>
        </c:scaling>
        <c:delete val="0"/>
        <c:axPos val="l"/>
        <c:majorGridlines/>
        <c:numFmt formatCode="General" sourceLinked="1"/>
        <c:majorTickMark val="out"/>
        <c:minorTickMark val="none"/>
        <c:tickLblPos val="nextTo"/>
        <c:txPr>
          <a:bodyPr/>
          <a:lstStyle/>
          <a:p>
            <a:pPr>
              <a:defRPr sz="1800" b="1"/>
            </a:pPr>
            <a:endParaRPr lang="en-US"/>
          </a:p>
        </c:txPr>
        <c:crossAx val="48553984"/>
        <c:crosses val="autoZero"/>
        <c:crossBetween val="between"/>
      </c:valAx>
    </c:plotArea>
    <c:legend>
      <c:legendPos val="r"/>
      <c:layout/>
      <c:overlay val="0"/>
      <c:txPr>
        <a:bodyPr/>
        <a:lstStyle/>
        <a:p>
          <a:pPr>
            <a:defRPr sz="18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46906240139618E-2"/>
          <c:y val="3.6844014342350774E-2"/>
          <c:w val="0.57799086080351147"/>
          <c:h val="0.92631197131529841"/>
        </c:manualLayout>
      </c:layout>
      <c:barChart>
        <c:barDir val="col"/>
        <c:grouping val="clustered"/>
        <c:varyColors val="0"/>
        <c:ser>
          <c:idx val="0"/>
          <c:order val="0"/>
          <c:tx>
            <c:strRef>
              <c:f>[Individual5db8f5fcdd60419db2198e1c3443b4f2.xls]Sheet1!$A$2</c:f>
              <c:strCache>
                <c:ptCount val="1"/>
                <c:pt idx="0">
                  <c:v>Younger Lawyers Division</c:v>
                </c:pt>
              </c:strCache>
            </c:strRef>
          </c:tx>
          <c:invertIfNegative val="0"/>
          <c:cat>
            <c:strRef>
              <c:f>[Individual5db8f5fcdd60419db2198e1c3443b4f2.xls]Sheet1!$B$1</c:f>
              <c:strCache>
                <c:ptCount val="1"/>
                <c:pt idx="0">
                  <c:v>Count</c:v>
                </c:pt>
              </c:strCache>
            </c:strRef>
          </c:cat>
          <c:val>
            <c:numRef>
              <c:f>[Individual5db8f5fcdd60419db2198e1c3443b4f2.xls]Sheet1!$B$2</c:f>
              <c:numCache>
                <c:formatCode>General</c:formatCode>
                <c:ptCount val="1"/>
                <c:pt idx="0">
                  <c:v>5</c:v>
                </c:pt>
              </c:numCache>
            </c:numRef>
          </c:val>
        </c:ser>
        <c:ser>
          <c:idx val="1"/>
          <c:order val="1"/>
          <c:tx>
            <c:strRef>
              <c:f>[Individual5db8f5fcdd60419db2198e1c3443b4f2.xls]Sheet1!$A$3</c:f>
              <c:strCache>
                <c:ptCount val="1"/>
                <c:pt idx="0">
                  <c:v>Indian Law Section</c:v>
                </c:pt>
              </c:strCache>
            </c:strRef>
          </c:tx>
          <c:invertIfNegative val="0"/>
          <c:cat>
            <c:strRef>
              <c:f>[Individual5db8f5fcdd60419db2198e1c3443b4f2.xls]Sheet1!$B$1</c:f>
              <c:strCache>
                <c:ptCount val="1"/>
                <c:pt idx="0">
                  <c:v>Count</c:v>
                </c:pt>
              </c:strCache>
            </c:strRef>
          </c:cat>
          <c:val>
            <c:numRef>
              <c:f>[Individual5db8f5fcdd60419db2198e1c3443b4f2.xls]Sheet1!$B$3</c:f>
              <c:numCache>
                <c:formatCode>General</c:formatCode>
                <c:ptCount val="1"/>
                <c:pt idx="0">
                  <c:v>4</c:v>
                </c:pt>
              </c:numCache>
            </c:numRef>
          </c:val>
        </c:ser>
        <c:ser>
          <c:idx val="2"/>
          <c:order val="2"/>
          <c:tx>
            <c:strRef>
              <c:f>[Individual5db8f5fcdd60419db2198e1c3443b4f2.xls]Sheet1!$A$4</c:f>
              <c:strCache>
                <c:ptCount val="1"/>
                <c:pt idx="0">
                  <c:v>Labor and Employment Law Section</c:v>
                </c:pt>
              </c:strCache>
            </c:strRef>
          </c:tx>
          <c:invertIfNegative val="0"/>
          <c:cat>
            <c:strRef>
              <c:f>[Individual5db8f5fcdd60419db2198e1c3443b4f2.xls]Sheet1!$B$1</c:f>
              <c:strCache>
                <c:ptCount val="1"/>
                <c:pt idx="0">
                  <c:v>Count</c:v>
                </c:pt>
              </c:strCache>
            </c:strRef>
          </c:cat>
          <c:val>
            <c:numRef>
              <c:f>[Individual5db8f5fcdd60419db2198e1c3443b4f2.xls]Sheet1!$B$4</c:f>
              <c:numCache>
                <c:formatCode>General</c:formatCode>
                <c:ptCount val="1"/>
                <c:pt idx="0">
                  <c:v>3</c:v>
                </c:pt>
              </c:numCache>
            </c:numRef>
          </c:val>
        </c:ser>
        <c:ser>
          <c:idx val="3"/>
          <c:order val="3"/>
          <c:tx>
            <c:strRef>
              <c:f>[Individual5db8f5fcdd60419db2198e1c3443b4f2.xls]Sheet1!$A$5</c:f>
              <c:strCache>
                <c:ptCount val="1"/>
                <c:pt idx="0">
                  <c:v>Federal Career Service Division</c:v>
                </c:pt>
              </c:strCache>
            </c:strRef>
          </c:tx>
          <c:invertIfNegative val="0"/>
          <c:cat>
            <c:strRef>
              <c:f>[Individual5db8f5fcdd60419db2198e1c3443b4f2.xls]Sheet1!$B$1</c:f>
              <c:strCache>
                <c:ptCount val="1"/>
                <c:pt idx="0">
                  <c:v>Count</c:v>
                </c:pt>
              </c:strCache>
            </c:strRef>
          </c:cat>
          <c:val>
            <c:numRef>
              <c:f>[Individual5db8f5fcdd60419db2198e1c3443b4f2.xls]Sheet1!$B$5</c:f>
              <c:numCache>
                <c:formatCode>General</c:formatCode>
                <c:ptCount val="1"/>
                <c:pt idx="0">
                  <c:v>2</c:v>
                </c:pt>
              </c:numCache>
            </c:numRef>
          </c:val>
        </c:ser>
        <c:ser>
          <c:idx val="4"/>
          <c:order val="4"/>
          <c:tx>
            <c:strRef>
              <c:f>[Individual5db8f5fcdd60419db2198e1c3443b4f2.xls]Sheet1!$A$6</c:f>
              <c:strCache>
                <c:ptCount val="1"/>
                <c:pt idx="0">
                  <c:v>Federal Litigation Section</c:v>
                </c:pt>
              </c:strCache>
            </c:strRef>
          </c:tx>
          <c:invertIfNegative val="0"/>
          <c:cat>
            <c:strRef>
              <c:f>[Individual5db8f5fcdd60419db2198e1c3443b4f2.xls]Sheet1!$B$1</c:f>
              <c:strCache>
                <c:ptCount val="1"/>
                <c:pt idx="0">
                  <c:v>Count</c:v>
                </c:pt>
              </c:strCache>
            </c:strRef>
          </c:cat>
          <c:val>
            <c:numRef>
              <c:f>[Individual5db8f5fcdd60419db2198e1c3443b4f2.xls]Sheet1!$B$6</c:f>
              <c:numCache>
                <c:formatCode>General</c:formatCode>
                <c:ptCount val="1"/>
                <c:pt idx="0">
                  <c:v>2</c:v>
                </c:pt>
              </c:numCache>
            </c:numRef>
          </c:val>
        </c:ser>
        <c:ser>
          <c:idx val="5"/>
          <c:order val="5"/>
          <c:tx>
            <c:strRef>
              <c:f>[Individual5db8f5fcdd60419db2198e1c3443b4f2.xls]Sheet1!$A$7</c:f>
              <c:strCache>
                <c:ptCount val="1"/>
                <c:pt idx="0">
                  <c:v>Immigration Law Section</c:v>
                </c:pt>
              </c:strCache>
            </c:strRef>
          </c:tx>
          <c:invertIfNegative val="0"/>
          <c:cat>
            <c:strRef>
              <c:f>[Individual5db8f5fcdd60419db2198e1c3443b4f2.xls]Sheet1!$B$1</c:f>
              <c:strCache>
                <c:ptCount val="1"/>
                <c:pt idx="0">
                  <c:v>Count</c:v>
                </c:pt>
              </c:strCache>
            </c:strRef>
          </c:cat>
          <c:val>
            <c:numRef>
              <c:f>[Individual5db8f5fcdd60419db2198e1c3443b4f2.xls]Sheet1!$B$7</c:f>
              <c:numCache>
                <c:formatCode>General</c:formatCode>
                <c:ptCount val="1"/>
                <c:pt idx="0">
                  <c:v>2</c:v>
                </c:pt>
              </c:numCache>
            </c:numRef>
          </c:val>
        </c:ser>
        <c:ser>
          <c:idx val="6"/>
          <c:order val="6"/>
          <c:tx>
            <c:strRef>
              <c:f>[Individual5db8f5fcdd60419db2198e1c3443b4f2.xls]Sheet1!$A$8</c:f>
              <c:strCache>
                <c:ptCount val="1"/>
                <c:pt idx="0">
                  <c:v>Taxation Section</c:v>
                </c:pt>
              </c:strCache>
            </c:strRef>
          </c:tx>
          <c:invertIfNegative val="0"/>
          <c:cat>
            <c:strRef>
              <c:f>[Individual5db8f5fcdd60419db2198e1c3443b4f2.xls]Sheet1!$B$1</c:f>
              <c:strCache>
                <c:ptCount val="1"/>
                <c:pt idx="0">
                  <c:v>Count</c:v>
                </c:pt>
              </c:strCache>
            </c:strRef>
          </c:cat>
          <c:val>
            <c:numRef>
              <c:f>[Individual5db8f5fcdd60419db2198e1c3443b4f2.xls]Sheet1!$B$8</c:f>
              <c:numCache>
                <c:formatCode>General</c:formatCode>
                <c:ptCount val="1"/>
                <c:pt idx="0">
                  <c:v>2</c:v>
                </c:pt>
              </c:numCache>
            </c:numRef>
          </c:val>
        </c:ser>
        <c:dLbls>
          <c:showLegendKey val="0"/>
          <c:showVal val="0"/>
          <c:showCatName val="0"/>
          <c:showSerName val="0"/>
          <c:showPercent val="0"/>
          <c:showBubbleSize val="0"/>
        </c:dLbls>
        <c:gapWidth val="150"/>
        <c:overlap val="-55"/>
        <c:axId val="48551424"/>
        <c:axId val="48583424"/>
      </c:barChart>
      <c:catAx>
        <c:axId val="48551424"/>
        <c:scaling>
          <c:orientation val="minMax"/>
        </c:scaling>
        <c:delete val="1"/>
        <c:axPos val="b"/>
        <c:majorTickMark val="out"/>
        <c:minorTickMark val="none"/>
        <c:tickLblPos val="nextTo"/>
        <c:crossAx val="48583424"/>
        <c:crosses val="autoZero"/>
        <c:auto val="1"/>
        <c:lblAlgn val="ctr"/>
        <c:lblOffset val="100"/>
        <c:noMultiLvlLbl val="0"/>
      </c:catAx>
      <c:valAx>
        <c:axId val="48583424"/>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48551424"/>
        <c:crosses val="autoZero"/>
        <c:crossBetween val="between"/>
      </c:valAx>
    </c:plotArea>
    <c:legend>
      <c:legendPos val="r"/>
      <c:layout>
        <c:manualLayout>
          <c:xMode val="edge"/>
          <c:yMode val="edge"/>
          <c:x val="0.63087678610385223"/>
          <c:y val="2.3122368272080036E-2"/>
          <c:w val="0.36912321389614777"/>
          <c:h val="0.62492511881540258"/>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7/8/2016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7/8/2016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8</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7/8/2016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7/8/2016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7/8/2016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7/8/2016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Nebraska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Autofit/>
          </a:bodyPr>
          <a:lstStyle/>
          <a:p>
            <a:r>
              <a:rPr lang="en-US" sz="3200" b="1" dirty="0"/>
              <a:t>FBA </a:t>
            </a:r>
            <a:r>
              <a:rPr lang="en-US" sz="3200" b="1" dirty="0" smtClean="0"/>
              <a:t>Divisions</a:t>
            </a:r>
            <a:r>
              <a:rPr lang="en-US" sz="3200" b="1" dirty="0"/>
              <a:t/>
            </a:r>
            <a:br>
              <a:rPr lang="en-US" sz="3200" b="1" dirty="0"/>
            </a:br>
            <a:endParaRPr lang="en-US" sz="3200" dirty="0"/>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425" y="1282536"/>
            <a:ext cx="6691236" cy="427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178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Nebraska Chapter </a:t>
            </a:r>
            <a:r>
              <a:rPr lang="en-US" sz="3600" b="1" dirty="0" smtClean="0"/>
              <a:t>Membership</a:t>
            </a:r>
            <a:endParaRPr lang="en-US" sz="3600" dirty="0"/>
          </a:p>
        </p:txBody>
      </p:sp>
      <p:sp>
        <p:nvSpPr>
          <p:cNvPr id="11" name="TextBox 10"/>
          <p:cNvSpPr txBox="1"/>
          <p:nvPr/>
        </p:nvSpPr>
        <p:spPr>
          <a:xfrm>
            <a:off x="609599" y="5053484"/>
            <a:ext cx="7465075" cy="646331"/>
          </a:xfrm>
          <a:prstGeom prst="rect">
            <a:avLst/>
          </a:prstGeom>
          <a:noFill/>
        </p:spPr>
        <p:txBody>
          <a:bodyPr wrap="square" numCol="1" rtlCol="0">
            <a:spAutoFit/>
          </a:bodyPr>
          <a:lstStyle/>
          <a:p>
            <a:pPr algn="ctr" defTabSz="457200"/>
            <a:r>
              <a:rPr lang="en-US" sz="3600" b="1" dirty="0" smtClean="0">
                <a:solidFill>
                  <a:srgbClr val="251977"/>
                </a:solidFill>
              </a:rPr>
              <a:t>18 Total </a:t>
            </a:r>
            <a:r>
              <a:rPr lang="en-US" sz="3600" b="1" dirty="0" smtClean="0">
                <a:solidFill>
                  <a:srgbClr val="251977"/>
                </a:solidFill>
              </a:rPr>
              <a:t>Members</a:t>
            </a:r>
          </a:p>
        </p:txBody>
      </p:sp>
      <p:pic>
        <p:nvPicPr>
          <p:cNvPr id="2050" name="Picture 2" descr="http://www.fedbar.org/Image-Library/Chapters/Nebraska/Nebraska-Chapter-Boundaries.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7705" y="1861477"/>
            <a:ext cx="4843498" cy="224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Nebraska Chapter </a:t>
            </a:r>
            <a:r>
              <a:rPr lang="en-US" sz="3600" b="1" dirty="0" smtClean="0"/>
              <a:t>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Nebraska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14926542"/>
              </p:ext>
            </p:extLst>
          </p:nvPr>
        </p:nvGraphicFramePr>
        <p:xfrm>
          <a:off x="219694" y="2057399"/>
          <a:ext cx="8544296" cy="4248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18,100</a:t>
            </a:r>
            <a:r>
              <a:rPr lang="en-US" sz="3000" b="1" dirty="0" smtClean="0"/>
              <a:t>+ Members and </a:t>
            </a:r>
            <a:r>
              <a:rPr lang="en-US" sz="3000" b="1" dirty="0" smtClean="0"/>
              <a:t>2,2</a:t>
            </a:r>
            <a:r>
              <a:rPr lang="en-US" sz="3000" b="1" dirty="0" smtClean="0"/>
              <a:t>00+ </a:t>
            </a:r>
            <a:r>
              <a:rPr lang="en-US" sz="3000" b="1" dirty="0" smtClean="0"/>
              <a:t>Law Student </a:t>
            </a:r>
            <a:r>
              <a:rPr lang="en-US" sz="3000" b="1" dirty="0" smtClean="0"/>
              <a:t>Associate Members </a:t>
            </a:r>
            <a:r>
              <a:rPr lang="en-US" sz="3000" b="1" dirty="0" smtClean="0"/>
              <a:t>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95+ Chapters, 24 Sections and 6 Divisions around the country</a:t>
            </a:r>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a:t>
            </a:r>
            <a:r>
              <a:rPr lang="en-US" sz="3500" b="1" dirty="0" smtClean="0"/>
              <a:t>FY2014-2016</a:t>
            </a:r>
            <a:endParaRPr lang="en-US" sz="3500" b="1" dirty="0"/>
          </a:p>
        </p:txBody>
      </p:sp>
      <p:sp>
        <p:nvSpPr>
          <p:cNvPr id="12" name="TextBox 2"/>
          <p:cNvSpPr txBox="1"/>
          <p:nvPr/>
        </p:nvSpPr>
        <p:spPr>
          <a:xfrm>
            <a:off x="6295897" y="2066059"/>
            <a:ext cx="1066800"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dirty="0" smtClean="0"/>
              <a:t>18,187</a:t>
            </a:r>
            <a:endParaRPr lang="en-US" sz="2400" b="1" dirty="0"/>
          </a:p>
        </p:txBody>
      </p:sp>
      <p:sp>
        <p:nvSpPr>
          <p:cNvPr id="13" name="Oval 12"/>
          <p:cNvSpPr/>
          <p:nvPr/>
        </p:nvSpPr>
        <p:spPr>
          <a:xfrm>
            <a:off x="6131150" y="2026609"/>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14" name="Chart 13"/>
          <p:cNvGraphicFramePr>
            <a:graphicFrameLocks/>
          </p:cNvGraphicFramePr>
          <p:nvPr>
            <p:extLst>
              <p:ext uri="{D42A27DB-BD31-4B8C-83A1-F6EECF244321}">
                <p14:modId xmlns:p14="http://schemas.microsoft.com/office/powerpoint/2010/main" val="3194866281"/>
              </p:ext>
            </p:extLst>
          </p:nvPr>
        </p:nvGraphicFramePr>
        <p:xfrm>
          <a:off x="415779" y="1844371"/>
          <a:ext cx="7295935" cy="41455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9" name="Picture 8"/>
          <p:cNvPicPr>
            <a:picLocks noChangeAspect="1"/>
          </p:cNvPicPr>
          <p:nvPr/>
        </p:nvPicPr>
        <p:blipFill>
          <a:blip r:embed="rId4"/>
          <a:stretch>
            <a:fillRect/>
          </a:stretch>
        </p:blipFill>
        <p:spPr>
          <a:xfrm>
            <a:off x="0" y="6463757"/>
            <a:ext cx="9154160" cy="404403"/>
          </a:xfrm>
          <a:prstGeom prst="rect">
            <a:avLst/>
          </a:prstGeom>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45" y="1076366"/>
            <a:ext cx="7733388" cy="494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150" y="1371600"/>
            <a:ext cx="6143687" cy="474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010" y="1523344"/>
            <a:ext cx="6414770" cy="426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727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53731"/>
            <a:ext cx="7772400" cy="997239"/>
          </a:xfrm>
        </p:spPr>
        <p:txBody>
          <a:bodyPr>
            <a:noAutofit/>
          </a:bodyPr>
          <a:lstStyle/>
          <a:p>
            <a:r>
              <a:rPr lang="en-US" sz="3200" b="1" dirty="0"/>
              <a:t>FBA </a:t>
            </a:r>
            <a:r>
              <a:rPr lang="en-US" sz="3200" b="1" dirty="0" smtClean="0"/>
              <a:t>Sections and </a:t>
            </a:r>
            <a:r>
              <a:rPr lang="en-US" sz="3200" b="1" dirty="0" smtClean="0"/>
              <a:t>Divisions</a:t>
            </a:r>
            <a:endParaRPr lang="en-US" sz="3200" dirty="0"/>
          </a:p>
        </p:txBody>
      </p:sp>
      <p:sp>
        <p:nvSpPr>
          <p:cNvPr id="8" name="TextBox 7"/>
          <p:cNvSpPr txBox="1"/>
          <p:nvPr/>
        </p:nvSpPr>
        <p:spPr>
          <a:xfrm>
            <a:off x="322181" y="881850"/>
            <a:ext cx="8141099" cy="5878532"/>
          </a:xfrm>
          <a:prstGeom prst="rect">
            <a:avLst/>
          </a:prstGeom>
          <a:noFill/>
        </p:spPr>
        <p:txBody>
          <a:bodyPr wrap="square" numCol="2" rtlCol="0">
            <a:spAutoFit/>
          </a:bodyPr>
          <a:lstStyle/>
          <a:p>
            <a:r>
              <a:rPr lang="en-US" sz="2200" b="1" u="sng" dirty="0" smtClean="0"/>
              <a:t>Sections</a:t>
            </a:r>
          </a:p>
          <a:p>
            <a:pPr marL="742950" lvl="1" indent="-285750">
              <a:buFont typeface="Arial" pitchFamily="34" charset="0"/>
              <a:buChar char="•"/>
            </a:pPr>
            <a:r>
              <a:rPr lang="en-US" sz="1500" dirty="0" smtClean="0"/>
              <a:t>Admiralty </a:t>
            </a:r>
          </a:p>
          <a:p>
            <a:pPr marL="742950" lvl="1" indent="-285750">
              <a:buFont typeface="Arial" pitchFamily="34" charset="0"/>
              <a:buChar char="•"/>
            </a:pPr>
            <a:r>
              <a:rPr lang="en-US" sz="1500" dirty="0" smtClean="0"/>
              <a:t>Alternative Dispute Resolution</a:t>
            </a:r>
          </a:p>
          <a:p>
            <a:pPr marL="742950" lvl="1" indent="-285750">
              <a:buFont typeface="Arial" pitchFamily="34" charset="0"/>
              <a:buChar char="•"/>
            </a:pPr>
            <a:r>
              <a:rPr lang="en-US" sz="1500" dirty="0" smtClean="0"/>
              <a:t>Antitrust &amp; Trade Regulation</a:t>
            </a:r>
          </a:p>
          <a:p>
            <a:pPr marL="742950" lvl="1" indent="-285750">
              <a:buFont typeface="Arial" pitchFamily="34" charset="0"/>
              <a:buChar char="•"/>
            </a:pPr>
            <a:r>
              <a:rPr lang="en-US" sz="1500" dirty="0" smtClean="0"/>
              <a:t>Banking </a:t>
            </a:r>
          </a:p>
          <a:p>
            <a:pPr marL="742950" lvl="1" indent="-285750">
              <a:buFont typeface="Arial" pitchFamily="34" charset="0"/>
              <a:buChar char="•"/>
            </a:pPr>
            <a:r>
              <a:rPr lang="en-US" sz="1500" dirty="0" smtClean="0"/>
              <a:t>Bankruptcy </a:t>
            </a:r>
            <a:endParaRPr lang="en-US" sz="1500" dirty="0"/>
          </a:p>
          <a:p>
            <a:pPr marL="742950" lvl="1" indent="-285750">
              <a:buFont typeface="Arial" pitchFamily="34" charset="0"/>
              <a:buChar char="•"/>
            </a:pPr>
            <a:r>
              <a:rPr lang="en-US" sz="1500" dirty="0" smtClean="0"/>
              <a:t>Civil Rights </a:t>
            </a:r>
          </a:p>
          <a:p>
            <a:pPr marL="742950" lvl="1" indent="-285750">
              <a:buFont typeface="Arial" pitchFamily="34" charset="0"/>
              <a:buChar char="•"/>
            </a:pPr>
            <a:r>
              <a:rPr lang="en-US" sz="1500" dirty="0" smtClean="0"/>
              <a:t>Criminal </a:t>
            </a:r>
          </a:p>
          <a:p>
            <a:pPr marL="742950" lvl="1" indent="-285750">
              <a:buFont typeface="Arial" pitchFamily="34" charset="0"/>
              <a:buChar char="•"/>
            </a:pPr>
            <a:r>
              <a:rPr lang="en-US" sz="1500" dirty="0" smtClean="0"/>
              <a:t>Environment, Energy, &amp; Natural Resources</a:t>
            </a:r>
          </a:p>
          <a:p>
            <a:pPr marL="742950" lvl="1" indent="-285750">
              <a:buFont typeface="Arial" pitchFamily="34" charset="0"/>
              <a:buChar char="•"/>
            </a:pPr>
            <a:r>
              <a:rPr lang="en-US" sz="1500" dirty="0" smtClean="0"/>
              <a:t>Federal Litigation</a:t>
            </a:r>
          </a:p>
          <a:p>
            <a:pPr marL="742950" lvl="1" indent="-285750">
              <a:buFont typeface="Arial" pitchFamily="34" charset="0"/>
              <a:buChar char="•"/>
            </a:pPr>
            <a:r>
              <a:rPr lang="en-US" sz="1500" dirty="0" smtClean="0"/>
              <a:t>Government Contracts</a:t>
            </a:r>
          </a:p>
          <a:p>
            <a:pPr marL="742950" lvl="1" indent="-285750">
              <a:buFont typeface="Arial" pitchFamily="34" charset="0"/>
              <a:buChar char="•"/>
            </a:pPr>
            <a:r>
              <a:rPr lang="en-US" sz="1500" dirty="0" smtClean="0"/>
              <a:t>Health </a:t>
            </a:r>
          </a:p>
          <a:p>
            <a:pPr marL="742950" lvl="1" indent="-285750">
              <a:buFont typeface="Arial" pitchFamily="34" charset="0"/>
              <a:buChar char="•"/>
            </a:pPr>
            <a:r>
              <a:rPr lang="en-US" sz="1500" dirty="0" smtClean="0"/>
              <a:t>Immigration </a:t>
            </a:r>
          </a:p>
          <a:p>
            <a:endParaRPr lang="en-US" sz="400" u="sng" dirty="0" smtClean="0"/>
          </a:p>
          <a:p>
            <a:r>
              <a:rPr lang="en-US" sz="400" u="sng" dirty="0" smtClean="0"/>
              <a:t/>
            </a:r>
            <a:br>
              <a:rPr lang="en-US" sz="400" u="sng" dirty="0" smtClean="0"/>
            </a:br>
            <a:endParaRPr lang="en-US" sz="400" u="sng" dirty="0" smtClean="0"/>
          </a:p>
          <a:p>
            <a:r>
              <a:rPr lang="en-US" sz="400" u="sng" dirty="0" smtClean="0"/>
              <a:t/>
            </a:r>
            <a:br>
              <a:rPr lang="en-US" sz="400" u="sng" dirty="0" smtClean="0"/>
            </a:br>
            <a:r>
              <a:rPr lang="en-US" sz="2000" b="1" u="sng" dirty="0" smtClean="0"/>
              <a:t>Divisions</a:t>
            </a:r>
            <a:endParaRPr lang="en-US" sz="2000" b="1" u="sng" dirty="0"/>
          </a:p>
          <a:p>
            <a:pPr marL="742950" lvl="1" indent="-285750">
              <a:buFont typeface="Arial" pitchFamily="34" charset="0"/>
              <a:buChar char="•"/>
            </a:pPr>
            <a:r>
              <a:rPr lang="en-US" sz="1500" dirty="0" smtClean="0"/>
              <a:t>Corporate &amp; Association Council</a:t>
            </a:r>
          </a:p>
          <a:p>
            <a:pPr marL="742950" lvl="1" indent="-285750">
              <a:buFont typeface="Arial" pitchFamily="34" charset="0"/>
              <a:buChar char="•"/>
            </a:pPr>
            <a:r>
              <a:rPr lang="en-US" sz="1500" dirty="0" smtClean="0"/>
              <a:t>Federal Career Services </a:t>
            </a:r>
          </a:p>
          <a:p>
            <a:pPr marL="742950" lvl="1" indent="-285750">
              <a:buFont typeface="Arial" pitchFamily="34" charset="0"/>
              <a:buChar char="•"/>
            </a:pPr>
            <a:r>
              <a:rPr lang="en-US" sz="1500" dirty="0" smtClean="0"/>
              <a:t>Judiciary </a:t>
            </a:r>
          </a:p>
          <a:p>
            <a:pPr marL="742950" lvl="1" indent="-285750">
              <a:buFont typeface="Arial" pitchFamily="34" charset="0"/>
              <a:buChar char="•"/>
            </a:pPr>
            <a:r>
              <a:rPr lang="en-US" sz="1500" dirty="0" smtClean="0"/>
              <a:t>Senior Lawyers </a:t>
            </a:r>
          </a:p>
          <a:p>
            <a:pPr marL="742950" lvl="1" indent="-285750">
              <a:buFont typeface="Arial" pitchFamily="34" charset="0"/>
              <a:buChar char="•"/>
            </a:pPr>
            <a:r>
              <a:rPr lang="en-US" sz="1500" dirty="0" smtClean="0"/>
              <a:t>Younger Lawyers</a:t>
            </a:r>
          </a:p>
          <a:p>
            <a:pPr marL="742950" lvl="1" indent="-285750">
              <a:buFont typeface="Arial" pitchFamily="34" charset="0"/>
              <a:buChar char="•"/>
            </a:pPr>
            <a:r>
              <a:rPr lang="en-US" sz="1500" dirty="0" smtClean="0"/>
              <a:t>Law Student</a:t>
            </a:r>
          </a:p>
          <a:p>
            <a:pPr marL="742950" lvl="1" indent="-285750">
              <a:buFont typeface="Arial" pitchFamily="34" charset="0"/>
              <a:buChar char="•"/>
            </a:pPr>
            <a:endParaRPr lang="en-US" sz="1600" dirty="0"/>
          </a:p>
          <a:p>
            <a:pPr lvl="1"/>
            <a:endParaRPr lang="en-US" sz="1600" dirty="0" smtClean="0"/>
          </a:p>
          <a:p>
            <a:pPr marL="742950" lvl="1" indent="-285750">
              <a:buFont typeface="Arial" pitchFamily="34" charset="0"/>
              <a:buChar char="•"/>
            </a:pPr>
            <a:endParaRPr lang="en-US" sz="1500" dirty="0" smtClean="0"/>
          </a:p>
          <a:p>
            <a:pPr marL="742950" lvl="1" indent="-285750">
              <a:buFont typeface="Arial" pitchFamily="34" charset="0"/>
              <a:buChar char="•"/>
            </a:pPr>
            <a:r>
              <a:rPr lang="en-US" sz="1500" dirty="0" smtClean="0"/>
              <a:t>Indian</a:t>
            </a:r>
            <a:endParaRPr lang="en-US" sz="1500" dirty="0" smtClean="0"/>
          </a:p>
          <a:p>
            <a:pPr marL="742950" lvl="1" indent="-285750">
              <a:buFont typeface="Arial" pitchFamily="34" charset="0"/>
              <a:buChar char="•"/>
            </a:pPr>
            <a:r>
              <a:rPr lang="en-US" sz="1500" dirty="0" smtClean="0"/>
              <a:t>Intellectual Property </a:t>
            </a:r>
          </a:p>
          <a:p>
            <a:pPr marL="742950" lvl="1" indent="-285750">
              <a:buFont typeface="Arial" pitchFamily="34" charset="0"/>
              <a:buChar char="•"/>
            </a:pPr>
            <a:r>
              <a:rPr lang="en-US" sz="1500" dirty="0" smtClean="0"/>
              <a:t>International </a:t>
            </a:r>
          </a:p>
          <a:p>
            <a:pPr marL="742950" lvl="1" indent="-285750">
              <a:buFont typeface="Arial" pitchFamily="34" charset="0"/>
              <a:buChar char="•"/>
            </a:pPr>
            <a:r>
              <a:rPr lang="en-US" sz="1500" dirty="0" smtClean="0"/>
              <a:t>Labor &amp; Employment </a:t>
            </a:r>
            <a:endParaRPr lang="en-US" sz="1500" dirty="0" smtClean="0"/>
          </a:p>
          <a:p>
            <a:pPr marL="742950" lvl="1" indent="-285750">
              <a:buFont typeface="Arial" pitchFamily="34" charset="0"/>
              <a:buChar char="•"/>
            </a:pPr>
            <a:r>
              <a:rPr lang="en-US" sz="1500" dirty="0" smtClean="0"/>
              <a:t>LGT Law</a:t>
            </a:r>
            <a:endParaRPr lang="en-US" sz="1500" dirty="0" smtClean="0"/>
          </a:p>
          <a:p>
            <a:pPr marL="742950" lvl="1" indent="-285750">
              <a:buFont typeface="Arial" pitchFamily="34" charset="0"/>
              <a:buChar char="•"/>
            </a:pPr>
            <a:r>
              <a:rPr lang="en-US" sz="1500" dirty="0" smtClean="0"/>
              <a:t>Qui Tam </a:t>
            </a:r>
          </a:p>
          <a:p>
            <a:pPr marL="742950" lvl="1" indent="-285750">
              <a:buFont typeface="Arial" pitchFamily="34" charset="0"/>
              <a:buChar char="•"/>
            </a:pPr>
            <a:r>
              <a:rPr lang="en-US" sz="1500" dirty="0" smtClean="0"/>
              <a:t>Securities Law</a:t>
            </a:r>
          </a:p>
          <a:p>
            <a:pPr marL="742950" lvl="1" indent="-285750">
              <a:buFont typeface="Arial" pitchFamily="34" charset="0"/>
              <a:buChar char="•"/>
            </a:pPr>
            <a:r>
              <a:rPr lang="en-US" sz="1500" dirty="0" smtClean="0"/>
              <a:t>Social Security </a:t>
            </a:r>
          </a:p>
          <a:p>
            <a:pPr marL="742950" lvl="1" indent="-285750">
              <a:buFont typeface="Arial" pitchFamily="34" charset="0"/>
              <a:buChar char="•"/>
            </a:pPr>
            <a:r>
              <a:rPr lang="en-US" sz="1500" dirty="0" smtClean="0"/>
              <a:t>State &amp; Local Government Relations</a:t>
            </a:r>
          </a:p>
          <a:p>
            <a:pPr marL="742950" lvl="1" indent="-285750">
              <a:buFont typeface="Arial" pitchFamily="34" charset="0"/>
              <a:buChar char="•"/>
            </a:pPr>
            <a:r>
              <a:rPr lang="en-US" sz="1500" dirty="0" smtClean="0"/>
              <a:t>Taxation</a:t>
            </a:r>
          </a:p>
          <a:p>
            <a:pPr marL="742950" lvl="1" indent="-285750">
              <a:buFont typeface="Arial" pitchFamily="34" charset="0"/>
              <a:buChar char="•"/>
            </a:pPr>
            <a:r>
              <a:rPr lang="en-US" sz="1500" dirty="0" smtClean="0"/>
              <a:t>Transportation &amp; Transportation Security Law</a:t>
            </a:r>
          </a:p>
          <a:p>
            <a:pPr marL="742950" lvl="1" indent="-285750">
              <a:buFont typeface="Arial" pitchFamily="34" charset="0"/>
              <a:buChar char="•"/>
            </a:pPr>
            <a:r>
              <a:rPr lang="en-US" sz="1500"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5" name="Rectangle 4"/>
          <p:cNvSpPr/>
          <p:nvPr/>
        </p:nvSpPr>
        <p:spPr>
          <a:xfrm>
            <a:off x="3259892" y="362340"/>
            <a:ext cx="2362313" cy="584775"/>
          </a:xfrm>
          <a:prstGeom prst="rect">
            <a:avLst/>
          </a:prstGeom>
        </p:spPr>
        <p:txBody>
          <a:bodyPr wrap="none">
            <a:spAutoFit/>
          </a:bodyPr>
          <a:lstStyle/>
          <a:p>
            <a:r>
              <a:rPr lang="en-US" sz="3200" b="1" dirty="0"/>
              <a:t>FBA </a:t>
            </a:r>
            <a:r>
              <a:rPr lang="en-US" sz="3200" b="1" dirty="0" smtClean="0"/>
              <a:t>Sections</a:t>
            </a:r>
            <a:endParaRPr lang="en-US" sz="3200" b="1" dirty="0"/>
          </a:p>
        </p:txBody>
      </p:sp>
      <p:pic>
        <p:nvPicPr>
          <p:cNvPr id="8" name="Picture 7" descr="FBAseal-VECTOR PMS2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3"/>
          <a:stretch>
            <a:fillRect/>
          </a:stretch>
        </p:blipFill>
        <p:spPr>
          <a:xfrm>
            <a:off x="0" y="6463757"/>
            <a:ext cx="9154160" cy="404403"/>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056" t="23229" r="39258" b="34648"/>
          <a:stretch/>
        </p:blipFill>
        <p:spPr bwMode="auto">
          <a:xfrm>
            <a:off x="667872" y="1298111"/>
            <a:ext cx="3479644" cy="386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7229" t="28121" r="39443" b="16745"/>
          <a:stretch/>
        </p:blipFill>
        <p:spPr bwMode="auto">
          <a:xfrm>
            <a:off x="4175704" y="1282985"/>
            <a:ext cx="3199627" cy="472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1374</TotalTime>
  <Words>261</Words>
  <Application>Microsoft Office PowerPoint</Application>
  <PresentationFormat>On-screen Show (4:3)</PresentationFormat>
  <Paragraphs>94</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FY2014-2016</vt:lpstr>
      <vt:lpstr>PowerPoint Presentation</vt:lpstr>
      <vt:lpstr>FBA Member Demographics </vt:lpstr>
      <vt:lpstr>FBA Member Demographics </vt:lpstr>
      <vt:lpstr>FBA Sections and Divisions</vt:lpstr>
      <vt:lpstr>PowerPoint Presentation</vt:lpstr>
      <vt:lpstr>FBA Divisions </vt:lpstr>
      <vt:lpstr>Nebraska Chapter Membership</vt:lpstr>
      <vt:lpstr>Nebraska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127</cp:revision>
  <cp:lastPrinted>2015-04-09T14:35:04Z</cp:lastPrinted>
  <dcterms:created xsi:type="dcterms:W3CDTF">2014-08-27T14:16:40Z</dcterms:created>
  <dcterms:modified xsi:type="dcterms:W3CDTF">2016-07-08T18:59:33Z</dcterms:modified>
</cp:coreProperties>
</file>