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Nashville\Nashville%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540096"/>
        <c:axId val="23541632"/>
      </c:lineChart>
      <c:catAx>
        <c:axId val="2354009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3541632"/>
        <c:crosses val="autoZero"/>
        <c:auto val="1"/>
        <c:lblAlgn val="ctr"/>
        <c:lblOffset val="100"/>
        <c:noMultiLvlLbl val="0"/>
      </c:catAx>
      <c:valAx>
        <c:axId val="2354163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54009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351946122314272E-2"/>
          <c:y val="4.5180659027168731E-2"/>
          <c:w val="0.51278949845962685"/>
          <c:h val="0.90963868194566255"/>
        </c:manualLayout>
      </c:layout>
      <c:barChart>
        <c:barDir val="col"/>
        <c:grouping val="clustered"/>
        <c:varyColors val="0"/>
        <c:ser>
          <c:idx val="0"/>
          <c:order val="0"/>
          <c:tx>
            <c:strRef>
              <c:f>Individualc374e6fe215a453c86292!$A$2</c:f>
              <c:strCache>
                <c:ptCount val="1"/>
                <c:pt idx="0">
                  <c:v>Federal Litigation Section</c:v>
                </c:pt>
              </c:strCache>
            </c:strRef>
          </c:tx>
          <c:invertIfNegative val="0"/>
          <c:cat>
            <c:strRef>
              <c:f>Individualc374e6fe215a453c86292!$B$1</c:f>
              <c:strCache>
                <c:ptCount val="1"/>
                <c:pt idx="0">
                  <c:v>Count</c:v>
                </c:pt>
              </c:strCache>
            </c:strRef>
          </c:cat>
          <c:val>
            <c:numRef>
              <c:f>Individualc374e6fe215a453c86292!$B$2</c:f>
              <c:numCache>
                <c:formatCode>General</c:formatCode>
                <c:ptCount val="1"/>
                <c:pt idx="0">
                  <c:v>6</c:v>
                </c:pt>
              </c:numCache>
            </c:numRef>
          </c:val>
        </c:ser>
        <c:ser>
          <c:idx val="1"/>
          <c:order val="1"/>
          <c:tx>
            <c:strRef>
              <c:f>Individualc374e6fe215a453c86292!$A$3</c:f>
              <c:strCache>
                <c:ptCount val="1"/>
                <c:pt idx="0">
                  <c:v>Labor and Employment Law Section</c:v>
                </c:pt>
              </c:strCache>
            </c:strRef>
          </c:tx>
          <c:invertIfNegative val="0"/>
          <c:cat>
            <c:strRef>
              <c:f>Individualc374e6fe215a453c86292!$B$1</c:f>
              <c:strCache>
                <c:ptCount val="1"/>
                <c:pt idx="0">
                  <c:v>Count</c:v>
                </c:pt>
              </c:strCache>
            </c:strRef>
          </c:cat>
          <c:val>
            <c:numRef>
              <c:f>Individualc374e6fe215a453c86292!$B$3</c:f>
              <c:numCache>
                <c:formatCode>General</c:formatCode>
                <c:ptCount val="1"/>
                <c:pt idx="0">
                  <c:v>6</c:v>
                </c:pt>
              </c:numCache>
            </c:numRef>
          </c:val>
        </c:ser>
        <c:dLbls>
          <c:showLegendKey val="0"/>
          <c:showVal val="0"/>
          <c:showCatName val="0"/>
          <c:showSerName val="0"/>
          <c:showPercent val="0"/>
          <c:showBubbleSize val="0"/>
        </c:dLbls>
        <c:gapWidth val="150"/>
        <c:overlap val="-64"/>
        <c:axId val="24364160"/>
        <c:axId val="24365696"/>
      </c:barChart>
      <c:catAx>
        <c:axId val="24364160"/>
        <c:scaling>
          <c:orientation val="minMax"/>
        </c:scaling>
        <c:delete val="1"/>
        <c:axPos val="b"/>
        <c:majorTickMark val="out"/>
        <c:minorTickMark val="none"/>
        <c:tickLblPos val="nextTo"/>
        <c:crossAx val="24365696"/>
        <c:crosses val="autoZero"/>
        <c:auto val="1"/>
        <c:lblAlgn val="ctr"/>
        <c:lblOffset val="100"/>
        <c:noMultiLvlLbl val="0"/>
      </c:catAx>
      <c:valAx>
        <c:axId val="24365696"/>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24364160"/>
        <c:crosses val="autoZero"/>
        <c:crossBetween val="between"/>
      </c:valAx>
    </c:plotArea>
    <c:legend>
      <c:legendPos val="r"/>
      <c:layout>
        <c:manualLayout>
          <c:xMode val="edge"/>
          <c:yMode val="edge"/>
          <c:x val="0.58163760772804773"/>
          <c:y val="0.13505021251168572"/>
          <c:w val="0.40790135682375706"/>
          <c:h val="0.23112356518470689"/>
        </c:manualLayout>
      </c:layout>
      <c:overlay val="0"/>
      <c:txPr>
        <a:bodyPr/>
        <a:lstStyle/>
        <a:p>
          <a:pPr>
            <a:defRPr sz="17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Nashville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Nashville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23 Total Members</a:t>
            </a:r>
            <a:endParaRPr lang="en-US" sz="3600" b="1" dirty="0" smtClean="0">
              <a:solidFill>
                <a:srgbClr val="251977"/>
              </a:solidFill>
            </a:endParaRP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30289" y="2504168"/>
            <a:ext cx="6283423" cy="184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Nashville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Nashville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709484907"/>
              </p:ext>
            </p:extLst>
          </p:nvPr>
        </p:nvGraphicFramePr>
        <p:xfrm>
          <a:off x="142505" y="2057400"/>
          <a:ext cx="8769304"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Nashville Chapter Membership</vt:lpstr>
      <vt:lpstr>Nashville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2015-09-11T15:23:57Z</dcterms:modified>
</cp:coreProperties>
</file>