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24" r:id="rId2"/>
    <p:sldId id="295" r:id="rId3"/>
    <p:sldId id="284" r:id="rId4"/>
    <p:sldId id="285" r:id="rId5"/>
    <p:sldId id="335" r:id="rId6"/>
    <p:sldId id="287" r:id="rId7"/>
    <p:sldId id="331" r:id="rId8"/>
    <p:sldId id="332" r:id="rId9"/>
    <p:sldId id="289" r:id="rId10"/>
    <p:sldId id="290" r:id="rId11"/>
    <p:sldId id="337" r:id="rId12"/>
    <p:sldId id="336" r:id="rId13"/>
    <p:sldId id="318" r:id="rId14"/>
    <p:sldId id="319" r:id="rId15"/>
    <p:sldId id="33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5" autoAdjust="0"/>
    <p:restoredTop sz="94660"/>
  </p:normalViewPr>
  <p:slideViewPr>
    <p:cSldViewPr snapToGrid="0" snapToObjects="1">
      <p:cViewPr>
        <p:scale>
          <a:sx n="80" d="100"/>
          <a:sy n="80" d="100"/>
        </p:scale>
        <p:origin x="-630" y="-13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EDSRDC070759.us.mst.net\Main_Folder\Chapters\Mississippi\Mississippi%20SxD%20201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70062848"/>
        <c:axId val="70064384"/>
      </c:lineChart>
      <c:catAx>
        <c:axId val="70062848"/>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70064384"/>
        <c:crosses val="autoZero"/>
        <c:auto val="1"/>
        <c:lblAlgn val="ctr"/>
        <c:lblOffset val="100"/>
        <c:noMultiLvlLbl val="0"/>
      </c:catAx>
      <c:valAx>
        <c:axId val="70064384"/>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70062848"/>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Individual5ace7b03b5d0430a8d776!$A$2</c:f>
              <c:strCache>
                <c:ptCount val="1"/>
                <c:pt idx="0">
                  <c:v>Federal Litigation Section</c:v>
                </c:pt>
              </c:strCache>
            </c:strRef>
          </c:tx>
          <c:invertIfNegative val="0"/>
          <c:cat>
            <c:strRef>
              <c:f>Individual5ace7b03b5d0430a8d776!$B$1</c:f>
              <c:strCache>
                <c:ptCount val="1"/>
                <c:pt idx="0">
                  <c:v>Count</c:v>
                </c:pt>
              </c:strCache>
            </c:strRef>
          </c:cat>
          <c:val>
            <c:numRef>
              <c:f>Individual5ace7b03b5d0430a8d776!$B$2</c:f>
              <c:numCache>
                <c:formatCode>General</c:formatCode>
                <c:ptCount val="1"/>
                <c:pt idx="0">
                  <c:v>54</c:v>
                </c:pt>
              </c:numCache>
            </c:numRef>
          </c:val>
        </c:ser>
        <c:ser>
          <c:idx val="1"/>
          <c:order val="1"/>
          <c:tx>
            <c:strRef>
              <c:f>Individual5ace7b03b5d0430a8d776!$A$3</c:f>
              <c:strCache>
                <c:ptCount val="1"/>
                <c:pt idx="0">
                  <c:v>Younger Lawyers Division</c:v>
                </c:pt>
              </c:strCache>
            </c:strRef>
          </c:tx>
          <c:invertIfNegative val="0"/>
          <c:cat>
            <c:strRef>
              <c:f>Individual5ace7b03b5d0430a8d776!$B$1</c:f>
              <c:strCache>
                <c:ptCount val="1"/>
                <c:pt idx="0">
                  <c:v>Count</c:v>
                </c:pt>
              </c:strCache>
            </c:strRef>
          </c:cat>
          <c:val>
            <c:numRef>
              <c:f>Individual5ace7b03b5d0430a8d776!$B$3</c:f>
              <c:numCache>
                <c:formatCode>General</c:formatCode>
                <c:ptCount val="1"/>
                <c:pt idx="0">
                  <c:v>34</c:v>
                </c:pt>
              </c:numCache>
            </c:numRef>
          </c:val>
        </c:ser>
        <c:ser>
          <c:idx val="2"/>
          <c:order val="2"/>
          <c:tx>
            <c:strRef>
              <c:f>Individual5ace7b03b5d0430a8d776!$A$4</c:f>
              <c:strCache>
                <c:ptCount val="1"/>
                <c:pt idx="0">
                  <c:v>Labor and Employment Law Section</c:v>
                </c:pt>
              </c:strCache>
            </c:strRef>
          </c:tx>
          <c:invertIfNegative val="0"/>
          <c:cat>
            <c:strRef>
              <c:f>Individual5ace7b03b5d0430a8d776!$B$1</c:f>
              <c:strCache>
                <c:ptCount val="1"/>
                <c:pt idx="0">
                  <c:v>Count</c:v>
                </c:pt>
              </c:strCache>
            </c:strRef>
          </c:cat>
          <c:val>
            <c:numRef>
              <c:f>Individual5ace7b03b5d0430a8d776!$B$4</c:f>
              <c:numCache>
                <c:formatCode>General</c:formatCode>
                <c:ptCount val="1"/>
                <c:pt idx="0">
                  <c:v>13</c:v>
                </c:pt>
              </c:numCache>
            </c:numRef>
          </c:val>
        </c:ser>
        <c:dLbls>
          <c:showLegendKey val="0"/>
          <c:showVal val="0"/>
          <c:showCatName val="0"/>
          <c:showSerName val="0"/>
          <c:showPercent val="0"/>
          <c:showBubbleSize val="0"/>
        </c:dLbls>
        <c:gapWidth val="150"/>
        <c:overlap val="-53"/>
        <c:axId val="102836096"/>
        <c:axId val="102837632"/>
      </c:barChart>
      <c:catAx>
        <c:axId val="102836096"/>
        <c:scaling>
          <c:orientation val="minMax"/>
        </c:scaling>
        <c:delete val="1"/>
        <c:axPos val="b"/>
        <c:majorTickMark val="out"/>
        <c:minorTickMark val="none"/>
        <c:tickLblPos val="nextTo"/>
        <c:crossAx val="102837632"/>
        <c:crosses val="autoZero"/>
        <c:auto val="1"/>
        <c:lblAlgn val="ctr"/>
        <c:lblOffset val="100"/>
        <c:noMultiLvlLbl val="0"/>
      </c:catAx>
      <c:valAx>
        <c:axId val="102837632"/>
        <c:scaling>
          <c:orientation val="minMax"/>
        </c:scaling>
        <c:delete val="0"/>
        <c:axPos val="l"/>
        <c:majorGridlines/>
        <c:numFmt formatCode="General" sourceLinked="1"/>
        <c:majorTickMark val="out"/>
        <c:minorTickMark val="none"/>
        <c:tickLblPos val="nextTo"/>
        <c:txPr>
          <a:bodyPr/>
          <a:lstStyle/>
          <a:p>
            <a:pPr>
              <a:defRPr sz="1600" b="1"/>
            </a:pPr>
            <a:endParaRPr lang="en-US"/>
          </a:p>
        </c:txPr>
        <c:crossAx val="102836096"/>
        <c:crosses val="autoZero"/>
        <c:crossBetween val="between"/>
      </c:valAx>
    </c:plotArea>
    <c:legend>
      <c:legendPos val="r"/>
      <c:layout/>
      <c:overlay val="0"/>
      <c:txPr>
        <a:bodyPr/>
        <a:lstStyle/>
        <a:p>
          <a:pPr>
            <a:defRPr sz="16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Mississippi </a:t>
            </a:r>
            <a:r>
              <a:rPr lang="en-US" sz="6000" b="1" dirty="0" smtClean="0"/>
              <a:t>Chapter</a:t>
            </a:r>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Mississippi </a:t>
            </a:r>
            <a:r>
              <a:rPr lang="en-US" sz="3600" b="1" dirty="0" smtClean="0"/>
              <a:t>Chapter Membership</a:t>
            </a:r>
            <a:endParaRPr lang="en-US" sz="3600" dirty="0"/>
          </a:p>
        </p:txBody>
      </p:sp>
      <p:sp>
        <p:nvSpPr>
          <p:cNvPr id="11" name="TextBox 10"/>
          <p:cNvSpPr txBox="1"/>
          <p:nvPr/>
        </p:nvSpPr>
        <p:spPr>
          <a:xfrm>
            <a:off x="609599" y="5053484"/>
            <a:ext cx="7465075" cy="1200329"/>
          </a:xfrm>
          <a:prstGeom prst="rect">
            <a:avLst/>
          </a:prstGeom>
          <a:noFill/>
        </p:spPr>
        <p:txBody>
          <a:bodyPr wrap="square" numCol="1" rtlCol="0">
            <a:spAutoFit/>
          </a:bodyPr>
          <a:lstStyle/>
          <a:p>
            <a:pPr algn="ctr" defTabSz="457200"/>
            <a:r>
              <a:rPr lang="en-US" sz="3600" b="1" dirty="0" smtClean="0">
                <a:solidFill>
                  <a:srgbClr val="251977"/>
                </a:solidFill>
              </a:rPr>
              <a:t>179 </a:t>
            </a:r>
            <a:r>
              <a:rPr lang="en-US" sz="3600" b="1" dirty="0" smtClean="0">
                <a:solidFill>
                  <a:srgbClr val="251977"/>
                </a:solidFill>
              </a:rPr>
              <a:t>Total Members</a:t>
            </a:r>
          </a:p>
          <a:p>
            <a:pPr algn="ctr" defTabSz="457200"/>
            <a:r>
              <a:rPr lang="en-US" sz="3600" b="1" i="1" dirty="0" smtClean="0">
                <a:solidFill>
                  <a:srgbClr val="FF0000"/>
                </a:solidFill>
              </a:rPr>
              <a:t>5% </a:t>
            </a:r>
            <a:r>
              <a:rPr lang="en-US" sz="3600" b="1" i="1" dirty="0" smtClean="0">
                <a:solidFill>
                  <a:srgbClr val="FF0000"/>
                </a:solidFill>
              </a:rPr>
              <a:t>Increase in One Year!</a:t>
            </a:r>
          </a:p>
        </p:txBody>
      </p:sp>
      <p:pic>
        <p:nvPicPr>
          <p:cNvPr id="3" name="Picture 2" descr="http://fedbar.org/Chapters/Mississippi-Chapter/mississippichapter.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0650" y="1291483"/>
            <a:ext cx="2352675"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Mississippi </a:t>
            </a:r>
            <a:r>
              <a:rPr lang="en-US" sz="3600" b="1" dirty="0" smtClean="0"/>
              <a:t>Chapter 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Mississippi </a:t>
            </a:r>
            <a:r>
              <a:rPr lang="en-US" sz="2500" b="1" dirty="0" smtClean="0">
                <a:solidFill>
                  <a:prstClr val="black"/>
                </a:solidFill>
              </a:rPr>
              <a:t>Chapter 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4105435542"/>
              </p:ext>
            </p:extLst>
          </p:nvPr>
        </p:nvGraphicFramePr>
        <p:xfrm>
          <a:off x="190005" y="2057400"/>
          <a:ext cx="7422078" cy="41503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1350</TotalTime>
  <Words>307</Words>
  <Application>Microsoft Office PowerPoint</Application>
  <PresentationFormat>On-screen Show (4:3)</PresentationFormat>
  <Paragraphs>93</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Mississippi Chapter Membership</vt:lpstr>
      <vt:lpstr>Mississippi Chapter Membership</vt:lpstr>
      <vt:lpstr>What’s New? – Member Plus Program</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118</cp:revision>
  <cp:lastPrinted>2015-04-09T14:35:04Z</cp:lastPrinted>
  <dcterms:created xsi:type="dcterms:W3CDTF">2014-08-27T14:16:40Z</dcterms:created>
  <dcterms:modified xsi:type="dcterms:W3CDTF">2015-09-08T20:41:50Z</dcterms:modified>
</cp:coreProperties>
</file>