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40" r:id="rId15"/>
    <p:sldId id="318" r:id="rId16"/>
    <p:sldId id="319" r:id="rId17"/>
    <p:sldId id="33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b0a1da4dddfb4affaf090cfd6934948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65930368"/>
        <c:axId val="65931904"/>
      </c:lineChart>
      <c:catAx>
        <c:axId val="65930368"/>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65931904"/>
        <c:crosses val="autoZero"/>
        <c:auto val="1"/>
        <c:lblAlgn val="ctr"/>
        <c:lblOffset val="100"/>
        <c:noMultiLvlLbl val="0"/>
      </c:catAx>
      <c:valAx>
        <c:axId val="65931904"/>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65930368"/>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[Individualb0a1da4dddfb4affaf090cfd6934948a.xls]Individualb0a1da4dddfb4affaf090!$A$2</c:f>
              <c:strCache>
                <c:ptCount val="1"/>
                <c:pt idx="0">
                  <c:v>Federal Litigation Section</c:v>
                </c:pt>
              </c:strCache>
            </c:strRef>
          </c:tx>
          <c:invertIfNegative val="0"/>
          <c:cat>
            <c:strRef>
              <c:f>[Individualb0a1da4dddfb4affaf090cfd6934948a.xls]Individualb0a1da4dddfb4affaf090!$B$1</c:f>
              <c:strCache>
                <c:ptCount val="1"/>
                <c:pt idx="0">
                  <c:v>Count</c:v>
                </c:pt>
              </c:strCache>
            </c:strRef>
          </c:cat>
          <c:val>
            <c:numRef>
              <c:f>[Individualb0a1da4dddfb4affaf090cfd6934948a.xls]Individualb0a1da4dddfb4affaf090!$B$2</c:f>
              <c:numCache>
                <c:formatCode>General</c:formatCode>
                <c:ptCount val="1"/>
                <c:pt idx="0">
                  <c:v>48</c:v>
                </c:pt>
              </c:numCache>
            </c:numRef>
          </c:val>
        </c:ser>
        <c:ser>
          <c:idx val="1"/>
          <c:order val="1"/>
          <c:tx>
            <c:strRef>
              <c:f>[Individualb0a1da4dddfb4affaf090cfd6934948a.xls]Individualb0a1da4dddfb4affaf090!$A$3</c:f>
              <c:strCache>
                <c:ptCount val="1"/>
                <c:pt idx="0">
                  <c:v>Younger Lawyers Division</c:v>
                </c:pt>
              </c:strCache>
            </c:strRef>
          </c:tx>
          <c:invertIfNegative val="0"/>
          <c:cat>
            <c:strRef>
              <c:f>[Individualb0a1da4dddfb4affaf090cfd6934948a.xls]Individualb0a1da4dddfb4affaf090!$B$1</c:f>
              <c:strCache>
                <c:ptCount val="1"/>
                <c:pt idx="0">
                  <c:v>Count</c:v>
                </c:pt>
              </c:strCache>
            </c:strRef>
          </c:cat>
          <c:val>
            <c:numRef>
              <c:f>[Individualb0a1da4dddfb4affaf090cfd6934948a.xls]Individualb0a1da4dddfb4affaf090!$B$3</c:f>
              <c:numCache>
                <c:formatCode>General</c:formatCode>
                <c:ptCount val="1"/>
                <c:pt idx="0">
                  <c:v>35</c:v>
                </c:pt>
              </c:numCache>
            </c:numRef>
          </c:val>
        </c:ser>
        <c:ser>
          <c:idx val="2"/>
          <c:order val="2"/>
          <c:tx>
            <c:strRef>
              <c:f>[Individualb0a1da4dddfb4affaf090cfd6934948a.xls]Individualb0a1da4dddfb4affaf090!$A$4</c:f>
              <c:strCache>
                <c:ptCount val="1"/>
                <c:pt idx="0">
                  <c:v>Labor and Employment Law Section</c:v>
                </c:pt>
              </c:strCache>
            </c:strRef>
          </c:tx>
          <c:invertIfNegative val="0"/>
          <c:cat>
            <c:strRef>
              <c:f>[Individualb0a1da4dddfb4affaf090cfd6934948a.xls]Individualb0a1da4dddfb4affaf090!$B$1</c:f>
              <c:strCache>
                <c:ptCount val="1"/>
                <c:pt idx="0">
                  <c:v>Count</c:v>
                </c:pt>
              </c:strCache>
            </c:strRef>
          </c:cat>
          <c:val>
            <c:numRef>
              <c:f>[Individualb0a1da4dddfb4affaf090cfd6934948a.xls]Individualb0a1da4dddfb4affaf090!$B$4</c:f>
              <c:numCache>
                <c:formatCode>General</c:formatCode>
                <c:ptCount val="1"/>
                <c:pt idx="0">
                  <c:v>21</c:v>
                </c:pt>
              </c:numCache>
            </c:numRef>
          </c:val>
        </c:ser>
        <c:ser>
          <c:idx val="3"/>
          <c:order val="3"/>
          <c:tx>
            <c:strRef>
              <c:f>[Individualb0a1da4dddfb4affaf090cfd6934948a.xls]Individualb0a1da4dddfb4affaf090!$A$5</c:f>
              <c:strCache>
                <c:ptCount val="1"/>
                <c:pt idx="0">
                  <c:v>Federal Career Service Division</c:v>
                </c:pt>
              </c:strCache>
            </c:strRef>
          </c:tx>
          <c:invertIfNegative val="0"/>
          <c:cat>
            <c:strRef>
              <c:f>[Individualb0a1da4dddfb4affaf090cfd6934948a.xls]Individualb0a1da4dddfb4affaf090!$B$1</c:f>
              <c:strCache>
                <c:ptCount val="1"/>
                <c:pt idx="0">
                  <c:v>Count</c:v>
                </c:pt>
              </c:strCache>
            </c:strRef>
          </c:cat>
          <c:val>
            <c:numRef>
              <c:f>[Individualb0a1da4dddfb4affaf090cfd6934948a.xls]Individualb0a1da4dddfb4affaf090!$B$5</c:f>
              <c:numCache>
                <c:formatCode>General</c:formatCode>
                <c:ptCount val="1"/>
                <c:pt idx="0">
                  <c:v>17</c:v>
                </c:pt>
              </c:numCache>
            </c:numRef>
          </c:val>
        </c:ser>
        <c:dLbls>
          <c:showLegendKey val="0"/>
          <c:showVal val="0"/>
          <c:showCatName val="0"/>
          <c:showSerName val="0"/>
          <c:showPercent val="0"/>
          <c:showBubbleSize val="0"/>
        </c:dLbls>
        <c:gapWidth val="150"/>
        <c:overlap val="-53"/>
        <c:axId val="71238400"/>
        <c:axId val="71239936"/>
      </c:barChart>
      <c:catAx>
        <c:axId val="71238400"/>
        <c:scaling>
          <c:orientation val="minMax"/>
        </c:scaling>
        <c:delete val="1"/>
        <c:axPos val="b"/>
        <c:majorTickMark val="out"/>
        <c:minorTickMark val="none"/>
        <c:tickLblPos val="nextTo"/>
        <c:crossAx val="71239936"/>
        <c:crosses val="autoZero"/>
        <c:auto val="1"/>
        <c:lblAlgn val="ctr"/>
        <c:lblOffset val="100"/>
        <c:noMultiLvlLbl val="0"/>
      </c:catAx>
      <c:valAx>
        <c:axId val="71239936"/>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71238400"/>
        <c:crosses val="autoZero"/>
        <c:crossBetween val="between"/>
      </c:valAx>
    </c:plotArea>
    <c:legend>
      <c:legendPos val="r"/>
      <c:layout>
        <c:manualLayout>
          <c:xMode val="edge"/>
          <c:yMode val="edge"/>
          <c:x val="0.66691235544080774"/>
          <c:y val="0.13125030117869294"/>
          <c:w val="0.32244640663409962"/>
          <c:h val="0.62734027891556399"/>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Middle District of Pennsylvania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Middle District of Pennsylvania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178 Total </a:t>
            </a:r>
            <a:r>
              <a:rPr lang="en-US" sz="3600" b="1" dirty="0" smtClean="0">
                <a:solidFill>
                  <a:srgbClr val="251977"/>
                </a:solidFill>
              </a:rPr>
              <a:t>Members</a:t>
            </a:r>
          </a:p>
          <a:p>
            <a:pPr algn="ctr" defTabSz="457200"/>
            <a:r>
              <a:rPr lang="en-US" sz="3600" b="1" i="1" dirty="0" smtClean="0">
                <a:solidFill>
                  <a:srgbClr val="FF0000"/>
                </a:solidFill>
              </a:rPr>
              <a:t>13% </a:t>
            </a:r>
            <a:r>
              <a:rPr lang="en-US" sz="3600" b="1" i="1" dirty="0" smtClean="0">
                <a:solidFill>
                  <a:srgbClr val="FF0000"/>
                </a:solidFill>
              </a:rPr>
              <a:t>Increase in One Year!</a:t>
            </a:r>
          </a:p>
        </p:txBody>
      </p:sp>
      <p:pic>
        <p:nvPicPr>
          <p:cNvPr id="7" name="Picture 6" descr="http://fedbar.org/Chapters/Middle-District-of-Pennsylvania-Chapter/middlepennsylvania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3967" y="1839253"/>
            <a:ext cx="4086225" cy="246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95003" y="62636"/>
            <a:ext cx="8942119" cy="997239"/>
          </a:xfrm>
        </p:spPr>
        <p:txBody>
          <a:bodyPr>
            <a:noAutofit/>
          </a:bodyPr>
          <a:lstStyle/>
          <a:p>
            <a:r>
              <a:rPr lang="en-US" sz="3000" b="1" dirty="0" smtClean="0"/>
              <a:t>Middle District of Pennsylvania </a:t>
            </a:r>
            <a:r>
              <a:rPr lang="en-US" sz="3000" b="1" dirty="0" smtClean="0"/>
              <a:t>Chapter Membership</a:t>
            </a:r>
            <a:endParaRPr lang="en-US" sz="3000" dirty="0"/>
          </a:p>
        </p:txBody>
      </p:sp>
      <p:sp>
        <p:nvSpPr>
          <p:cNvPr id="9" name="TextBox 8"/>
          <p:cNvSpPr txBox="1"/>
          <p:nvPr/>
        </p:nvSpPr>
        <p:spPr>
          <a:xfrm>
            <a:off x="799600" y="988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MDPA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4372163"/>
              </p:ext>
            </p:extLst>
          </p:nvPr>
        </p:nvGraphicFramePr>
        <p:xfrm>
          <a:off x="285007" y="2057400"/>
          <a:ext cx="7576458"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455279" y="1981198"/>
            <a:ext cx="6323059" cy="3323987"/>
          </a:xfrm>
          <a:prstGeom prst="rect">
            <a:avLst/>
          </a:prstGeom>
          <a:noFill/>
        </p:spPr>
        <p:txBody>
          <a:bodyPr wrap="square" rtlCol="0">
            <a:spAutoFit/>
          </a:bodyPr>
          <a:lstStyle/>
          <a:p>
            <a:pPr algn="ctr"/>
            <a:r>
              <a:rPr lang="en-US" sz="3000" b="1" dirty="0" smtClean="0">
                <a:solidFill>
                  <a:srgbClr val="000092"/>
                </a:solidFill>
              </a:rPr>
              <a:t>2015 </a:t>
            </a:r>
            <a:r>
              <a:rPr lang="en-US" sz="3000" b="1" dirty="0" smtClean="0">
                <a:solidFill>
                  <a:srgbClr val="000092"/>
                </a:solidFill>
              </a:rPr>
              <a:t>Chapter Activity </a:t>
            </a:r>
            <a:br>
              <a:rPr lang="en-US" sz="3000" b="1" dirty="0" smtClean="0">
                <a:solidFill>
                  <a:srgbClr val="000092"/>
                </a:solidFill>
              </a:rPr>
            </a:br>
            <a:r>
              <a:rPr lang="en-US" sz="3000" b="1" dirty="0" smtClean="0">
                <a:solidFill>
                  <a:srgbClr val="000092"/>
                </a:solidFill>
              </a:rPr>
              <a:t>Presidential </a:t>
            </a:r>
            <a:r>
              <a:rPr lang="en-US" sz="3000" b="1" dirty="0" smtClean="0">
                <a:solidFill>
                  <a:srgbClr val="000092"/>
                </a:solidFill>
              </a:rPr>
              <a:t>Achievement</a:t>
            </a:r>
            <a:r>
              <a:rPr lang="en-US" sz="3000" b="1" dirty="0" smtClean="0">
                <a:solidFill>
                  <a:srgbClr val="000092"/>
                </a:solidFill>
              </a:rPr>
              <a:t> </a:t>
            </a:r>
            <a:r>
              <a:rPr lang="en-US" sz="3000" b="1" dirty="0" smtClean="0">
                <a:solidFill>
                  <a:srgbClr val="000092"/>
                </a:solidFill>
              </a:rPr>
              <a:t>Award</a:t>
            </a:r>
          </a:p>
          <a:p>
            <a:pPr algn="ctr"/>
            <a:endParaRPr lang="en-US" sz="3000" b="1" dirty="0" smtClean="0">
              <a:solidFill>
                <a:srgbClr val="000092"/>
              </a:solidFill>
            </a:endParaRPr>
          </a:p>
          <a:p>
            <a:pPr algn="ctr"/>
            <a:r>
              <a:rPr lang="en-US" sz="3000" b="1" dirty="0" smtClean="0">
                <a:solidFill>
                  <a:srgbClr val="000092"/>
                </a:solidFill>
              </a:rPr>
              <a:t>2015 Meritorious Newsletter </a:t>
            </a:r>
            <a:r>
              <a:rPr lang="en-US" sz="3000" b="1" dirty="0" smtClean="0">
                <a:solidFill>
                  <a:srgbClr val="000092"/>
                </a:solidFill>
              </a:rPr>
              <a:t/>
            </a:r>
            <a:br>
              <a:rPr lang="en-US" sz="3000" b="1" dirty="0" smtClean="0">
                <a:solidFill>
                  <a:srgbClr val="000092"/>
                </a:solidFill>
              </a:rPr>
            </a:br>
            <a:r>
              <a:rPr lang="en-US" sz="3000" b="1" dirty="0" smtClean="0">
                <a:solidFill>
                  <a:srgbClr val="000092"/>
                </a:solidFill>
              </a:rPr>
              <a:t>Recognition Award</a:t>
            </a:r>
          </a:p>
          <a:p>
            <a:pPr algn="ctr"/>
            <a:endParaRPr lang="en-US" sz="3000" dirty="0">
              <a:solidFill>
                <a:srgbClr val="000092"/>
              </a:solidFill>
            </a:endParaRPr>
          </a:p>
          <a:p>
            <a:pPr algn="ctr"/>
            <a:endParaRPr lang="en-US" sz="30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solidFill>
                  <a:prstClr val="black"/>
                </a:solidFill>
              </a:rPr>
              <a:t>Middle District of Pennsylvania </a:t>
            </a:r>
            <a:r>
              <a:rPr lang="en-US" sz="3600" b="1" dirty="0" smtClean="0">
                <a:solidFill>
                  <a:prstClr val="black"/>
                </a:solidFill>
              </a:rPr>
              <a:t>Chapter Newsletter</a:t>
            </a:r>
            <a:endParaRPr lang="en-US" sz="36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9912" t="15955" r="13507" b="13395"/>
          <a:stretch/>
        </p:blipFill>
        <p:spPr bwMode="auto">
          <a:xfrm>
            <a:off x="2363189" y="1143000"/>
            <a:ext cx="3891237" cy="5181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1436</TotalTime>
  <Words>330</Words>
  <Application>Microsoft Office PowerPoint</Application>
  <PresentationFormat>On-screen Show (4:3)</PresentationFormat>
  <Paragraphs>100</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Middle District of Pennsylvania Chapter Membership</vt:lpstr>
      <vt:lpstr>Middle District of Pennsylvania Chapter Membership</vt:lpstr>
      <vt:lpstr>FBA Award Recipient</vt:lpstr>
      <vt:lpstr>Middle District of Pennsylvania Chapter Newsletter</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122</cp:revision>
  <cp:lastPrinted>2015-04-09T14:35:04Z</cp:lastPrinted>
  <dcterms:created xsi:type="dcterms:W3CDTF">2014-08-27T14:16:40Z</dcterms:created>
  <dcterms:modified xsi:type="dcterms:W3CDTF">2015-09-14T15:13:14Z</dcterms:modified>
</cp:coreProperties>
</file>