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0" r:id="rId4"/>
    <p:sldId id="259" r:id="rId5"/>
    <p:sldId id="270" r:id="rId6"/>
    <p:sldId id="261" r:id="rId7"/>
    <p:sldId id="262" r:id="rId8"/>
    <p:sldId id="263" r:id="rId9"/>
    <p:sldId id="264" r:id="rId10"/>
    <p:sldId id="265" r:id="rId11"/>
    <p:sldId id="271" r:id="rId12"/>
    <p:sldId id="272" r:id="rId13"/>
    <p:sldId id="273" r:id="rId14"/>
    <p:sldId id="274" r:id="rId15"/>
    <p:sldId id="266" r:id="rId16"/>
    <p:sldId id="267"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1" autoAdjust="0"/>
    <p:restoredTop sz="94660"/>
  </p:normalViewPr>
  <p:slideViewPr>
    <p:cSldViewPr>
      <p:cViewPr>
        <p:scale>
          <a:sx n="94" d="100"/>
          <a:sy n="94" d="100"/>
        </p:scale>
        <p:origin x="-88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PowerPoints\PowerPoints%20JZ\1st%20Circuit\2015\Massachusetts%20SD%20Breakdow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16343</c:v>
                </c:pt>
                <c:pt idx="1">
                  <c:v>16411</c:v>
                </c:pt>
                <c:pt idx="2">
                  <c:v>16442</c:v>
                </c:pt>
                <c:pt idx="3">
                  <c:v>16535</c:v>
                </c:pt>
                <c:pt idx="4">
                  <c:v>16588</c:v>
                </c:pt>
                <c:pt idx="5">
                  <c:v>16580</c:v>
                </c:pt>
                <c:pt idx="6">
                  <c:v>16514</c:v>
                </c:pt>
                <c:pt idx="7">
                  <c:v>16520</c:v>
                </c:pt>
                <c:pt idx="8">
                  <c:v>16379</c:v>
                </c:pt>
                <c:pt idx="9">
                  <c:v>16382</c:v>
                </c:pt>
                <c:pt idx="10">
                  <c:v>16301</c:v>
                </c:pt>
                <c:pt idx="11">
                  <c:v>16470</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17264</c:v>
                </c:pt>
              </c:numCache>
            </c:numRef>
          </c:val>
          <c:smooth val="0"/>
        </c:ser>
        <c:dLbls>
          <c:showLegendKey val="0"/>
          <c:showVal val="0"/>
          <c:showCatName val="0"/>
          <c:showSerName val="0"/>
          <c:showPercent val="0"/>
          <c:showBubbleSize val="0"/>
        </c:dLbls>
        <c:marker val="1"/>
        <c:smooth val="0"/>
        <c:axId val="66078976"/>
        <c:axId val="66080768"/>
      </c:lineChart>
      <c:catAx>
        <c:axId val="6607897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66080768"/>
        <c:crosses val="autoZero"/>
        <c:auto val="1"/>
        <c:lblAlgn val="ctr"/>
        <c:lblOffset val="100"/>
        <c:noMultiLvlLbl val="0"/>
      </c:catAx>
      <c:valAx>
        <c:axId val="6608076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6607897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1"/>
        <c:ser>
          <c:idx val="0"/>
          <c:order val="0"/>
          <c:spPr>
            <a:ln w="57150"/>
            <a:effectLst>
              <a:outerShdw blurRad="63500" sx="102000" sy="102000" algn="ctr" rotWithShape="0">
                <a:prstClr val="black">
                  <a:alpha val="40000"/>
                </a:prstClr>
              </a:outerShdw>
            </a:effectLst>
            <a:scene3d>
              <a:camera prst="orthographicFront"/>
              <a:lightRig rig="threePt" dir="t">
                <a:rot lat="0" lon="0" rev="1200000"/>
              </a:lightRig>
            </a:scene3d>
            <a:sp3d prstMaterial="dkEdge">
              <a:bevelT w="63500" h="25400"/>
            </a:sp3d>
          </c:spPr>
          <c:invertIfNegative val="0"/>
          <c:cat>
            <c:strRef>
              <c:f>Individual472b9257b73f4bbaa03b4!$B$2:$B$7</c:f>
              <c:strCache>
                <c:ptCount val="6"/>
                <c:pt idx="0">
                  <c:v>Federal Litigation Section</c:v>
                </c:pt>
                <c:pt idx="1">
                  <c:v>Younger Lawyers Division</c:v>
                </c:pt>
                <c:pt idx="2">
                  <c:v>Criminal Law Section</c:v>
                </c:pt>
                <c:pt idx="3">
                  <c:v>Intellectual Property Law Section</c:v>
                </c:pt>
                <c:pt idx="4">
                  <c:v>Law Student Division</c:v>
                </c:pt>
                <c:pt idx="5">
                  <c:v>Labor and Employment Law Section</c:v>
                </c:pt>
              </c:strCache>
            </c:strRef>
          </c:cat>
          <c:val>
            <c:numRef>
              <c:f>Individual472b9257b73f4bbaa03b4!$C$2:$C$7</c:f>
              <c:numCache>
                <c:formatCode>General</c:formatCode>
                <c:ptCount val="6"/>
                <c:pt idx="0">
                  <c:v>107</c:v>
                </c:pt>
                <c:pt idx="1">
                  <c:v>65</c:v>
                </c:pt>
                <c:pt idx="2">
                  <c:v>32</c:v>
                </c:pt>
                <c:pt idx="3">
                  <c:v>29</c:v>
                </c:pt>
                <c:pt idx="4">
                  <c:v>25</c:v>
                </c:pt>
                <c:pt idx="5">
                  <c:v>22</c:v>
                </c:pt>
              </c:numCache>
            </c:numRef>
          </c:val>
        </c:ser>
        <c:dLbls>
          <c:showLegendKey val="0"/>
          <c:showVal val="0"/>
          <c:showCatName val="0"/>
          <c:showSerName val="0"/>
          <c:showPercent val="0"/>
          <c:showBubbleSize val="0"/>
        </c:dLbls>
        <c:gapWidth val="150"/>
        <c:axId val="66153472"/>
        <c:axId val="67392256"/>
      </c:barChart>
      <c:catAx>
        <c:axId val="66153472"/>
        <c:scaling>
          <c:orientation val="minMax"/>
        </c:scaling>
        <c:delete val="1"/>
        <c:axPos val="b"/>
        <c:majorTickMark val="out"/>
        <c:minorTickMark val="none"/>
        <c:tickLblPos val="nextTo"/>
        <c:crossAx val="67392256"/>
        <c:crosses val="autoZero"/>
        <c:auto val="1"/>
        <c:lblAlgn val="ctr"/>
        <c:lblOffset val="100"/>
        <c:noMultiLvlLbl val="0"/>
      </c:catAx>
      <c:valAx>
        <c:axId val="6739225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66153472"/>
        <c:crosses val="autoZero"/>
        <c:crossBetween val="between"/>
      </c:valAx>
    </c:plotArea>
    <c:legend>
      <c:legendPos val="r"/>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52A47-7321-4E68-9DD5-30157F6C512A}"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030AF-9164-4846-A1BC-427260203507}" type="slidenum">
              <a:rPr lang="en-US" smtClean="0"/>
              <a:t>‹#›</a:t>
            </a:fld>
            <a:endParaRPr lang="en-US"/>
          </a:p>
        </p:txBody>
      </p:sp>
    </p:spTree>
    <p:extLst>
      <p:ext uri="{BB962C8B-B14F-4D97-AF65-F5344CB8AC3E}">
        <p14:creationId xmlns:p14="http://schemas.microsoft.com/office/powerpoint/2010/main" val="40683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1</a:t>
            </a:fld>
            <a:endParaRPr lang="en-US"/>
          </a:p>
        </p:txBody>
      </p:sp>
    </p:spTree>
    <p:extLst>
      <p:ext uri="{BB962C8B-B14F-4D97-AF65-F5344CB8AC3E}">
        <p14:creationId xmlns:p14="http://schemas.microsoft.com/office/powerpoint/2010/main" val="4964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2</a:t>
            </a:fld>
            <a:endParaRPr lang="en-US"/>
          </a:p>
        </p:txBody>
      </p:sp>
    </p:spTree>
    <p:extLst>
      <p:ext uri="{BB962C8B-B14F-4D97-AF65-F5344CB8AC3E}">
        <p14:creationId xmlns:p14="http://schemas.microsoft.com/office/powerpoint/2010/main" val="4801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3</a:t>
            </a:fld>
            <a:endParaRPr lang="en-US"/>
          </a:p>
        </p:txBody>
      </p:sp>
    </p:spTree>
    <p:extLst>
      <p:ext uri="{BB962C8B-B14F-4D97-AF65-F5344CB8AC3E}">
        <p14:creationId xmlns:p14="http://schemas.microsoft.com/office/powerpoint/2010/main" val="48017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7</a:t>
            </a:fld>
            <a:endParaRPr lang="en-US"/>
          </a:p>
        </p:txBody>
      </p:sp>
    </p:spTree>
    <p:extLst>
      <p:ext uri="{BB962C8B-B14F-4D97-AF65-F5344CB8AC3E}">
        <p14:creationId xmlns:p14="http://schemas.microsoft.com/office/powerpoint/2010/main" val="48017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3"/>
          <a:stretch>
            <a:fillRect/>
          </a:stretch>
        </p:blipFill>
        <p:spPr>
          <a:xfrm>
            <a:off x="0" y="6463757"/>
            <a:ext cx="9154160" cy="404403"/>
          </a:xfrm>
          <a:prstGeom prst="rect">
            <a:avLst/>
          </a:prstGeom>
        </p:spPr>
      </p:pic>
    </p:spTree>
    <p:extLst>
      <p:ext uri="{BB962C8B-B14F-4D97-AF65-F5344CB8AC3E}">
        <p14:creationId xmlns:p14="http://schemas.microsoft.com/office/powerpoint/2010/main" val="3889934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33984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8719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99661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94C-305A-4F54-8CEC-26010C487554}"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7579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69428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1094C-305A-4F54-8CEC-26010C487554}"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81027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1094C-305A-4F54-8CEC-26010C487554}"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41136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1094C-305A-4F54-8CEC-26010C487554}"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42524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68064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73863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094C-305A-4F54-8CEC-26010C487554}" type="datetimeFigureOut">
              <a:rPr lang="en-US" smtClean="0"/>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14"/>
          <a:stretch>
            <a:fillRect/>
          </a:stretch>
        </p:blipFill>
        <p:spPr>
          <a:xfrm>
            <a:off x="0" y="6463757"/>
            <a:ext cx="9154160" cy="404403"/>
          </a:xfrm>
          <a:prstGeom prst="rect">
            <a:avLst/>
          </a:prstGeom>
        </p:spPr>
      </p:pic>
    </p:spTree>
    <p:extLst>
      <p:ext uri="{BB962C8B-B14F-4D97-AF65-F5344CB8AC3E}">
        <p14:creationId xmlns:p14="http://schemas.microsoft.com/office/powerpoint/2010/main" val="69264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250531" y="5113705"/>
            <a:ext cx="4592494" cy="40384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solidFill>
                <a:schemeClr val="tx2">
                  <a:lumMod val="75000"/>
                </a:schemeClr>
              </a:solidFill>
              <a:latin typeface="Franklin Gothic Book"/>
              <a:cs typeface="Franklin Gothic Book"/>
            </a:endParaRPr>
          </a:p>
        </p:txBody>
      </p:sp>
      <p:sp>
        <p:nvSpPr>
          <p:cNvPr id="12" name="TextBox 11"/>
          <p:cNvSpPr txBox="1"/>
          <p:nvPr/>
        </p:nvSpPr>
        <p:spPr>
          <a:xfrm>
            <a:off x="835438" y="1912203"/>
            <a:ext cx="7673287" cy="830997"/>
          </a:xfrm>
          <a:prstGeom prst="rect">
            <a:avLst/>
          </a:prstGeom>
          <a:noFill/>
        </p:spPr>
        <p:txBody>
          <a:bodyPr wrap="square" rtlCol="0">
            <a:spAutoFit/>
          </a:bodyPr>
          <a:lstStyle/>
          <a:p>
            <a:pPr algn="ctr"/>
            <a:r>
              <a:rPr lang="en-US" sz="4800" b="1" dirty="0" smtClean="0">
                <a:solidFill>
                  <a:srgbClr val="002060"/>
                </a:solidFill>
              </a:rPr>
              <a:t>Massachusetts Chapter</a:t>
            </a:r>
            <a:endParaRPr lang="en-US" sz="4800" b="1" dirty="0" smtClean="0">
              <a:solidFill>
                <a:srgbClr val="002060"/>
              </a:solidFill>
              <a:latin typeface="Franklin Gothic Book"/>
              <a:cs typeface="Franklin Gothic Book"/>
            </a:endParaRPr>
          </a:p>
        </p:txBody>
      </p:sp>
      <p:sp>
        <p:nvSpPr>
          <p:cNvPr id="16" name="Title 1"/>
          <p:cNvSpPr txBox="1">
            <a:spLocks/>
          </p:cNvSpPr>
          <p:nvPr/>
        </p:nvSpPr>
        <p:spPr>
          <a:xfrm>
            <a:off x="2270199" y="776414"/>
            <a:ext cx="6492241" cy="743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Franklin Gothic Book"/>
                <a:cs typeface="Franklin Gothic Book"/>
              </a:rPr>
              <a:t>Federal Bar Association</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316245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2819400" y="268069"/>
            <a:ext cx="3480761" cy="646331"/>
          </a:xfrm>
          <a:prstGeom prst="rect">
            <a:avLst/>
          </a:prstGeom>
        </p:spPr>
        <p:txBody>
          <a:bodyPr wrap="none">
            <a:spAutoFit/>
          </a:bodyPr>
          <a:lstStyle/>
          <a:p>
            <a:r>
              <a:rPr lang="en-US" sz="3600" b="1" dirty="0" smtClean="0"/>
              <a:t>FBA Social Media</a:t>
            </a:r>
            <a:endParaRPr lang="en-US" sz="36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937084"/>
            <a:ext cx="7220067" cy="5311314"/>
          </a:xfrm>
          <a:prstGeom prst="rect">
            <a:avLst/>
          </a:prstGeom>
        </p:spPr>
      </p:pic>
    </p:spTree>
    <p:extLst>
      <p:ext uri="{BB962C8B-B14F-4D97-AF65-F5344CB8AC3E}">
        <p14:creationId xmlns:p14="http://schemas.microsoft.com/office/powerpoint/2010/main" val="1358897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09600" y="323271"/>
            <a:ext cx="8077200" cy="646331"/>
          </a:xfrm>
          <a:prstGeom prst="rect">
            <a:avLst/>
          </a:prstGeom>
          <a:noFill/>
        </p:spPr>
        <p:txBody>
          <a:bodyPr wrap="square" rtlCol="0">
            <a:spAutoFit/>
          </a:bodyPr>
          <a:lstStyle/>
          <a:p>
            <a:pPr algn="ctr" defTabSz="457200"/>
            <a:r>
              <a:rPr lang="en-US" sz="3600" b="1" dirty="0" smtClean="0">
                <a:solidFill>
                  <a:prstClr val="black"/>
                </a:solidFill>
              </a:rPr>
              <a:t>Massachusetts Chapter Membership</a:t>
            </a:r>
            <a:endParaRPr lang="en-US" sz="3600" b="1" dirty="0">
              <a:solidFill>
                <a:prstClr val="black"/>
              </a:solidFill>
            </a:endParaRPr>
          </a:p>
        </p:txBody>
      </p:sp>
      <p:sp>
        <p:nvSpPr>
          <p:cNvPr id="8" name="TextBox 7"/>
          <p:cNvSpPr txBox="1"/>
          <p:nvPr/>
        </p:nvSpPr>
        <p:spPr>
          <a:xfrm>
            <a:off x="457200" y="4368114"/>
            <a:ext cx="7465075" cy="3293209"/>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281 Total Members</a:t>
            </a:r>
          </a:p>
          <a:p>
            <a:pPr algn="ctr" defTabSz="457200"/>
            <a:r>
              <a:rPr lang="en-US" sz="3600" b="1" i="1" dirty="0" smtClean="0">
                <a:solidFill>
                  <a:srgbClr val="FF0000"/>
                </a:solidFill>
              </a:rPr>
              <a:t>10% Growth in One Year!</a:t>
            </a:r>
          </a:p>
          <a:p>
            <a:pPr algn="ctr" defTabSz="457200"/>
            <a:endParaRPr lang="en-US" sz="3600" b="1" dirty="0">
              <a:solidFill>
                <a:prstClr val="black"/>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1026" name="Picture 2" descr="http://fedbar.org/Chapters/Massachusetts-Chapter/massachusettschapter.as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39913"/>
            <a:ext cx="5229225" cy="330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17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33400" y="1338943"/>
            <a:ext cx="7465075" cy="954107"/>
          </a:xfrm>
          <a:prstGeom prst="rect">
            <a:avLst/>
          </a:prstGeom>
          <a:noFill/>
        </p:spPr>
        <p:txBody>
          <a:bodyPr wrap="square" rtlCol="0">
            <a:spAutoFit/>
          </a:bodyPr>
          <a:lstStyle/>
          <a:p>
            <a:pPr algn="ctr" defTabSz="457200"/>
            <a:r>
              <a:rPr lang="en-US" sz="2800" b="1" dirty="0" smtClean="0">
                <a:solidFill>
                  <a:prstClr val="black"/>
                </a:solidFill>
              </a:rPr>
              <a:t>Sections and Divisions within the MA Chapter that have the Most Members</a:t>
            </a:r>
            <a:endParaRPr lang="en-US" sz="2800" b="1" dirty="0">
              <a:solidFill>
                <a:prstClr val="black"/>
              </a:solidFill>
            </a:endParaRPr>
          </a:p>
        </p:txBody>
      </p:sp>
      <p:sp>
        <p:nvSpPr>
          <p:cNvPr id="15" name="TextBox 14"/>
          <p:cNvSpPr txBox="1"/>
          <p:nvPr/>
        </p:nvSpPr>
        <p:spPr>
          <a:xfrm>
            <a:off x="609600" y="323272"/>
            <a:ext cx="8077200" cy="646331"/>
          </a:xfrm>
          <a:prstGeom prst="rect">
            <a:avLst/>
          </a:prstGeom>
          <a:noFill/>
        </p:spPr>
        <p:txBody>
          <a:bodyPr wrap="square" rtlCol="0">
            <a:spAutoFit/>
          </a:bodyPr>
          <a:lstStyle/>
          <a:p>
            <a:pPr algn="ctr" defTabSz="457200"/>
            <a:r>
              <a:rPr lang="en-US" sz="3600" b="1" dirty="0" smtClean="0">
                <a:solidFill>
                  <a:prstClr val="black"/>
                </a:solidFill>
              </a:rPr>
              <a:t>Massachusetts Chapter Membership</a:t>
            </a:r>
            <a:endParaRPr lang="en-US" sz="3600" b="1" dirty="0">
              <a:solidFill>
                <a:prstClr val="black"/>
              </a:solidFill>
            </a:endParaRPr>
          </a:p>
        </p:txBody>
      </p:sp>
      <p:graphicFrame>
        <p:nvGraphicFramePr>
          <p:cNvPr id="13" name="Chart 12"/>
          <p:cNvGraphicFramePr>
            <a:graphicFrameLocks/>
          </p:cNvGraphicFramePr>
          <p:nvPr>
            <p:extLst>
              <p:ext uri="{D42A27DB-BD31-4B8C-83A1-F6EECF244321}">
                <p14:modId xmlns:p14="http://schemas.microsoft.com/office/powerpoint/2010/main" val="192157047"/>
              </p:ext>
            </p:extLst>
          </p:nvPr>
        </p:nvGraphicFramePr>
        <p:xfrm>
          <a:off x="304800" y="2362200"/>
          <a:ext cx="7124834" cy="4009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0755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28600" y="323272"/>
            <a:ext cx="8077200" cy="646331"/>
          </a:xfrm>
          <a:prstGeom prst="rect">
            <a:avLst/>
          </a:prstGeom>
          <a:noFill/>
        </p:spPr>
        <p:txBody>
          <a:bodyPr wrap="square" rtlCol="0">
            <a:spAutoFit/>
          </a:bodyPr>
          <a:lstStyle/>
          <a:p>
            <a:pPr algn="ctr" defTabSz="457200"/>
            <a:r>
              <a:rPr lang="en-US" sz="3600" b="1" dirty="0" smtClean="0">
                <a:solidFill>
                  <a:prstClr val="black"/>
                </a:solidFill>
              </a:rPr>
              <a:t>2014 FBA Award Recipient</a:t>
            </a:r>
            <a:endParaRPr lang="en-US" sz="3600" b="1" dirty="0">
              <a:solidFill>
                <a:prstClr val="black"/>
              </a:solidFill>
            </a:endParaRPr>
          </a:p>
        </p:txBody>
      </p:sp>
      <p:sp>
        <p:nvSpPr>
          <p:cNvPr id="3" name="TextBox 2"/>
          <p:cNvSpPr txBox="1"/>
          <p:nvPr/>
        </p:nvSpPr>
        <p:spPr>
          <a:xfrm>
            <a:off x="444886" y="1676400"/>
            <a:ext cx="7403714" cy="3754874"/>
          </a:xfrm>
          <a:prstGeom prst="rect">
            <a:avLst/>
          </a:prstGeom>
          <a:noFill/>
        </p:spPr>
        <p:txBody>
          <a:bodyPr wrap="square" rtlCol="0">
            <a:spAutoFit/>
          </a:bodyPr>
          <a:lstStyle/>
          <a:p>
            <a:pPr algn="ctr"/>
            <a:r>
              <a:rPr lang="en-US" sz="3400" b="1" dirty="0" smtClean="0">
                <a:solidFill>
                  <a:srgbClr val="FF0000"/>
                </a:solidFill>
              </a:rPr>
              <a:t>2014 Chapter Activity Presidential Excellence Award</a:t>
            </a:r>
          </a:p>
          <a:p>
            <a:pPr algn="ctr"/>
            <a:endParaRPr lang="en-US" sz="3400" b="1" dirty="0">
              <a:solidFill>
                <a:srgbClr val="FF0000"/>
              </a:solidFill>
            </a:endParaRPr>
          </a:p>
          <a:p>
            <a:pPr algn="ctr"/>
            <a:endParaRPr lang="en-US" sz="3400" b="1" dirty="0" smtClean="0">
              <a:solidFill>
                <a:srgbClr val="FF0000"/>
              </a:solidFill>
            </a:endParaRPr>
          </a:p>
          <a:p>
            <a:pPr algn="ctr"/>
            <a:r>
              <a:rPr lang="en-US" sz="3400" b="1" dirty="0" smtClean="0">
                <a:solidFill>
                  <a:srgbClr val="FF0000"/>
                </a:solidFill>
              </a:rPr>
              <a:t>2014 Outstanding Newsletter Award</a:t>
            </a:r>
          </a:p>
          <a:p>
            <a:endParaRPr lang="en-US" sz="3400" dirty="0"/>
          </a:p>
          <a:p>
            <a:endParaRPr lang="en-US" sz="3400" dirty="0"/>
          </a:p>
        </p:txBody>
      </p:sp>
    </p:spTree>
    <p:extLst>
      <p:ext uri="{BB962C8B-B14F-4D97-AF65-F5344CB8AC3E}">
        <p14:creationId xmlns:p14="http://schemas.microsoft.com/office/powerpoint/2010/main" val="1280830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33400" y="323272"/>
            <a:ext cx="8077200" cy="646331"/>
          </a:xfrm>
          <a:prstGeom prst="rect">
            <a:avLst/>
          </a:prstGeom>
          <a:noFill/>
        </p:spPr>
        <p:txBody>
          <a:bodyPr wrap="square" rtlCol="0">
            <a:spAutoFit/>
          </a:bodyPr>
          <a:lstStyle/>
          <a:p>
            <a:pPr algn="ctr" defTabSz="457200"/>
            <a:r>
              <a:rPr lang="en-US" sz="3600" b="1" dirty="0" smtClean="0">
                <a:solidFill>
                  <a:prstClr val="black"/>
                </a:solidFill>
              </a:rPr>
              <a:t>Massachusetts Chapter Newsletter</a:t>
            </a:r>
            <a:endParaRPr lang="en-US" sz="3600" b="1" dirty="0">
              <a:solidFill>
                <a:prstClr val="black"/>
              </a:solidFill>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536" t="11846" r="11511" b="9955"/>
          <a:stretch/>
        </p:blipFill>
        <p:spPr bwMode="auto">
          <a:xfrm>
            <a:off x="2438400" y="1231593"/>
            <a:ext cx="3912781" cy="504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662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914400" y="228600"/>
            <a:ext cx="7442487" cy="646331"/>
          </a:xfrm>
          <a:prstGeom prst="rect">
            <a:avLst/>
          </a:prstGeom>
        </p:spPr>
        <p:txBody>
          <a:bodyPr wrap="none">
            <a:spAutoFit/>
          </a:bodyPr>
          <a:lstStyle/>
          <a:p>
            <a:r>
              <a:rPr lang="en-US" sz="3600" b="1" dirty="0" smtClean="0"/>
              <a:t>What’s New? – Member Plus Program</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sp>
        <p:nvSpPr>
          <p:cNvPr id="3" name="TextBox 2"/>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15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990600" y="379709"/>
            <a:ext cx="7006149" cy="646331"/>
          </a:xfrm>
          <a:prstGeom prst="rect">
            <a:avLst/>
          </a:prstGeom>
        </p:spPr>
        <p:txBody>
          <a:bodyPr wrap="none">
            <a:spAutoFit/>
          </a:bodyPr>
          <a:lstStyle/>
          <a:p>
            <a:r>
              <a:rPr lang="en-US" sz="3600" b="1" dirty="0" smtClean="0"/>
              <a:t>What’s New? - Judicial Profile Index</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9" y="12222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958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14643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9" name="Picture 8" descr="salt lake slid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91" y="1447800"/>
            <a:ext cx="6580209" cy="4796684"/>
          </a:xfrm>
          <a:prstGeom prst="rect">
            <a:avLst/>
          </a:prstGeom>
        </p:spPr>
      </p:pic>
    </p:spTree>
    <p:extLst>
      <p:ext uri="{BB962C8B-B14F-4D97-AF65-F5344CB8AC3E}">
        <p14:creationId xmlns:p14="http://schemas.microsoft.com/office/powerpoint/2010/main" val="2788899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12" name="Picture 11" descr="cleveland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413934"/>
            <a:ext cx="6785429" cy="4749800"/>
          </a:xfrm>
          <a:prstGeom prst="rect">
            <a:avLst/>
          </a:prstGeom>
        </p:spPr>
      </p:pic>
    </p:spTree>
    <p:extLst>
      <p:ext uri="{BB962C8B-B14F-4D97-AF65-F5344CB8AC3E}">
        <p14:creationId xmlns:p14="http://schemas.microsoft.com/office/powerpoint/2010/main" val="235666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519916" y="223283"/>
            <a:ext cx="4632230" cy="646331"/>
          </a:xfrm>
          <a:prstGeom prst="rect">
            <a:avLst/>
          </a:prstGeom>
          <a:noFill/>
        </p:spPr>
        <p:txBody>
          <a:bodyPr wrap="none" rtlCol="0">
            <a:spAutoFit/>
          </a:bodyPr>
          <a:lstStyle/>
          <a:p>
            <a:r>
              <a:rPr lang="en-US" sz="3600" b="1" dirty="0" smtClean="0"/>
              <a:t>FBA Mission Statement</a:t>
            </a:r>
            <a:endParaRPr lang="en-US" sz="3600" b="1" dirty="0"/>
          </a:p>
        </p:txBody>
      </p:sp>
      <p:sp>
        <p:nvSpPr>
          <p:cNvPr id="5" name="TextBox 4"/>
          <p:cNvSpPr txBox="1"/>
          <p:nvPr/>
        </p:nvSpPr>
        <p:spPr>
          <a:xfrm>
            <a:off x="1126031" y="-457200"/>
            <a:ext cx="7103569" cy="5262979"/>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smtClean="0"/>
          </a:p>
          <a:p>
            <a:endParaRPr lang="en-US" sz="2800" b="1" dirty="0"/>
          </a:p>
          <a:p>
            <a:r>
              <a:rPr lang="en-US" sz="2800" b="1" dirty="0" smtClean="0"/>
              <a:t>The </a:t>
            </a:r>
            <a:r>
              <a:rPr lang="en-US" sz="2800" b="1" dirty="0"/>
              <a:t>mission of the Association is to strengthen the federal legal system and administration of justice by serving the interests and the needs of the federal practitioner, both public and private, the federal judiciary and the public they </a:t>
            </a:r>
            <a:r>
              <a:rPr lang="en-US" sz="2800" b="1" dirty="0" smtClean="0"/>
              <a:t>serve.</a:t>
            </a:r>
            <a:endParaRPr lang="en-US" sz="2800" b="1" i="1" dirty="0">
              <a:solidFill>
                <a:srgbClr val="0070C0"/>
              </a:solidFill>
            </a:endParaRPr>
          </a:p>
          <a:p>
            <a:endParaRPr lang="en-US" sz="2800" b="1" dirty="0" smtClean="0"/>
          </a:p>
        </p:txBody>
      </p:sp>
    </p:spTree>
    <p:extLst>
      <p:ext uri="{BB962C8B-B14F-4D97-AF65-F5344CB8AC3E}">
        <p14:creationId xmlns:p14="http://schemas.microsoft.com/office/powerpoint/2010/main" val="4284230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905000" y="223283"/>
            <a:ext cx="5328703" cy="646331"/>
          </a:xfrm>
          <a:prstGeom prst="rect">
            <a:avLst/>
          </a:prstGeom>
          <a:noFill/>
        </p:spPr>
        <p:txBody>
          <a:bodyPr wrap="none" rtlCol="0">
            <a:spAutoFit/>
          </a:bodyPr>
          <a:lstStyle/>
          <a:p>
            <a:r>
              <a:rPr lang="en-US" sz="3600" b="1" dirty="0" smtClean="0"/>
              <a:t>FBA National Membership</a:t>
            </a:r>
            <a:endParaRPr lang="en-US" sz="3600" b="1" dirty="0"/>
          </a:p>
        </p:txBody>
      </p:sp>
      <p:sp>
        <p:nvSpPr>
          <p:cNvPr id="6" name="Title 1"/>
          <p:cNvSpPr txBox="1">
            <a:spLocks/>
          </p:cNvSpPr>
          <p:nvPr/>
        </p:nvSpPr>
        <p:spPr>
          <a:xfrm>
            <a:off x="506316" y="12192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2452820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762000" y="297709"/>
            <a:ext cx="7555530" cy="584775"/>
          </a:xfrm>
          <a:prstGeom prst="rect">
            <a:avLst/>
          </a:prstGeom>
          <a:noFill/>
        </p:spPr>
        <p:txBody>
          <a:bodyPr wrap="none" rtlCol="0">
            <a:spAutoFit/>
          </a:bodyPr>
          <a:lstStyle/>
          <a:p>
            <a:r>
              <a:rPr lang="en-US" sz="3200" b="1" dirty="0" smtClean="0"/>
              <a:t>Monthly Membership Counts FY 2013-2015</a:t>
            </a:r>
            <a:endParaRPr lang="en-US" sz="3200" b="1" dirty="0"/>
          </a:p>
        </p:txBody>
      </p:sp>
      <p:graphicFrame>
        <p:nvGraphicFramePr>
          <p:cNvPr id="8" name="Chart 7"/>
          <p:cNvGraphicFramePr>
            <a:graphicFrameLocks/>
          </p:cNvGraphicFramePr>
          <p:nvPr>
            <p:extLst>
              <p:ext uri="{D42A27DB-BD31-4B8C-83A1-F6EECF244321}">
                <p14:modId xmlns:p14="http://schemas.microsoft.com/office/powerpoint/2010/main" val="1406249677"/>
              </p:ext>
            </p:extLst>
          </p:nvPr>
        </p:nvGraphicFramePr>
        <p:xfrm>
          <a:off x="213897" y="1306892"/>
          <a:ext cx="8159261" cy="482990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029011" y="1547488"/>
            <a:ext cx="1066800" cy="461665"/>
          </a:xfrm>
          <a:prstGeom prst="rect">
            <a:avLst/>
          </a:prstGeom>
          <a:noFill/>
        </p:spPr>
        <p:txBody>
          <a:bodyPr wrap="square" rtlCol="0">
            <a:spAutoFit/>
          </a:bodyPr>
          <a:lstStyle/>
          <a:p>
            <a:r>
              <a:rPr lang="en-US" sz="2400" b="1" dirty="0" smtClean="0"/>
              <a:t>17,264</a:t>
            </a:r>
            <a:endParaRPr lang="en-US" sz="2400" b="1" dirty="0"/>
          </a:p>
        </p:txBody>
      </p:sp>
      <p:sp>
        <p:nvSpPr>
          <p:cNvPr id="2" name="Oval 1"/>
          <p:cNvSpPr/>
          <p:nvPr/>
        </p:nvSpPr>
        <p:spPr>
          <a:xfrm>
            <a:off x="4952811" y="1547488"/>
            <a:ext cx="1219389" cy="5099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349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188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2133600" y="272362"/>
            <a:ext cx="5471626" cy="1138773"/>
          </a:xfrm>
          <a:prstGeom prst="rect">
            <a:avLst/>
          </a:prstGeom>
          <a:noFill/>
        </p:spPr>
        <p:txBody>
          <a:bodyPr wrap="none" rtlCol="0">
            <a:spAutoFit/>
          </a:bodyPr>
          <a:lstStyle/>
          <a:p>
            <a:r>
              <a:rPr lang="en-US" sz="3600" b="1" dirty="0" smtClean="0"/>
              <a:t>Membership Demographics</a:t>
            </a:r>
            <a:endParaRPr lang="en-US" sz="3600" b="1" dirty="0"/>
          </a:p>
          <a:p>
            <a:endParaRPr lang="en-US" sz="32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66850"/>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866" y="1536926"/>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057400" y="223283"/>
            <a:ext cx="5284139" cy="646331"/>
          </a:xfrm>
          <a:prstGeom prst="rect">
            <a:avLst/>
          </a:prstGeom>
          <a:noFill/>
        </p:spPr>
        <p:txBody>
          <a:bodyPr wrap="none" rtlCol="0">
            <a:spAutoFit/>
          </a:bodyPr>
          <a:lstStyle/>
          <a:p>
            <a:r>
              <a:rPr lang="en-US" sz="3600" b="1" dirty="0" smtClean="0"/>
              <a:t>FBA Sections and Divisions</a:t>
            </a:r>
            <a:endParaRPr lang="en-US" sz="3600" b="1" dirty="0"/>
          </a:p>
        </p:txBody>
      </p:sp>
      <p:sp>
        <p:nvSpPr>
          <p:cNvPr id="6" name="TextBox 5"/>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4170905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066800"/>
            <a:ext cx="7868423" cy="3419610"/>
          </a:xfrm>
          <a:prstGeom prst="rect">
            <a:avLst/>
          </a:prstGeom>
        </p:spPr>
      </p:pic>
      <p:sp>
        <p:nvSpPr>
          <p:cNvPr id="5" name="Rectangle 4"/>
          <p:cNvSpPr/>
          <p:nvPr/>
        </p:nvSpPr>
        <p:spPr>
          <a:xfrm>
            <a:off x="1905000" y="362340"/>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412060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676400"/>
            <a:ext cx="5769555" cy="331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878787" y="343091"/>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1917164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324</Words>
  <Application>Microsoft Office PowerPoint</Application>
  <PresentationFormat>On-screen Show (4:3)</PresentationFormat>
  <Paragraphs>106</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Zaretskie</dc:creator>
  <cp:lastModifiedBy>Debbie Smith</cp:lastModifiedBy>
  <cp:revision>10</cp:revision>
  <dcterms:created xsi:type="dcterms:W3CDTF">2015-04-06T23:35:38Z</dcterms:created>
  <dcterms:modified xsi:type="dcterms:W3CDTF">2015-05-27T14:20:47Z</dcterms:modified>
</cp:coreProperties>
</file>