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 id="32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33210368"/>
        <c:axId val="33211904"/>
      </c:lineChart>
      <c:catAx>
        <c:axId val="332103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3211904"/>
        <c:crosses val="autoZero"/>
        <c:auto val="1"/>
        <c:lblAlgn val="ctr"/>
        <c:lblOffset val="100"/>
        <c:noMultiLvlLbl val="0"/>
      </c:catAx>
      <c:valAx>
        <c:axId val="332119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32103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Federal Litigation Section</c:v>
                </c:pt>
              </c:strCache>
            </c:strRef>
          </c:tx>
          <c:invertIfNegative val="0"/>
          <c:cat>
            <c:strRef>
              <c:f>Sheet1!$B$1</c:f>
              <c:strCache>
                <c:ptCount val="1"/>
                <c:pt idx="0">
                  <c:v>Count</c:v>
                </c:pt>
              </c:strCache>
            </c:strRef>
          </c:cat>
          <c:val>
            <c:numRef>
              <c:f>Sheet1!$B$2</c:f>
              <c:numCache>
                <c:formatCode>General</c:formatCode>
                <c:ptCount val="1"/>
                <c:pt idx="0">
                  <c:v>9</c:v>
                </c:pt>
              </c:numCache>
            </c:numRef>
          </c:val>
        </c:ser>
        <c:ser>
          <c:idx val="1"/>
          <c:order val="1"/>
          <c:tx>
            <c:strRef>
              <c:f>Sheet1!$A$3</c:f>
              <c:strCache>
                <c:ptCount val="1"/>
                <c:pt idx="0">
                  <c:v>Labor and Employment Law Section</c:v>
                </c:pt>
              </c:strCache>
            </c:strRef>
          </c:tx>
          <c:invertIfNegative val="0"/>
          <c:cat>
            <c:strRef>
              <c:f>Sheet1!$B$1</c:f>
              <c:strCache>
                <c:ptCount val="1"/>
                <c:pt idx="0">
                  <c:v>Count</c:v>
                </c:pt>
              </c:strCache>
            </c:strRef>
          </c:cat>
          <c:val>
            <c:numRef>
              <c:f>Sheet1!$B$3</c:f>
              <c:numCache>
                <c:formatCode>General</c:formatCode>
                <c:ptCount val="1"/>
                <c:pt idx="0">
                  <c:v>5</c:v>
                </c:pt>
              </c:numCache>
            </c:numRef>
          </c:val>
        </c:ser>
        <c:ser>
          <c:idx val="2"/>
          <c:order val="2"/>
          <c:tx>
            <c:strRef>
              <c:f>Sheet1!$A$4</c:f>
              <c:strCache>
                <c:ptCount val="1"/>
                <c:pt idx="0">
                  <c:v>Civil Rights Section</c:v>
                </c:pt>
              </c:strCache>
            </c:strRef>
          </c:tx>
          <c:invertIfNegative val="0"/>
          <c:cat>
            <c:strRef>
              <c:f>Sheet1!$B$1</c:f>
              <c:strCache>
                <c:ptCount val="1"/>
                <c:pt idx="0">
                  <c:v>Count</c:v>
                </c:pt>
              </c:strCache>
            </c:strRef>
          </c:cat>
          <c:val>
            <c:numRef>
              <c:f>Sheet1!$B$4</c:f>
              <c:numCache>
                <c:formatCode>General</c:formatCode>
                <c:ptCount val="1"/>
                <c:pt idx="0">
                  <c:v>3</c:v>
                </c:pt>
              </c:numCache>
            </c:numRef>
          </c:val>
        </c:ser>
        <c:ser>
          <c:idx val="3"/>
          <c:order val="3"/>
          <c:tx>
            <c:strRef>
              <c:f>Sheet1!$A$5</c:f>
              <c:strCache>
                <c:ptCount val="1"/>
                <c:pt idx="0">
                  <c:v>Younger Lawyers Division</c:v>
                </c:pt>
              </c:strCache>
            </c:strRef>
          </c:tx>
          <c:invertIfNegative val="0"/>
          <c:cat>
            <c:strRef>
              <c:f>Sheet1!$B$1</c:f>
              <c:strCache>
                <c:ptCount val="1"/>
                <c:pt idx="0">
                  <c:v>Count</c:v>
                </c:pt>
              </c:strCache>
            </c:strRef>
          </c:cat>
          <c:val>
            <c:numRef>
              <c:f>Sheet1!$B$5</c:f>
              <c:numCache>
                <c:formatCode>General</c:formatCode>
                <c:ptCount val="1"/>
                <c:pt idx="0">
                  <c:v>3</c:v>
                </c:pt>
              </c:numCache>
            </c:numRef>
          </c:val>
        </c:ser>
        <c:ser>
          <c:idx val="4"/>
          <c:order val="4"/>
          <c:tx>
            <c:strRef>
              <c:f>Sheet1!$A$6</c:f>
              <c:strCache>
                <c:ptCount val="1"/>
                <c:pt idx="0">
                  <c:v>Indian Law Section</c:v>
                </c:pt>
              </c:strCache>
            </c:strRef>
          </c:tx>
          <c:invertIfNegative val="0"/>
          <c:cat>
            <c:strRef>
              <c:f>Sheet1!$B$1</c:f>
              <c:strCache>
                <c:ptCount val="1"/>
                <c:pt idx="0">
                  <c:v>Count</c:v>
                </c:pt>
              </c:strCache>
            </c:strRef>
          </c:cat>
          <c:val>
            <c:numRef>
              <c:f>Sheet1!$B$6</c:f>
              <c:numCache>
                <c:formatCode>General</c:formatCode>
                <c:ptCount val="1"/>
                <c:pt idx="0">
                  <c:v>2</c:v>
                </c:pt>
              </c:numCache>
            </c:numRef>
          </c:val>
        </c:ser>
        <c:ser>
          <c:idx val="5"/>
          <c:order val="5"/>
          <c:tx>
            <c:strRef>
              <c:f>Sheet1!$A$7</c:f>
              <c:strCache>
                <c:ptCount val="1"/>
                <c:pt idx="0">
                  <c:v>Intellectual Property Law Section</c:v>
                </c:pt>
              </c:strCache>
            </c:strRef>
          </c:tx>
          <c:spPr>
            <a:effectLst/>
            <a:scene3d>
              <a:camera prst="orthographicFront"/>
              <a:lightRig rig="threePt" dir="t"/>
            </a:scene3d>
            <a:sp3d prstMaterial="dkEdge"/>
          </c:spPr>
          <c:invertIfNegative val="0"/>
          <c:cat>
            <c:strRef>
              <c:f>Sheet1!$B$1</c:f>
              <c:strCache>
                <c:ptCount val="1"/>
                <c:pt idx="0">
                  <c:v>Count</c:v>
                </c:pt>
              </c:strCache>
            </c:strRef>
          </c:cat>
          <c:val>
            <c:numRef>
              <c:f>Sheet1!$B$7</c:f>
              <c:numCache>
                <c:formatCode>General</c:formatCode>
                <c:ptCount val="1"/>
                <c:pt idx="0">
                  <c:v>2</c:v>
                </c:pt>
              </c:numCache>
            </c:numRef>
          </c:val>
        </c:ser>
        <c:dLbls>
          <c:showLegendKey val="0"/>
          <c:showVal val="0"/>
          <c:showCatName val="0"/>
          <c:showSerName val="0"/>
          <c:showPercent val="0"/>
          <c:showBubbleSize val="0"/>
        </c:dLbls>
        <c:gapWidth val="118"/>
        <c:axId val="80204544"/>
        <c:axId val="80206080"/>
      </c:barChart>
      <c:catAx>
        <c:axId val="80204544"/>
        <c:scaling>
          <c:orientation val="minMax"/>
        </c:scaling>
        <c:delete val="1"/>
        <c:axPos val="b"/>
        <c:majorTickMark val="out"/>
        <c:minorTickMark val="none"/>
        <c:tickLblPos val="nextTo"/>
        <c:crossAx val="80206080"/>
        <c:crosses val="autoZero"/>
        <c:auto val="1"/>
        <c:lblAlgn val="ctr"/>
        <c:lblOffset val="100"/>
        <c:noMultiLvlLbl val="0"/>
      </c:catAx>
      <c:valAx>
        <c:axId val="8020608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80204544"/>
        <c:crosses val="autoZero"/>
        <c:crossBetween val="between"/>
      </c:valAx>
    </c:plotArea>
    <c:legend>
      <c:legendPos val="r"/>
      <c:layout/>
      <c:overlay val="0"/>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6/19/2015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Maine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Maine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Maine </a:t>
            </a:r>
            <a:r>
              <a:rPr lang="en-US" sz="2500" b="1" dirty="0" smtClean="0">
                <a:solidFill>
                  <a:prstClr val="black"/>
                </a:solidFill>
              </a:rPr>
              <a:t>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3" name="Chart 2"/>
          <p:cNvGraphicFramePr/>
          <p:nvPr>
            <p:extLst>
              <p:ext uri="{D42A27DB-BD31-4B8C-83A1-F6EECF244321}">
                <p14:modId xmlns:p14="http://schemas.microsoft.com/office/powerpoint/2010/main" val="1497042657"/>
              </p:ext>
            </p:extLst>
          </p:nvPr>
        </p:nvGraphicFramePr>
        <p:xfrm>
          <a:off x="127341" y="2076027"/>
          <a:ext cx="7472868" cy="4225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Maine Chapter 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27 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www.fedbar.org/Chapters/Maine-Chapter/maine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783" y="1089567"/>
            <a:ext cx="250507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1169551"/>
          </a:xfrm>
          <a:prstGeom prst="rect">
            <a:avLst/>
          </a:prstGeom>
          <a:noFill/>
        </p:spPr>
        <p:txBody>
          <a:bodyPr wrap="square" rtlCol="0">
            <a:spAutoFit/>
          </a:bodyPr>
          <a:lstStyle/>
          <a:p>
            <a:pPr algn="ctr"/>
            <a:r>
              <a:rPr lang="en-US" sz="3500" b="1" dirty="0" smtClean="0"/>
              <a:t>Second Annual Women in the Law Conference </a:t>
            </a:r>
            <a:endParaRPr lang="en-US" sz="3500" b="1" dirty="0"/>
          </a:p>
        </p:txBody>
      </p:sp>
      <p:pic>
        <p:nvPicPr>
          <p:cNvPr id="7" name="Picture 6" descr="wil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23" y="1492823"/>
            <a:ext cx="6350592" cy="4445414"/>
          </a:xfrm>
          <a:prstGeom prst="rect">
            <a:avLst/>
          </a:prstGeom>
        </p:spPr>
      </p:pic>
      <p:sp>
        <p:nvSpPr>
          <p:cNvPr id="8" name="TextBox 7"/>
          <p:cNvSpPr txBox="1"/>
          <p:nvPr/>
        </p:nvSpPr>
        <p:spPr>
          <a:xfrm>
            <a:off x="7032927" y="1608052"/>
            <a:ext cx="2069896" cy="3416320"/>
          </a:xfrm>
          <a:prstGeom prst="rect">
            <a:avLst/>
          </a:prstGeom>
          <a:noFill/>
        </p:spPr>
        <p:txBody>
          <a:bodyPr wrap="square" rtlCol="0">
            <a:spAutoFit/>
          </a:bodyPr>
          <a:lstStyle/>
          <a:p>
            <a:r>
              <a:rPr lang="en-US" sz="2400" b="1" dirty="0" smtClean="0">
                <a:solidFill>
                  <a:srgbClr val="000066"/>
                </a:solidFill>
              </a:rPr>
              <a:t>This year, Chapters, Sections and Divisions can send two registrants for the price of one!</a:t>
            </a:r>
          </a:p>
          <a:p>
            <a:endParaRPr lang="en-US" sz="2400" b="1" dirty="0">
              <a:solidFill>
                <a:srgbClr val="000066"/>
              </a:solidFill>
            </a:endParaRPr>
          </a:p>
        </p:txBody>
      </p:sp>
    </p:spTree>
    <p:extLst>
      <p:ext uri="{BB962C8B-B14F-4D97-AF65-F5344CB8AC3E}">
        <p14:creationId xmlns:p14="http://schemas.microsoft.com/office/powerpoint/2010/main" val="10789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105784288"/>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1308</TotalTime>
  <Words>334</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Maine Chapter Membership</vt:lpstr>
      <vt:lpstr>Maine Chapter Membership</vt:lpstr>
      <vt:lpstr>What’s New? – Member Plus Program</vt:lpstr>
      <vt:lpstr>PowerPoint Presentation</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90</cp:revision>
  <cp:lastPrinted>2015-04-09T14:35:04Z</cp:lastPrinted>
  <dcterms:created xsi:type="dcterms:W3CDTF">2014-08-27T14:16:40Z</dcterms:created>
  <dcterms:modified xsi:type="dcterms:W3CDTF">2015-06-19T12:56:07Z</dcterms:modified>
</cp:coreProperties>
</file>