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Kentucky\Kentucky%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2314368"/>
        <c:axId val="82315904"/>
      </c:lineChart>
      <c:catAx>
        <c:axId val="8231436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2315904"/>
        <c:crosses val="autoZero"/>
        <c:auto val="1"/>
        <c:lblAlgn val="ctr"/>
        <c:lblOffset val="100"/>
        <c:noMultiLvlLbl val="0"/>
      </c:catAx>
      <c:valAx>
        <c:axId val="8231590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231436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Individual27a6f29c6b8c49eb9cee6!$A$2</c:f>
              <c:strCache>
                <c:ptCount val="1"/>
                <c:pt idx="0">
                  <c:v>Federal Litigation Section</c:v>
                </c:pt>
              </c:strCache>
            </c:strRef>
          </c:tx>
          <c:invertIfNegative val="0"/>
          <c:cat>
            <c:strRef>
              <c:f>Individual27a6f29c6b8c49eb9cee6!$B$1</c:f>
              <c:strCache>
                <c:ptCount val="1"/>
                <c:pt idx="0">
                  <c:v>Count</c:v>
                </c:pt>
              </c:strCache>
            </c:strRef>
          </c:cat>
          <c:val>
            <c:numRef>
              <c:f>Individual27a6f29c6b8c49eb9cee6!$B$2</c:f>
              <c:numCache>
                <c:formatCode>General</c:formatCode>
                <c:ptCount val="1"/>
                <c:pt idx="0">
                  <c:v>29</c:v>
                </c:pt>
              </c:numCache>
            </c:numRef>
          </c:val>
        </c:ser>
        <c:ser>
          <c:idx val="1"/>
          <c:order val="1"/>
          <c:tx>
            <c:strRef>
              <c:f>Individual27a6f29c6b8c49eb9cee6!$A$3</c:f>
              <c:strCache>
                <c:ptCount val="1"/>
                <c:pt idx="0">
                  <c:v>Younger Lawyers Division</c:v>
                </c:pt>
              </c:strCache>
            </c:strRef>
          </c:tx>
          <c:invertIfNegative val="0"/>
          <c:cat>
            <c:strRef>
              <c:f>Individual27a6f29c6b8c49eb9cee6!$B$1</c:f>
              <c:strCache>
                <c:ptCount val="1"/>
                <c:pt idx="0">
                  <c:v>Count</c:v>
                </c:pt>
              </c:strCache>
            </c:strRef>
          </c:cat>
          <c:val>
            <c:numRef>
              <c:f>Individual27a6f29c6b8c49eb9cee6!$B$3</c:f>
              <c:numCache>
                <c:formatCode>General</c:formatCode>
                <c:ptCount val="1"/>
                <c:pt idx="0">
                  <c:v>9</c:v>
                </c:pt>
              </c:numCache>
            </c:numRef>
          </c:val>
        </c:ser>
        <c:ser>
          <c:idx val="2"/>
          <c:order val="2"/>
          <c:tx>
            <c:strRef>
              <c:f>Individual27a6f29c6b8c49eb9cee6!$A$4</c:f>
              <c:strCache>
                <c:ptCount val="1"/>
                <c:pt idx="0">
                  <c:v>Labor and Employment Law Section</c:v>
                </c:pt>
              </c:strCache>
            </c:strRef>
          </c:tx>
          <c:invertIfNegative val="0"/>
          <c:cat>
            <c:strRef>
              <c:f>Individual27a6f29c6b8c49eb9cee6!$B$1</c:f>
              <c:strCache>
                <c:ptCount val="1"/>
                <c:pt idx="0">
                  <c:v>Count</c:v>
                </c:pt>
              </c:strCache>
            </c:strRef>
          </c:cat>
          <c:val>
            <c:numRef>
              <c:f>Individual27a6f29c6b8c49eb9cee6!$B$4</c:f>
              <c:numCache>
                <c:formatCode>General</c:formatCode>
                <c:ptCount val="1"/>
                <c:pt idx="0">
                  <c:v>8</c:v>
                </c:pt>
              </c:numCache>
            </c:numRef>
          </c:val>
        </c:ser>
        <c:ser>
          <c:idx val="3"/>
          <c:order val="3"/>
          <c:tx>
            <c:strRef>
              <c:f>Individual27a6f29c6b8c49eb9cee6!$A$5</c:f>
              <c:strCache>
                <c:ptCount val="1"/>
                <c:pt idx="0">
                  <c:v>Criminal Law Section</c:v>
                </c:pt>
              </c:strCache>
            </c:strRef>
          </c:tx>
          <c:invertIfNegative val="0"/>
          <c:cat>
            <c:strRef>
              <c:f>Individual27a6f29c6b8c49eb9cee6!$B$1</c:f>
              <c:strCache>
                <c:ptCount val="1"/>
                <c:pt idx="0">
                  <c:v>Count</c:v>
                </c:pt>
              </c:strCache>
            </c:strRef>
          </c:cat>
          <c:val>
            <c:numRef>
              <c:f>Individual27a6f29c6b8c49eb9cee6!$B$5</c:f>
              <c:numCache>
                <c:formatCode>General</c:formatCode>
                <c:ptCount val="1"/>
                <c:pt idx="0">
                  <c:v>8</c:v>
                </c:pt>
              </c:numCache>
            </c:numRef>
          </c:val>
        </c:ser>
        <c:dLbls>
          <c:showLegendKey val="0"/>
          <c:showVal val="0"/>
          <c:showCatName val="0"/>
          <c:showSerName val="0"/>
          <c:showPercent val="0"/>
          <c:showBubbleSize val="0"/>
        </c:dLbls>
        <c:gapWidth val="150"/>
        <c:overlap val="-46"/>
        <c:axId val="26621824"/>
        <c:axId val="26623360"/>
      </c:barChart>
      <c:catAx>
        <c:axId val="26621824"/>
        <c:scaling>
          <c:orientation val="minMax"/>
        </c:scaling>
        <c:delete val="1"/>
        <c:axPos val="b"/>
        <c:majorTickMark val="out"/>
        <c:minorTickMark val="none"/>
        <c:tickLblPos val="nextTo"/>
        <c:crossAx val="26623360"/>
        <c:crosses val="autoZero"/>
        <c:auto val="1"/>
        <c:lblAlgn val="ctr"/>
        <c:lblOffset val="100"/>
        <c:noMultiLvlLbl val="0"/>
      </c:catAx>
      <c:valAx>
        <c:axId val="2662336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6621824"/>
        <c:crosses val="autoZero"/>
        <c:crossBetween val="between"/>
      </c:valAx>
    </c:plotArea>
    <c:legend>
      <c:legendPos val="r"/>
      <c:layout>
        <c:manualLayout>
          <c:xMode val="edge"/>
          <c:yMode val="edge"/>
          <c:x val="0.67237662044413193"/>
          <c:y val="2.231719021893215E-4"/>
          <c:w val="0.32540874659979968"/>
          <c:h val="0.62933175881828141"/>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Kentucky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Kentucky </a:t>
            </a:r>
            <a:r>
              <a:rPr lang="en-US" sz="3600" b="1" dirty="0" smtClean="0"/>
              <a:t>Chapter 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84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7" name="Picture 6" descr="http://fedbar.org/Chapters/Kentucky-Chapter/kentucky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7" y="1962830"/>
            <a:ext cx="522922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Kentucky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Kentucky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55661197"/>
              </p:ext>
            </p:extLst>
          </p:nvPr>
        </p:nvGraphicFramePr>
        <p:xfrm>
          <a:off x="332509" y="2363190"/>
          <a:ext cx="7754587" cy="38445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1352</TotalTime>
  <Words>300</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Kentucky Chapter Membership</vt:lpstr>
      <vt:lpstr>Kentucky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120</cp:revision>
  <cp:lastPrinted>2015-04-09T14:35:04Z</cp:lastPrinted>
  <dcterms:created xsi:type="dcterms:W3CDTF">2014-08-27T14:16:40Z</dcterms:created>
  <dcterms:modified xsi:type="dcterms:W3CDTF">2015-09-11T15:11:47Z</dcterms:modified>
</cp:coreProperties>
</file>