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324" r:id="rId2"/>
    <p:sldId id="295" r:id="rId3"/>
    <p:sldId id="284" r:id="rId4"/>
    <p:sldId id="285" r:id="rId5"/>
    <p:sldId id="335" r:id="rId6"/>
    <p:sldId id="287" r:id="rId7"/>
    <p:sldId id="331" r:id="rId8"/>
    <p:sldId id="332" r:id="rId9"/>
    <p:sldId id="289" r:id="rId10"/>
    <p:sldId id="290" r:id="rId11"/>
    <p:sldId id="336" r:id="rId12"/>
    <p:sldId id="337" r:id="rId13"/>
    <p:sldId id="318" r:id="rId14"/>
    <p:sldId id="319" r:id="rId15"/>
    <p:sldId id="320" r:id="rId16"/>
    <p:sldId id="333"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60"/>
  </p:normalViewPr>
  <p:slideViewPr>
    <p:cSldViewPr snapToGrid="0" snapToObjects="1">
      <p:cViewPr>
        <p:scale>
          <a:sx n="80" d="100"/>
          <a:sy n="80" d="100"/>
        </p:scale>
        <p:origin x="-630"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Smith\Downloads\Individual93ba337beadd4345b7ed6153634e9319.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81588992"/>
        <c:axId val="81590528"/>
      </c:lineChart>
      <c:catAx>
        <c:axId val="81588992"/>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81590528"/>
        <c:crosses val="autoZero"/>
        <c:auto val="1"/>
        <c:lblAlgn val="ctr"/>
        <c:lblOffset val="100"/>
        <c:noMultiLvlLbl val="0"/>
      </c:catAx>
      <c:valAx>
        <c:axId val="81590528"/>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81588992"/>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[Individual93ba337beadd4345b7ed6153634e9319.xls]Sheet1!$A$2</c:f>
              <c:strCache>
                <c:ptCount val="1"/>
                <c:pt idx="0">
                  <c:v>Law Student Division</c:v>
                </c:pt>
              </c:strCache>
            </c:strRef>
          </c:tx>
          <c:invertIfNegative val="0"/>
          <c:cat>
            <c:strRef>
              <c:f>[Individual93ba337beadd4345b7ed6153634e9319.xls]Sheet1!$B$1</c:f>
              <c:strCache>
                <c:ptCount val="1"/>
                <c:pt idx="0">
                  <c:v>Count</c:v>
                </c:pt>
              </c:strCache>
            </c:strRef>
          </c:cat>
          <c:val>
            <c:numRef>
              <c:f>[Individual93ba337beadd4345b7ed6153634e9319.xls]Sheet1!$B$2</c:f>
              <c:numCache>
                <c:formatCode>General</c:formatCode>
                <c:ptCount val="1"/>
                <c:pt idx="0">
                  <c:v>15</c:v>
                </c:pt>
              </c:numCache>
            </c:numRef>
          </c:val>
        </c:ser>
        <c:ser>
          <c:idx val="1"/>
          <c:order val="1"/>
          <c:tx>
            <c:strRef>
              <c:f>[Individual93ba337beadd4345b7ed6153634e9319.xls]Sheet1!$A$3</c:f>
              <c:strCache>
                <c:ptCount val="1"/>
                <c:pt idx="0">
                  <c:v>Younger Lawyers Division</c:v>
                </c:pt>
              </c:strCache>
            </c:strRef>
          </c:tx>
          <c:invertIfNegative val="0"/>
          <c:cat>
            <c:strRef>
              <c:f>[Individual93ba337beadd4345b7ed6153634e9319.xls]Sheet1!$B$1</c:f>
              <c:strCache>
                <c:ptCount val="1"/>
                <c:pt idx="0">
                  <c:v>Count</c:v>
                </c:pt>
              </c:strCache>
            </c:strRef>
          </c:cat>
          <c:val>
            <c:numRef>
              <c:f>[Individual93ba337beadd4345b7ed6153634e9319.xls]Sheet1!$B$3</c:f>
              <c:numCache>
                <c:formatCode>General</c:formatCode>
                <c:ptCount val="1"/>
                <c:pt idx="0">
                  <c:v>11</c:v>
                </c:pt>
              </c:numCache>
            </c:numRef>
          </c:val>
        </c:ser>
        <c:ser>
          <c:idx val="2"/>
          <c:order val="2"/>
          <c:tx>
            <c:strRef>
              <c:f>[Individual93ba337beadd4345b7ed6153634e9319.xls]Sheet1!$A$4</c:f>
              <c:strCache>
                <c:ptCount val="1"/>
                <c:pt idx="0">
                  <c:v>Indian Law Section</c:v>
                </c:pt>
              </c:strCache>
            </c:strRef>
          </c:tx>
          <c:invertIfNegative val="0"/>
          <c:cat>
            <c:strRef>
              <c:f>[Individual93ba337beadd4345b7ed6153634e9319.xls]Sheet1!$B$1</c:f>
              <c:strCache>
                <c:ptCount val="1"/>
                <c:pt idx="0">
                  <c:v>Count</c:v>
                </c:pt>
              </c:strCache>
            </c:strRef>
          </c:cat>
          <c:val>
            <c:numRef>
              <c:f>[Individual93ba337beadd4345b7ed6153634e9319.xls]Sheet1!$B$4</c:f>
              <c:numCache>
                <c:formatCode>General</c:formatCode>
                <c:ptCount val="1"/>
                <c:pt idx="0">
                  <c:v>7</c:v>
                </c:pt>
              </c:numCache>
            </c:numRef>
          </c:val>
        </c:ser>
        <c:dLbls>
          <c:showLegendKey val="0"/>
          <c:showVal val="0"/>
          <c:showCatName val="0"/>
          <c:showSerName val="0"/>
          <c:showPercent val="0"/>
          <c:showBubbleSize val="0"/>
        </c:dLbls>
        <c:gapWidth val="150"/>
        <c:overlap val="-49"/>
        <c:axId val="117006336"/>
        <c:axId val="117007872"/>
      </c:barChart>
      <c:catAx>
        <c:axId val="117006336"/>
        <c:scaling>
          <c:orientation val="minMax"/>
        </c:scaling>
        <c:delete val="1"/>
        <c:axPos val="b"/>
        <c:majorTickMark val="out"/>
        <c:minorTickMark val="none"/>
        <c:tickLblPos val="nextTo"/>
        <c:crossAx val="117007872"/>
        <c:crosses val="autoZero"/>
        <c:auto val="1"/>
        <c:lblAlgn val="ctr"/>
        <c:lblOffset val="100"/>
        <c:noMultiLvlLbl val="0"/>
      </c:catAx>
      <c:valAx>
        <c:axId val="117007872"/>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117006336"/>
        <c:crosses val="autoZero"/>
        <c:crossBetween val="between"/>
      </c:valAx>
    </c:plotArea>
    <c:legend>
      <c:legendPos val="r"/>
      <c:layout>
        <c:manualLayout>
          <c:xMode val="edge"/>
          <c:yMode val="edge"/>
          <c:x val="0.66226993110236221"/>
          <c:y val="0.32063222905015704"/>
          <c:w val="0.33599395778652669"/>
          <c:h val="0.37966084619681256"/>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8/31/2015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8/31/2015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8/31/2015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8/31/2015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8/31/2015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8/31/2015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8/31/2015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8/31/2015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8/31/2015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8/31/2015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Kansas Chapter</a:t>
            </a:r>
            <a:endParaRPr lang="en-US" sz="6000" b="1" dirty="0" smtClean="0"/>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Kansas Chapter </a:t>
            </a:r>
            <a:r>
              <a:rPr lang="en-US" sz="3600" b="1" dirty="0" smtClean="0"/>
              <a:t>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Kansas Chapter </a:t>
            </a:r>
            <a:r>
              <a:rPr lang="en-US" sz="2500" b="1" dirty="0" smtClean="0">
                <a:solidFill>
                  <a:prstClr val="black"/>
                </a:solidFill>
              </a:rPr>
              <a:t>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1881292449"/>
              </p:ext>
            </p:extLst>
          </p:nvPr>
        </p:nvGraphicFramePr>
        <p:xfrm>
          <a:off x="237506" y="2057399"/>
          <a:ext cx="7315200" cy="42483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Kansas Chapter </a:t>
            </a:r>
            <a:r>
              <a:rPr lang="en-US" sz="3600" b="1" dirty="0" smtClean="0"/>
              <a:t>Membership</a:t>
            </a:r>
            <a:endParaRPr lang="en-US" sz="3600" dirty="0"/>
          </a:p>
        </p:txBody>
      </p:sp>
      <p:sp>
        <p:nvSpPr>
          <p:cNvPr id="11" name="TextBox 10"/>
          <p:cNvSpPr txBox="1"/>
          <p:nvPr/>
        </p:nvSpPr>
        <p:spPr>
          <a:xfrm>
            <a:off x="609600" y="4397465"/>
            <a:ext cx="7465075" cy="2739211"/>
          </a:xfrm>
          <a:prstGeom prst="rect">
            <a:avLst/>
          </a:prstGeom>
          <a:noFill/>
        </p:spPr>
        <p:txBody>
          <a:bodyPr wrap="square" numCol="1" rtlCol="0">
            <a:spAutoFit/>
          </a:bodyPr>
          <a:lstStyle/>
          <a:p>
            <a:pPr algn="ctr" defTabSz="457200"/>
            <a:endParaRPr lang="en-US" dirty="0">
              <a:solidFill>
                <a:prstClr val="black"/>
              </a:solidFill>
            </a:endParaRPr>
          </a:p>
          <a:p>
            <a:pPr algn="ctr" defTabSz="457200"/>
            <a:endParaRPr lang="en-US" sz="3600" b="1" dirty="0" smtClean="0">
              <a:solidFill>
                <a:prstClr val="black"/>
              </a:solidFill>
            </a:endParaRPr>
          </a:p>
          <a:p>
            <a:pPr algn="ctr" defTabSz="457200"/>
            <a:r>
              <a:rPr lang="en-US" sz="3600" b="1" dirty="0" smtClean="0">
                <a:solidFill>
                  <a:srgbClr val="251977"/>
                </a:solidFill>
              </a:rPr>
              <a:t>57 </a:t>
            </a:r>
            <a:r>
              <a:rPr lang="en-US" sz="3600" b="1" dirty="0" smtClean="0">
                <a:solidFill>
                  <a:srgbClr val="251977"/>
                </a:solidFill>
              </a:rPr>
              <a:t>Total Members</a:t>
            </a:r>
          </a:p>
          <a:p>
            <a:pPr algn="ctr" defTabSz="457200"/>
            <a:endParaRPr lang="en-US" sz="3600" b="1" i="1" dirty="0">
              <a:solidFill>
                <a:srgbClr val="FF0000"/>
              </a:solidFill>
            </a:endParaRPr>
          </a:p>
          <a:p>
            <a:pPr algn="ctr" defTabSz="457200"/>
            <a:endParaRPr lang="en-US" sz="2800" b="1" dirty="0" smtClean="0">
              <a:solidFill>
                <a:prstClr val="black"/>
              </a:solidFill>
            </a:endParaRPr>
          </a:p>
          <a:p>
            <a:pPr algn="ctr" defTabSz="457200"/>
            <a:endParaRPr lang="en-US" dirty="0">
              <a:solidFill>
                <a:prstClr val="black"/>
              </a:solidFill>
            </a:endParaRPr>
          </a:p>
        </p:txBody>
      </p:sp>
      <p:pic>
        <p:nvPicPr>
          <p:cNvPr id="3" name="Picture 2" descr="http://www.fedbar.org/Image-Library/Chapters/Kansas-Chapter/kansa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4698" y="1890711"/>
            <a:ext cx="4391727" cy="2346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7" name="Picture 6" descr="salt lake slide.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691" y="1219200"/>
            <a:ext cx="6580209" cy="4796684"/>
          </a:xfrm>
          <a:prstGeom prst="rect">
            <a:avLst/>
          </a:prstGeom>
        </p:spPr>
      </p:pic>
    </p:spTree>
    <p:extLst>
      <p:ext uri="{BB962C8B-B14F-4D97-AF65-F5344CB8AC3E}">
        <p14:creationId xmlns:p14="http://schemas.microsoft.com/office/powerpoint/2010/main" val="382584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1349</TotalTime>
  <Words>308</Words>
  <Application>Microsoft Office PowerPoint</Application>
  <PresentationFormat>On-screen Show (4:3)</PresentationFormat>
  <Paragraphs>97</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Kansas Chapter Membership</vt:lpstr>
      <vt:lpstr>Kansas Chapter Membership</vt:lpstr>
      <vt:lpstr>What’s New? – Member Plus Program</vt:lpstr>
      <vt:lpstr>PowerPoint Presentation</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113</cp:revision>
  <cp:lastPrinted>2015-04-09T14:35:04Z</cp:lastPrinted>
  <dcterms:created xsi:type="dcterms:W3CDTF">2014-08-27T14:16:40Z</dcterms:created>
  <dcterms:modified xsi:type="dcterms:W3CDTF">2015-08-31T20:25:51Z</dcterms:modified>
</cp:coreProperties>
</file>