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5a07fb68923044d685d6600b433fd96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9950976"/>
        <c:axId val="79952512"/>
      </c:lineChart>
      <c:catAx>
        <c:axId val="7995097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9952512"/>
        <c:crosses val="autoZero"/>
        <c:auto val="1"/>
        <c:lblAlgn val="ctr"/>
        <c:lblOffset val="100"/>
        <c:noMultiLvlLbl val="0"/>
      </c:catAx>
      <c:valAx>
        <c:axId val="7995251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995097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[Individual5a07fb68923044d685d6600b433fd965.xls]Individual5a07fb68923044d685d66!$A$2</c:f>
              <c:strCache>
                <c:ptCount val="1"/>
                <c:pt idx="0">
                  <c:v>Federal Litigation Section</c:v>
                </c:pt>
              </c:strCache>
            </c:strRef>
          </c:tx>
          <c:invertIfNegative val="0"/>
          <c:cat>
            <c:strRef>
              <c:f>[Individual5a07fb68923044d685d6600b433fd965.xls]Individual5a07fb68923044d685d66!$B$1</c:f>
              <c:strCache>
                <c:ptCount val="1"/>
                <c:pt idx="0">
                  <c:v>Count</c:v>
                </c:pt>
              </c:strCache>
            </c:strRef>
          </c:cat>
          <c:val>
            <c:numRef>
              <c:f>[Individual5a07fb68923044d685d6600b433fd965.xls]Individual5a07fb68923044d685d66!$B$2</c:f>
              <c:numCache>
                <c:formatCode>General</c:formatCode>
                <c:ptCount val="1"/>
                <c:pt idx="0">
                  <c:v>51</c:v>
                </c:pt>
              </c:numCache>
            </c:numRef>
          </c:val>
        </c:ser>
        <c:ser>
          <c:idx val="1"/>
          <c:order val="1"/>
          <c:tx>
            <c:strRef>
              <c:f>[Individual5a07fb68923044d685d6600b433fd965.xls]Individual5a07fb68923044d685d66!$A$3</c:f>
              <c:strCache>
                <c:ptCount val="1"/>
                <c:pt idx="0">
                  <c:v>Criminal Law Section</c:v>
                </c:pt>
              </c:strCache>
            </c:strRef>
          </c:tx>
          <c:invertIfNegative val="0"/>
          <c:cat>
            <c:strRef>
              <c:f>[Individual5a07fb68923044d685d6600b433fd965.xls]Individual5a07fb68923044d685d66!$B$1</c:f>
              <c:strCache>
                <c:ptCount val="1"/>
                <c:pt idx="0">
                  <c:v>Count</c:v>
                </c:pt>
              </c:strCache>
            </c:strRef>
          </c:cat>
          <c:val>
            <c:numRef>
              <c:f>[Individual5a07fb68923044d685d6600b433fd965.xls]Individual5a07fb68923044d685d66!$B$3</c:f>
              <c:numCache>
                <c:formatCode>General</c:formatCode>
                <c:ptCount val="1"/>
                <c:pt idx="0">
                  <c:v>28</c:v>
                </c:pt>
              </c:numCache>
            </c:numRef>
          </c:val>
        </c:ser>
        <c:ser>
          <c:idx val="2"/>
          <c:order val="2"/>
          <c:tx>
            <c:strRef>
              <c:f>[Individual5a07fb68923044d685d6600b433fd965.xls]Individual5a07fb68923044d685d66!$A$4</c:f>
              <c:strCache>
                <c:ptCount val="1"/>
                <c:pt idx="0">
                  <c:v>Younger Lawyers Division</c:v>
                </c:pt>
              </c:strCache>
            </c:strRef>
          </c:tx>
          <c:invertIfNegative val="0"/>
          <c:cat>
            <c:strRef>
              <c:f>[Individual5a07fb68923044d685d6600b433fd965.xls]Individual5a07fb68923044d685d66!$B$1</c:f>
              <c:strCache>
                <c:ptCount val="1"/>
                <c:pt idx="0">
                  <c:v>Count</c:v>
                </c:pt>
              </c:strCache>
            </c:strRef>
          </c:cat>
          <c:val>
            <c:numRef>
              <c:f>[Individual5a07fb68923044d685d6600b433fd965.xls]Individual5a07fb68923044d685d66!$B$4</c:f>
              <c:numCache>
                <c:formatCode>General</c:formatCode>
                <c:ptCount val="1"/>
                <c:pt idx="0">
                  <c:v>27</c:v>
                </c:pt>
              </c:numCache>
            </c:numRef>
          </c:val>
        </c:ser>
        <c:dLbls>
          <c:showLegendKey val="0"/>
          <c:showVal val="0"/>
          <c:showCatName val="0"/>
          <c:showSerName val="0"/>
          <c:showPercent val="0"/>
          <c:showBubbleSize val="0"/>
        </c:dLbls>
        <c:gapWidth val="150"/>
        <c:overlap val="-60"/>
        <c:axId val="117404800"/>
        <c:axId val="117406336"/>
      </c:barChart>
      <c:catAx>
        <c:axId val="117404800"/>
        <c:scaling>
          <c:orientation val="minMax"/>
        </c:scaling>
        <c:delete val="1"/>
        <c:axPos val="b"/>
        <c:majorTickMark val="out"/>
        <c:minorTickMark val="none"/>
        <c:tickLblPos val="nextTo"/>
        <c:crossAx val="117406336"/>
        <c:crosses val="autoZero"/>
        <c:auto val="1"/>
        <c:lblAlgn val="ctr"/>
        <c:lblOffset val="100"/>
        <c:noMultiLvlLbl val="0"/>
      </c:catAx>
      <c:valAx>
        <c:axId val="117406336"/>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117404800"/>
        <c:crosses val="autoZero"/>
        <c:crossBetween val="between"/>
      </c:valAx>
    </c:plotArea>
    <c:legend>
      <c:legendPos val="r"/>
      <c:layout>
        <c:manualLayout>
          <c:xMode val="edge"/>
          <c:yMode val="edge"/>
          <c:x val="0.66256737499124485"/>
          <c:y val="0.16339666920459914"/>
          <c:w val="0.32728592935609496"/>
          <c:h val="0.45288842413670138"/>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Eastern District of North Carolina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Eastern District of North Carolina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125 Total </a:t>
            </a:r>
            <a:r>
              <a:rPr lang="en-US" sz="3600" b="1" dirty="0" smtClean="0">
                <a:solidFill>
                  <a:srgbClr val="251977"/>
                </a:solidFill>
              </a:rPr>
              <a:t>Members</a:t>
            </a:r>
          </a:p>
          <a:p>
            <a:pPr algn="ctr" defTabSz="457200"/>
            <a:r>
              <a:rPr lang="en-US" sz="3600" b="1" i="1" dirty="0" smtClean="0">
                <a:solidFill>
                  <a:srgbClr val="FF0000"/>
                </a:solidFill>
              </a:rPr>
              <a:t>30% </a:t>
            </a:r>
            <a:r>
              <a:rPr lang="en-US" sz="3600" b="1" i="1" dirty="0" smtClean="0">
                <a:solidFill>
                  <a:srgbClr val="FF0000"/>
                </a:solidFill>
              </a:rPr>
              <a:t>Increase in One Year!</a:t>
            </a:r>
          </a:p>
        </p:txBody>
      </p:sp>
      <p:pic>
        <p:nvPicPr>
          <p:cNvPr id="7" name="Picture 6" descr="http://fedbar.org/Chapters/Eastern-District-of-North-Carolina-Chapter/easterndistrictnc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347912"/>
            <a:ext cx="522922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Eastern District of North Carolina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EDNC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302843750"/>
              </p:ext>
            </p:extLst>
          </p:nvPr>
        </p:nvGraphicFramePr>
        <p:xfrm>
          <a:off x="201881" y="2057400"/>
          <a:ext cx="7509834"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2246769"/>
          </a:xfrm>
          <a:prstGeom prst="rect">
            <a:avLst/>
          </a:prstGeom>
          <a:noFill/>
        </p:spPr>
        <p:txBody>
          <a:bodyPr wrap="square" rtlCol="0">
            <a:spAutoFit/>
          </a:bodyPr>
          <a:lstStyle/>
          <a:p>
            <a:pPr algn="ctr"/>
            <a:r>
              <a:rPr lang="en-US" sz="3500" b="1" dirty="0" smtClean="0">
                <a:solidFill>
                  <a:srgbClr val="000092"/>
                </a:solidFill>
              </a:rPr>
              <a:t>2015 </a:t>
            </a:r>
            <a:r>
              <a:rPr lang="en-US" sz="3500" b="1" dirty="0" smtClean="0">
                <a:solidFill>
                  <a:srgbClr val="000092"/>
                </a:solidFill>
              </a:rPr>
              <a:t>Chapter Activity </a:t>
            </a:r>
            <a:br>
              <a:rPr lang="en-US" sz="3500" b="1" dirty="0" smtClean="0">
                <a:solidFill>
                  <a:srgbClr val="000092"/>
                </a:solidFill>
              </a:rPr>
            </a:br>
            <a:r>
              <a:rPr lang="en-US" sz="3500" b="1" dirty="0" smtClean="0">
                <a:solidFill>
                  <a:srgbClr val="000092"/>
                </a:solidFill>
              </a:rPr>
              <a:t>Presidential </a:t>
            </a:r>
            <a:r>
              <a:rPr lang="en-US" sz="3500" b="1" dirty="0" smtClean="0">
                <a:solidFill>
                  <a:srgbClr val="000092"/>
                </a:solidFill>
              </a:rPr>
              <a:t>Achievement Award</a:t>
            </a:r>
            <a:endParaRPr lang="en-US" sz="3500" b="1" dirty="0" smtClean="0">
              <a:solidFill>
                <a:srgbClr val="000092"/>
              </a:solidFill>
            </a:endParaRPr>
          </a:p>
          <a:p>
            <a:pPr algn="ctr"/>
            <a:endParaRPr lang="en-US" sz="3500" dirty="0">
              <a:solidFill>
                <a:srgbClr val="000092"/>
              </a:solidFill>
            </a:endParaRPr>
          </a:p>
          <a:p>
            <a:pPr algn="ctr"/>
            <a:endParaRPr lang="en-US" sz="35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solidFill>
                  <a:prstClr val="black"/>
                </a:solidFill>
              </a:rPr>
              <a:t>Eastern District of North Carolina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018" t="15893" r="16185" b="12765"/>
          <a:stretch/>
        </p:blipFill>
        <p:spPr bwMode="auto">
          <a:xfrm>
            <a:off x="2695695" y="1142999"/>
            <a:ext cx="3983391" cy="528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1352</TotalTime>
  <Words>334</Words>
  <Application>Microsoft Office PowerPoint</Application>
  <PresentationFormat>On-screen Show (4:3)</PresentationFormat>
  <Paragraphs>98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Eastern District of North Carolina Chapter Membership</vt:lpstr>
      <vt:lpstr>Eastern District of North Carolina Chapter Membership</vt:lpstr>
      <vt:lpstr>FBA Award Recipient</vt:lpstr>
      <vt:lpstr>Eastern District of North Carolina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2015-09-17T18:51:18Z</dcterms:modified>
</cp:coreProperties>
</file>