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Delaware\Delaware%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7757952"/>
        <c:axId val="87759488"/>
      </c:lineChart>
      <c:catAx>
        <c:axId val="8775795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7759488"/>
        <c:crosses val="autoZero"/>
        <c:auto val="1"/>
        <c:lblAlgn val="ctr"/>
        <c:lblOffset val="100"/>
        <c:noMultiLvlLbl val="0"/>
      </c:catAx>
      <c:valAx>
        <c:axId val="8775948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775795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Individualecf47b34faaf478f91ef7!$A$2</c:f>
              <c:strCache>
                <c:ptCount val="1"/>
                <c:pt idx="0">
                  <c:v>Intellectual Property Law Section</c:v>
                </c:pt>
              </c:strCache>
            </c:strRef>
          </c:tx>
          <c:invertIfNegative val="0"/>
          <c:cat>
            <c:strRef>
              <c:f>Individualecf47b34faaf478f91ef7!$B$1</c:f>
              <c:strCache>
                <c:ptCount val="1"/>
                <c:pt idx="0">
                  <c:v>Count</c:v>
                </c:pt>
              </c:strCache>
            </c:strRef>
          </c:cat>
          <c:val>
            <c:numRef>
              <c:f>Individualecf47b34faaf478f91ef7!$B$2</c:f>
              <c:numCache>
                <c:formatCode>General</c:formatCode>
                <c:ptCount val="1"/>
                <c:pt idx="0">
                  <c:v>122</c:v>
                </c:pt>
              </c:numCache>
            </c:numRef>
          </c:val>
        </c:ser>
        <c:ser>
          <c:idx val="1"/>
          <c:order val="1"/>
          <c:tx>
            <c:strRef>
              <c:f>Individualecf47b34faaf478f91ef7!$A$3</c:f>
              <c:strCache>
                <c:ptCount val="1"/>
                <c:pt idx="0">
                  <c:v>Younger Lawyers Division</c:v>
                </c:pt>
              </c:strCache>
            </c:strRef>
          </c:tx>
          <c:invertIfNegative val="0"/>
          <c:cat>
            <c:strRef>
              <c:f>Individualecf47b34faaf478f91ef7!$B$1</c:f>
              <c:strCache>
                <c:ptCount val="1"/>
                <c:pt idx="0">
                  <c:v>Count</c:v>
                </c:pt>
              </c:strCache>
            </c:strRef>
          </c:cat>
          <c:val>
            <c:numRef>
              <c:f>Individualecf47b34faaf478f91ef7!$B$3</c:f>
              <c:numCache>
                <c:formatCode>General</c:formatCode>
                <c:ptCount val="1"/>
                <c:pt idx="0">
                  <c:v>87</c:v>
                </c:pt>
              </c:numCache>
            </c:numRef>
          </c:val>
        </c:ser>
        <c:ser>
          <c:idx val="2"/>
          <c:order val="2"/>
          <c:tx>
            <c:strRef>
              <c:f>Individualecf47b34faaf478f91ef7!$A$4</c:f>
              <c:strCache>
                <c:ptCount val="1"/>
                <c:pt idx="0">
                  <c:v>Bankruptcy Law Section</c:v>
                </c:pt>
              </c:strCache>
            </c:strRef>
          </c:tx>
          <c:invertIfNegative val="0"/>
          <c:cat>
            <c:strRef>
              <c:f>Individualecf47b34faaf478f91ef7!$B$1</c:f>
              <c:strCache>
                <c:ptCount val="1"/>
                <c:pt idx="0">
                  <c:v>Count</c:v>
                </c:pt>
              </c:strCache>
            </c:strRef>
          </c:cat>
          <c:val>
            <c:numRef>
              <c:f>Individualecf47b34faaf478f91ef7!$B$4</c:f>
              <c:numCache>
                <c:formatCode>General</c:formatCode>
                <c:ptCount val="1"/>
                <c:pt idx="0">
                  <c:v>67</c:v>
                </c:pt>
              </c:numCache>
            </c:numRef>
          </c:val>
        </c:ser>
        <c:ser>
          <c:idx val="3"/>
          <c:order val="3"/>
          <c:tx>
            <c:strRef>
              <c:f>Individualecf47b34faaf478f91ef7!$A$5</c:f>
              <c:strCache>
                <c:ptCount val="1"/>
                <c:pt idx="0">
                  <c:v>Federal Litigation Section</c:v>
                </c:pt>
              </c:strCache>
            </c:strRef>
          </c:tx>
          <c:invertIfNegative val="0"/>
          <c:cat>
            <c:strRef>
              <c:f>Individualecf47b34faaf478f91ef7!$B$1</c:f>
              <c:strCache>
                <c:ptCount val="1"/>
                <c:pt idx="0">
                  <c:v>Count</c:v>
                </c:pt>
              </c:strCache>
            </c:strRef>
          </c:cat>
          <c:val>
            <c:numRef>
              <c:f>Individualecf47b34faaf478f91ef7!$B$5</c:f>
              <c:numCache>
                <c:formatCode>General</c:formatCode>
                <c:ptCount val="1"/>
                <c:pt idx="0">
                  <c:v>66</c:v>
                </c:pt>
              </c:numCache>
            </c:numRef>
          </c:val>
        </c:ser>
        <c:dLbls>
          <c:showLegendKey val="0"/>
          <c:showVal val="0"/>
          <c:showCatName val="0"/>
          <c:showSerName val="0"/>
          <c:showPercent val="0"/>
          <c:showBubbleSize val="0"/>
        </c:dLbls>
        <c:gapWidth val="150"/>
        <c:overlap val="-50"/>
        <c:axId val="34609408"/>
        <c:axId val="34631680"/>
      </c:barChart>
      <c:catAx>
        <c:axId val="34609408"/>
        <c:scaling>
          <c:orientation val="minMax"/>
        </c:scaling>
        <c:delete val="1"/>
        <c:axPos val="b"/>
        <c:majorTickMark val="out"/>
        <c:minorTickMark val="none"/>
        <c:tickLblPos val="nextTo"/>
        <c:crossAx val="34631680"/>
        <c:crosses val="autoZero"/>
        <c:auto val="1"/>
        <c:lblAlgn val="ctr"/>
        <c:lblOffset val="100"/>
        <c:noMultiLvlLbl val="0"/>
      </c:catAx>
      <c:valAx>
        <c:axId val="34631680"/>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4609408"/>
        <c:crosses val="autoZero"/>
        <c:crossBetween val="between"/>
      </c:valAx>
    </c:plotArea>
    <c:legend>
      <c:legendPos val="r"/>
      <c:layout>
        <c:manualLayout>
          <c:xMode val="edge"/>
          <c:yMode val="edge"/>
          <c:x val="0.68876353472898633"/>
          <c:y val="8.2807274549677609E-2"/>
          <c:w val="0.31123646527101367"/>
          <c:h val="0.54674775200223591"/>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Delaware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Delaware </a:t>
            </a:r>
            <a:r>
              <a:rPr lang="en-US" sz="3600" b="1" dirty="0" smtClean="0"/>
              <a:t>Chapter Membership</a:t>
            </a:r>
            <a:endParaRPr lang="en-US" sz="3600" dirty="0"/>
          </a:p>
        </p:txBody>
      </p:sp>
      <p:sp>
        <p:nvSpPr>
          <p:cNvPr id="11" name="TextBox 10"/>
          <p:cNvSpPr txBox="1"/>
          <p:nvPr/>
        </p:nvSpPr>
        <p:spPr>
          <a:xfrm>
            <a:off x="609599" y="5053484"/>
            <a:ext cx="7465075" cy="646331"/>
          </a:xfrm>
          <a:prstGeom prst="rect">
            <a:avLst/>
          </a:prstGeom>
          <a:noFill/>
        </p:spPr>
        <p:txBody>
          <a:bodyPr wrap="square" numCol="1" rtlCol="0">
            <a:spAutoFit/>
          </a:bodyPr>
          <a:lstStyle/>
          <a:p>
            <a:pPr algn="ctr" defTabSz="457200"/>
            <a:r>
              <a:rPr lang="en-US" sz="3600" b="1" dirty="0" smtClean="0">
                <a:solidFill>
                  <a:srgbClr val="251977"/>
                </a:solidFill>
              </a:rPr>
              <a:t>266 Total Members</a:t>
            </a:r>
            <a:endParaRPr lang="en-US" sz="3600" b="1" dirty="0" smtClean="0">
              <a:solidFill>
                <a:srgbClr val="251977"/>
              </a:solidFill>
            </a:endParaRPr>
          </a:p>
        </p:txBody>
      </p:sp>
      <p:pic>
        <p:nvPicPr>
          <p:cNvPr id="7" name="Picture 6" descr="http://fedbar.org/Chapters/Delaware-Chapter/delaware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375" y="1274874"/>
            <a:ext cx="1619250"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Delaware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Delaware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335032847"/>
              </p:ext>
            </p:extLst>
          </p:nvPr>
        </p:nvGraphicFramePr>
        <p:xfrm>
          <a:off x="249381" y="2057400"/>
          <a:ext cx="7897092"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1981198"/>
            <a:ext cx="6323059" cy="3323987"/>
          </a:xfrm>
          <a:prstGeom prst="rect">
            <a:avLst/>
          </a:prstGeom>
          <a:noFill/>
        </p:spPr>
        <p:txBody>
          <a:bodyPr wrap="square" rtlCol="0">
            <a:spAutoFit/>
          </a:bodyPr>
          <a:lstStyle/>
          <a:p>
            <a:pPr algn="ctr"/>
            <a:r>
              <a:rPr lang="en-US" sz="3000" b="1" dirty="0" smtClean="0">
                <a:solidFill>
                  <a:srgbClr val="000092"/>
                </a:solidFill>
              </a:rPr>
              <a:t>2015 </a:t>
            </a:r>
            <a:r>
              <a:rPr lang="en-US" sz="3000" b="1" dirty="0" smtClean="0">
                <a:solidFill>
                  <a:srgbClr val="000092"/>
                </a:solidFill>
              </a:rPr>
              <a:t>Chapter Activity </a:t>
            </a:r>
            <a:br>
              <a:rPr lang="en-US" sz="3000" b="1" dirty="0" smtClean="0">
                <a:solidFill>
                  <a:srgbClr val="000092"/>
                </a:solidFill>
              </a:rPr>
            </a:br>
            <a:r>
              <a:rPr lang="en-US" sz="3000" b="1" dirty="0" smtClean="0">
                <a:solidFill>
                  <a:srgbClr val="000092"/>
                </a:solidFill>
              </a:rPr>
              <a:t>Presidential Excellence Award</a:t>
            </a:r>
          </a:p>
          <a:p>
            <a:pPr algn="ctr"/>
            <a:endParaRPr lang="en-US" sz="3000" b="1" dirty="0" smtClean="0">
              <a:solidFill>
                <a:srgbClr val="000092"/>
              </a:solidFill>
            </a:endParaRPr>
          </a:p>
          <a:p>
            <a:pPr algn="ctr"/>
            <a:r>
              <a:rPr lang="en-US" sz="3000" b="1" dirty="0" smtClean="0">
                <a:solidFill>
                  <a:srgbClr val="000092"/>
                </a:solidFill>
              </a:rPr>
              <a:t>2015 Meritorious Newsletter </a:t>
            </a:r>
            <a:r>
              <a:rPr lang="en-US" sz="3000" b="1" dirty="0" smtClean="0">
                <a:solidFill>
                  <a:srgbClr val="000092"/>
                </a:solidFill>
              </a:rPr>
              <a:t/>
            </a:r>
            <a:br>
              <a:rPr lang="en-US" sz="3000" b="1" dirty="0" smtClean="0">
                <a:solidFill>
                  <a:srgbClr val="000092"/>
                </a:solidFill>
              </a:rPr>
            </a:br>
            <a:r>
              <a:rPr lang="en-US" sz="3000" b="1" dirty="0" smtClean="0">
                <a:solidFill>
                  <a:srgbClr val="000092"/>
                </a:solidFill>
              </a:rPr>
              <a:t>Recognition Award</a:t>
            </a:r>
          </a:p>
          <a:p>
            <a:pPr algn="ctr"/>
            <a:endParaRPr lang="en-US" sz="3000" dirty="0">
              <a:solidFill>
                <a:srgbClr val="000092"/>
              </a:solidFill>
            </a:endParaRPr>
          </a:p>
          <a:p>
            <a:pPr algn="ctr"/>
            <a:endParaRPr lang="en-US" sz="30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Delaware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5281" t="15374" r="14199" b="4280"/>
          <a:stretch/>
        </p:blipFill>
        <p:spPr bwMode="auto">
          <a:xfrm>
            <a:off x="2377176" y="1036125"/>
            <a:ext cx="4253462" cy="520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1353</TotalTime>
  <Words>311</Words>
  <Application>Microsoft Office PowerPoint</Application>
  <PresentationFormat>On-screen Show (4:3)</PresentationFormat>
  <Paragraphs>99</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Delaware Chapter Membership</vt:lpstr>
      <vt:lpstr>Delaware Chapter Membership</vt:lpstr>
      <vt:lpstr>FBA Award Recipient</vt:lpstr>
      <vt:lpstr>Delaware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121</cp:revision>
  <cp:lastPrinted>2015-04-09T14:35:04Z</cp:lastPrinted>
  <dcterms:created xsi:type="dcterms:W3CDTF">2014-08-27T14:16:40Z</dcterms:created>
  <dcterms:modified xsi:type="dcterms:W3CDTF">2015-09-11T20:32:39Z</dcterms:modified>
</cp:coreProperties>
</file>